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5" r:id="rId5"/>
    <p:sldId id="277" r:id="rId6"/>
    <p:sldId id="276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60" r:id="rId16"/>
    <p:sldId id="261" r:id="rId17"/>
    <p:sldId id="262" r:id="rId18"/>
    <p:sldId id="263" r:id="rId19"/>
    <p:sldId id="269" r:id="rId20"/>
    <p:sldId id="270" r:id="rId21"/>
    <p:sldId id="271" r:id="rId22"/>
    <p:sldId id="272" r:id="rId23"/>
    <p:sldId id="273" r:id="rId24"/>
    <p:sldId id="264" r:id="rId25"/>
    <p:sldId id="265" r:id="rId26"/>
    <p:sldId id="266" r:id="rId27"/>
    <p:sldId id="286" r:id="rId28"/>
    <p:sldId id="289" r:id="rId29"/>
    <p:sldId id="287" r:id="rId30"/>
    <p:sldId id="288" r:id="rId31"/>
    <p:sldId id="290" r:id="rId32"/>
    <p:sldId id="291" r:id="rId33"/>
    <p:sldId id="292" r:id="rId34"/>
    <p:sldId id="293" r:id="rId35"/>
    <p:sldId id="294" r:id="rId36"/>
    <p:sldId id="295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Процессы и функции управления проектами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63879" t="28715" r="6678" b="34981"/>
          <a:stretch>
            <a:fillRect/>
          </a:stretch>
        </p:blipFill>
        <p:spPr bwMode="auto">
          <a:xfrm>
            <a:off x="1643042" y="2214554"/>
            <a:ext cx="6357982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II. Группа процессов планирования Процесс «Разработка плана управления проектом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399281" cy="62912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III. Группа процессов исполнен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113156" cy="60769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IV. Группа процессов мониторинга и контроля Процесс «Мониторинг и контроль работ проекта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208531" cy="61483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V. Группа процессов закрытия 1. Процесс «Закрытие проекта или фазы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57166"/>
            <a:ext cx="7827031" cy="58626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V. Группа процессов закрытия 2. Процесс «Закрытие закупок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7922406" cy="59340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Перекрытие и взаимодействие процессов управления проектом"/>
          <p:cNvPicPr>
            <a:picLocks noChangeAspect="1" noChangeArrowheads="1"/>
          </p:cNvPicPr>
          <p:nvPr/>
        </p:nvPicPr>
        <p:blipFill>
          <a:blip r:embed="rId2"/>
          <a:srcRect r="673" b="5434"/>
          <a:stretch>
            <a:fillRect/>
          </a:stretch>
        </p:blipFill>
        <p:spPr bwMode="auto">
          <a:xfrm>
            <a:off x="285720" y="285728"/>
            <a:ext cx="8715436" cy="62151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Управление интеграцией проекта"/>
          <p:cNvPicPr>
            <a:picLocks noChangeAspect="1" noChangeArrowheads="1"/>
          </p:cNvPicPr>
          <p:nvPr/>
        </p:nvPicPr>
        <p:blipFill>
          <a:blip r:embed="rId2"/>
          <a:srcRect r="-1212" b="5752"/>
          <a:stretch>
            <a:fillRect/>
          </a:stretch>
        </p:blipFill>
        <p:spPr bwMode="auto">
          <a:xfrm>
            <a:off x="214282" y="214290"/>
            <a:ext cx="8501122" cy="5929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Управление содержанием проекта"/>
          <p:cNvPicPr>
            <a:picLocks noChangeAspect="1" noChangeArrowheads="1"/>
          </p:cNvPicPr>
          <p:nvPr/>
        </p:nvPicPr>
        <p:blipFill>
          <a:blip r:embed="rId2"/>
          <a:srcRect r="-83" b="5886"/>
          <a:stretch>
            <a:fillRect/>
          </a:stretch>
        </p:blipFill>
        <p:spPr bwMode="auto">
          <a:xfrm>
            <a:off x="571472" y="214290"/>
            <a:ext cx="8215370" cy="5786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Управление временем проекта"/>
          <p:cNvPicPr>
            <a:picLocks noChangeAspect="1" noChangeArrowheads="1"/>
          </p:cNvPicPr>
          <p:nvPr/>
        </p:nvPicPr>
        <p:blipFill>
          <a:blip r:embed="rId2"/>
          <a:srcRect r="962" b="5555"/>
          <a:stretch>
            <a:fillRect/>
          </a:stretch>
        </p:blipFill>
        <p:spPr bwMode="auto">
          <a:xfrm>
            <a:off x="357158" y="214290"/>
            <a:ext cx="8501122" cy="6072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Управление затратами проекта"/>
          <p:cNvPicPr>
            <a:picLocks noChangeAspect="1" noChangeArrowheads="1"/>
          </p:cNvPicPr>
          <p:nvPr/>
        </p:nvPicPr>
        <p:blipFill>
          <a:blip r:embed="rId2"/>
          <a:srcRect r="-6028" b="6026"/>
          <a:stretch>
            <a:fillRect/>
          </a:stretch>
        </p:blipFill>
        <p:spPr bwMode="auto">
          <a:xfrm>
            <a:off x="428596" y="214290"/>
            <a:ext cx="8501122" cy="5643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Понятие и характеристики процесс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60526"/>
            <a:ext cx="8375716" cy="6273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Управление качеством проекта"/>
          <p:cNvPicPr>
            <a:picLocks noChangeAspect="1" noChangeArrowheads="1"/>
          </p:cNvPicPr>
          <p:nvPr/>
        </p:nvPicPr>
        <p:blipFill>
          <a:blip r:embed="rId2"/>
          <a:srcRect r="-1460" b="7845"/>
          <a:stretch>
            <a:fillRect/>
          </a:stretch>
        </p:blipFill>
        <p:spPr bwMode="auto">
          <a:xfrm>
            <a:off x="214282" y="142852"/>
            <a:ext cx="8715436" cy="5929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Управление человеческими ресурсами проекта"/>
          <p:cNvPicPr>
            <a:picLocks noChangeAspect="1" noChangeArrowheads="1"/>
          </p:cNvPicPr>
          <p:nvPr/>
        </p:nvPicPr>
        <p:blipFill>
          <a:blip r:embed="rId2"/>
          <a:srcRect r="-2586" b="7143"/>
          <a:stretch>
            <a:fillRect/>
          </a:stretch>
        </p:blipFill>
        <p:spPr bwMode="auto">
          <a:xfrm>
            <a:off x="285720" y="214290"/>
            <a:ext cx="8501122" cy="5572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Управление коммуникациями проекта"/>
          <p:cNvPicPr>
            <a:picLocks noChangeAspect="1" noChangeArrowheads="1"/>
          </p:cNvPicPr>
          <p:nvPr/>
        </p:nvPicPr>
        <p:blipFill>
          <a:blip r:embed="rId2"/>
          <a:srcRect r="-2140" b="5956"/>
          <a:stretch>
            <a:fillRect/>
          </a:stretch>
        </p:blipFill>
        <p:spPr bwMode="auto">
          <a:xfrm>
            <a:off x="571472" y="285728"/>
            <a:ext cx="8286808" cy="5715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Управление рисками проекта"/>
          <p:cNvPicPr>
            <a:picLocks noChangeAspect="1" noChangeArrowheads="1"/>
          </p:cNvPicPr>
          <p:nvPr/>
        </p:nvPicPr>
        <p:blipFill>
          <a:blip r:embed="rId2"/>
          <a:srcRect r="-2694" b="5886"/>
          <a:stretch>
            <a:fillRect/>
          </a:stretch>
        </p:blipFill>
        <p:spPr bwMode="auto">
          <a:xfrm>
            <a:off x="428596" y="214290"/>
            <a:ext cx="8429684" cy="5786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Разработка плана управления проектом (Develop Project Management Plan)"/>
          <p:cNvPicPr>
            <a:picLocks noChangeAspect="1" noChangeArrowheads="1"/>
          </p:cNvPicPr>
          <p:nvPr/>
        </p:nvPicPr>
        <p:blipFill>
          <a:blip r:embed="rId2"/>
          <a:srcRect t="5443" r="2309" b="6521"/>
          <a:stretch>
            <a:fillRect/>
          </a:stretch>
        </p:blipFill>
        <p:spPr bwMode="auto">
          <a:xfrm>
            <a:off x="214282" y="357166"/>
            <a:ext cx="8715436" cy="6072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бщее управление изменениями (Integrated Change Control)"/>
          <p:cNvPicPr>
            <a:picLocks noChangeAspect="1" noChangeArrowheads="1"/>
          </p:cNvPicPr>
          <p:nvPr/>
        </p:nvPicPr>
        <p:blipFill>
          <a:blip r:embed="rId2"/>
          <a:srcRect l="1711" t="5141" r="778" b="9211"/>
          <a:stretch>
            <a:fillRect/>
          </a:stretch>
        </p:blipFill>
        <p:spPr bwMode="auto">
          <a:xfrm>
            <a:off x="428596" y="428604"/>
            <a:ext cx="8143932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Общее управление изменениями (Integrated Change Control)"/>
          <p:cNvPicPr>
            <a:picLocks noChangeAspect="1" noChangeArrowheads="1"/>
          </p:cNvPicPr>
          <p:nvPr/>
        </p:nvPicPr>
        <p:blipFill>
          <a:blip r:embed="rId2"/>
          <a:srcRect t="4594" b="5819"/>
          <a:stretch>
            <a:fillRect/>
          </a:stretch>
        </p:blipFill>
        <p:spPr bwMode="auto">
          <a:xfrm>
            <a:off x="285720" y="500042"/>
            <a:ext cx="8303906" cy="5572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План управления проектом – это"/>
          <p:cNvPicPr>
            <a:picLocks noChangeAspect="1" noChangeArrowheads="1"/>
          </p:cNvPicPr>
          <p:nvPr/>
        </p:nvPicPr>
        <p:blipFill>
          <a:blip r:embed="rId2"/>
          <a:srcRect l="-917" t="4598" r="-4587" b="11494"/>
          <a:stretch>
            <a:fillRect/>
          </a:stretch>
        </p:blipFill>
        <p:spPr bwMode="auto">
          <a:xfrm>
            <a:off x="714348" y="642918"/>
            <a:ext cx="8215370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Упрощенная схема управления проектом"/>
          <p:cNvPicPr>
            <a:picLocks noChangeAspect="1" noChangeArrowheads="1"/>
          </p:cNvPicPr>
          <p:nvPr/>
        </p:nvPicPr>
        <p:blipFill>
          <a:blip r:embed="rId2"/>
          <a:srcRect l="1871" t="4996" b="6327"/>
          <a:stretch>
            <a:fillRect/>
          </a:stretch>
        </p:blipFill>
        <p:spPr bwMode="auto">
          <a:xfrm>
            <a:off x="785786" y="571480"/>
            <a:ext cx="7493406" cy="5072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Что бывает, если забыть о содержании?"/>
          <p:cNvPicPr>
            <a:picLocks noChangeAspect="1" noChangeArrowheads="1"/>
          </p:cNvPicPr>
          <p:nvPr/>
        </p:nvPicPr>
        <p:blipFill>
          <a:blip r:embed="rId2"/>
          <a:srcRect l="924" t="4934" r="1135" b="11183"/>
          <a:stretch>
            <a:fillRect/>
          </a:stretch>
        </p:blipFill>
        <p:spPr bwMode="auto">
          <a:xfrm>
            <a:off x="285720" y="87589"/>
            <a:ext cx="8572560" cy="61274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Виды процесс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290"/>
            <a:ext cx="7922406" cy="59340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Что бывает, если забыть о содержании?"/>
          <p:cNvPicPr>
            <a:picLocks noChangeAspect="1" noChangeArrowheads="1"/>
          </p:cNvPicPr>
          <p:nvPr/>
        </p:nvPicPr>
        <p:blipFill>
          <a:blip r:embed="rId2"/>
          <a:srcRect l="1702" t="4545" r="-1288" b="7955"/>
          <a:stretch>
            <a:fillRect/>
          </a:stretch>
        </p:blipFill>
        <p:spPr bwMode="auto">
          <a:xfrm>
            <a:off x="571472" y="571480"/>
            <a:ext cx="8358246" cy="5500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Что бывает, если забыть о содержании?"/>
          <p:cNvPicPr>
            <a:picLocks noChangeAspect="1" noChangeArrowheads="1"/>
          </p:cNvPicPr>
          <p:nvPr/>
        </p:nvPicPr>
        <p:blipFill>
          <a:blip r:embed="rId2"/>
          <a:srcRect l="1803" t="4816" r="1712" b="8506"/>
          <a:stretch>
            <a:fillRect/>
          </a:stretch>
        </p:blipFill>
        <p:spPr bwMode="auto">
          <a:xfrm>
            <a:off x="500034" y="571480"/>
            <a:ext cx="7643866" cy="514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Что бывает, если забыть о содержании?"/>
          <p:cNvPicPr>
            <a:picLocks noChangeAspect="1" noChangeArrowheads="1"/>
          </p:cNvPicPr>
          <p:nvPr/>
        </p:nvPicPr>
        <p:blipFill>
          <a:blip r:embed="rId2"/>
          <a:srcRect l="2642" t="4702" r="-379" b="8306"/>
          <a:stretch>
            <a:fillRect/>
          </a:stretch>
        </p:blipFill>
        <p:spPr bwMode="auto">
          <a:xfrm>
            <a:off x="714348" y="428604"/>
            <a:ext cx="7929618" cy="5286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Что бывает, если забыть о содержании?"/>
          <p:cNvPicPr>
            <a:picLocks noChangeAspect="1" noChangeArrowheads="1"/>
          </p:cNvPicPr>
          <p:nvPr/>
        </p:nvPicPr>
        <p:blipFill>
          <a:blip r:embed="rId2"/>
          <a:srcRect l="477" t="4392" r="3290" b="6661"/>
          <a:stretch>
            <a:fillRect/>
          </a:stretch>
        </p:blipFill>
        <p:spPr bwMode="auto">
          <a:xfrm>
            <a:off x="500034" y="500042"/>
            <a:ext cx="8358246" cy="5786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Что бывает, если забыть о содержании?"/>
          <p:cNvPicPr>
            <a:picLocks noChangeAspect="1" noChangeArrowheads="1"/>
          </p:cNvPicPr>
          <p:nvPr/>
        </p:nvPicPr>
        <p:blipFill>
          <a:blip r:embed="rId2"/>
          <a:srcRect l="1721" t="4594" r="1066" b="8116"/>
          <a:stretch>
            <a:fillRect/>
          </a:stretch>
        </p:blipFill>
        <p:spPr bwMode="auto">
          <a:xfrm>
            <a:off x="571472" y="571480"/>
            <a:ext cx="8072494" cy="5429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Что бывает, если забыть о содержании?"/>
          <p:cNvPicPr>
            <a:picLocks noChangeAspect="1" noChangeArrowheads="1"/>
          </p:cNvPicPr>
          <p:nvPr/>
        </p:nvPicPr>
        <p:blipFill>
          <a:blip r:embed="rId2"/>
          <a:srcRect l="1721" t="4594" b="6967"/>
          <a:stretch>
            <a:fillRect/>
          </a:stretch>
        </p:blipFill>
        <p:spPr bwMode="auto">
          <a:xfrm>
            <a:off x="428596" y="500042"/>
            <a:ext cx="8161030" cy="5500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Определение содержания (Scope Definition)"/>
          <p:cNvPicPr>
            <a:picLocks noChangeAspect="1" noChangeArrowheads="1"/>
          </p:cNvPicPr>
          <p:nvPr/>
        </p:nvPicPr>
        <p:blipFill>
          <a:blip r:embed="rId2"/>
          <a:srcRect l="841" t="22455" b="11302"/>
          <a:stretch>
            <a:fillRect/>
          </a:stretch>
        </p:blipFill>
        <p:spPr bwMode="auto">
          <a:xfrm>
            <a:off x="500034" y="1571612"/>
            <a:ext cx="8423217" cy="4214842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Ключевые точки проекта, по которым важно достичь согласования и единообразного понимания</a:t>
            </a:r>
            <a:r>
              <a:rPr lang="ru-RU" sz="2800" dirty="0" smtClean="0"/>
              <a:t>!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Основные категории процесс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017781" cy="60055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Группы процессов управления проект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685405" cy="65055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Общие взаимодействия процессов управления проекто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286808" cy="6072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I. Группа процессов инициации 1 процесс «Разработка устава проекта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113156" cy="60769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I. Группа процессов инициации 2 процесс «Определение заинтересованных сторон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113156" cy="60769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II. Группа процессов планирован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85728"/>
            <a:ext cx="7922405" cy="59340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18</Words>
  <PresentationFormat>Экран (4:3)</PresentationFormat>
  <Paragraphs>2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Процессы и функции управления проектами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Ключевые точки проекта, по которым важно достичь согласования и единообразного понимания!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Наталья</cp:lastModifiedBy>
  <cp:revision>8</cp:revision>
  <dcterms:created xsi:type="dcterms:W3CDTF">2024-06-12T10:31:45Z</dcterms:created>
  <dcterms:modified xsi:type="dcterms:W3CDTF">2024-06-12T11:15:33Z</dcterms:modified>
</cp:coreProperties>
</file>