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8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9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0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1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2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theme/theme13.xml" ContentType="application/vnd.openxmlformats-officedocument.theme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theme/theme14.xml" ContentType="application/vnd.openxmlformats-officedocument.theme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theme/theme15.xml" ContentType="application/vnd.openxmlformats-officedocument.theme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theme/theme16.xml" ContentType="application/vnd.openxmlformats-officedocument.theme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theme/theme17.xml" ContentType="application/vnd.openxmlformats-officedocument.theme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1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7" r:id="rId2"/>
    <p:sldMasterId id="2147483772" r:id="rId3"/>
    <p:sldMasterId id="2147483787" r:id="rId4"/>
    <p:sldMasterId id="2147483802" r:id="rId5"/>
    <p:sldMasterId id="2147483817" r:id="rId6"/>
    <p:sldMasterId id="2147483832" r:id="rId7"/>
    <p:sldMasterId id="2147483847" r:id="rId8"/>
    <p:sldMasterId id="2147483862" r:id="rId9"/>
    <p:sldMasterId id="2147483877" r:id="rId10"/>
    <p:sldMasterId id="2147483892" r:id="rId11"/>
    <p:sldMasterId id="2147483907" r:id="rId12"/>
    <p:sldMasterId id="2147483922" r:id="rId13"/>
    <p:sldMasterId id="2147483937" r:id="rId14"/>
    <p:sldMasterId id="2147483952" r:id="rId15"/>
    <p:sldMasterId id="2147483967" r:id="rId16"/>
    <p:sldMasterId id="2147483973" r:id="rId17"/>
    <p:sldMasterId id="2147483979" r:id="rId18"/>
  </p:sldMasterIdLst>
  <p:sldIdLst>
    <p:sldId id="256" r:id="rId19"/>
    <p:sldId id="387" r:id="rId20"/>
    <p:sldId id="352" r:id="rId21"/>
    <p:sldId id="332" r:id="rId22"/>
    <p:sldId id="361" r:id="rId23"/>
    <p:sldId id="388" r:id="rId24"/>
    <p:sldId id="390" r:id="rId25"/>
    <p:sldId id="333" r:id="rId26"/>
    <p:sldId id="327" r:id="rId27"/>
    <p:sldId id="357" r:id="rId28"/>
    <p:sldId id="311" r:id="rId29"/>
    <p:sldId id="306" r:id="rId30"/>
    <p:sldId id="337" r:id="rId31"/>
    <p:sldId id="338" r:id="rId32"/>
    <p:sldId id="365" r:id="rId33"/>
    <p:sldId id="367" r:id="rId34"/>
    <p:sldId id="369" r:id="rId35"/>
    <p:sldId id="370" r:id="rId36"/>
    <p:sldId id="372" r:id="rId37"/>
    <p:sldId id="374" r:id="rId38"/>
    <p:sldId id="375" r:id="rId39"/>
    <p:sldId id="376" r:id="rId40"/>
    <p:sldId id="378" r:id="rId41"/>
    <p:sldId id="379" r:id="rId42"/>
    <p:sldId id="380" r:id="rId43"/>
    <p:sldId id="382" r:id="rId44"/>
    <p:sldId id="384" r:id="rId45"/>
    <p:sldId id="386" r:id="rId46"/>
    <p:sldId id="339" r:id="rId47"/>
    <p:sldId id="340" r:id="rId48"/>
    <p:sldId id="341" r:id="rId49"/>
    <p:sldId id="358" r:id="rId50"/>
    <p:sldId id="359" r:id="rId51"/>
    <p:sldId id="344" r:id="rId52"/>
    <p:sldId id="307" r:id="rId53"/>
    <p:sldId id="356" r:id="rId54"/>
    <p:sldId id="354" r:id="rId55"/>
    <p:sldId id="355" r:id="rId56"/>
    <p:sldId id="353" r:id="rId57"/>
    <p:sldId id="347" r:id="rId58"/>
    <p:sldId id="346" r:id="rId59"/>
    <p:sldId id="348" r:id="rId60"/>
    <p:sldId id="350" r:id="rId61"/>
    <p:sldId id="349" r:id="rId6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50" Type="http://schemas.openxmlformats.org/officeDocument/2006/relationships/slide" Target="slides/slide32.xml"/><Relationship Id="rId55" Type="http://schemas.openxmlformats.org/officeDocument/2006/relationships/slide" Target="slides/slide37.xml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slide" Target="slides/slide23.xml"/><Relationship Id="rId54" Type="http://schemas.openxmlformats.org/officeDocument/2006/relationships/slide" Target="slides/slide36.xml"/><Relationship Id="rId62" Type="http://schemas.openxmlformats.org/officeDocument/2006/relationships/slide" Target="slides/slide4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3" Type="http://schemas.openxmlformats.org/officeDocument/2006/relationships/slide" Target="slides/slide35.xml"/><Relationship Id="rId58" Type="http://schemas.openxmlformats.org/officeDocument/2006/relationships/slide" Target="slides/slide40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slide" Target="slides/slide39.xml"/><Relationship Id="rId61" Type="http://schemas.openxmlformats.org/officeDocument/2006/relationships/slide" Target="slides/slide43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60" Type="http://schemas.openxmlformats.org/officeDocument/2006/relationships/slide" Target="slides/slide42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slide" Target="slides/slide38.xml"/><Relationship Id="rId64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59" Type="http://schemas.openxmlformats.org/officeDocument/2006/relationships/slide" Target="slides/slide4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69AE4B-8D16-423B-AE7F-0D580CAAC7D1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673635-E5BD-4AFE-B472-9E65C71D5E56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00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6300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11329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60093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70789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7956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41270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12446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40753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956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8DFEFF-CFFA-48C1-8F7A-EB9B5568BED5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5563" y="1337284"/>
            <a:ext cx="3610610" cy="465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heavy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1634" y="2565654"/>
            <a:ext cx="3816350" cy="3619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93003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9606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42271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71011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041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06096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52551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06872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68140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966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ADAA3-F2B0-4295-BB2A-BE5AFBA35C3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7824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11818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99349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81069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5563" y="1337284"/>
            <a:ext cx="3610610" cy="465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heavy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1634" y="2565654"/>
            <a:ext cx="3816350" cy="3619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18447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07871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95348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4513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85536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139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0201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3390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6331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96580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42621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57008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8774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12533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43758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5563" y="1337284"/>
            <a:ext cx="3610610" cy="465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heavy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1634" y="2565654"/>
            <a:ext cx="3816350" cy="3619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5222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500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72913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43042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72670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5567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41648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38696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21151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20880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4802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51698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033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41763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26396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78192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5563" y="1337284"/>
            <a:ext cx="3610610" cy="465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heavy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1634" y="2565654"/>
            <a:ext cx="3816350" cy="3619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92771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05336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61591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59215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9769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14134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7500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96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74095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23967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18223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62382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71568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66965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53906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5563" y="1337284"/>
            <a:ext cx="3610610" cy="465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heavy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1634" y="2565654"/>
            <a:ext cx="3816350" cy="3619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02059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32650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77869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501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62776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045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3755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4642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93570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27339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27922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44021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01926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53293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4733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4241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5563" y="1337284"/>
            <a:ext cx="3610610" cy="465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heavy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1634" y="2565654"/>
            <a:ext cx="3816350" cy="3619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54493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61667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72383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59207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8601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67601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54358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998358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49545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8260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35368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82482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48225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64983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82717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5563" y="1337284"/>
            <a:ext cx="3610610" cy="465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heavy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1634" y="2565654"/>
            <a:ext cx="3816350" cy="3619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88582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66537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43937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20543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9686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88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184B1-3B8E-46F4-A10C-7135321C99B9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324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51599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0396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52535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205321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63777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35163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5234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99603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5563" y="1337284"/>
            <a:ext cx="3610610" cy="465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heavy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1634" y="2565654"/>
            <a:ext cx="3816350" cy="3619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599552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51200" y="1575308"/>
            <a:ext cx="327532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6872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25915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775F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25647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775F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8624" y="2156320"/>
            <a:ext cx="2868295" cy="3644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19280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775F55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0" y="5971032"/>
            <a:ext cx="9144000" cy="887094"/>
          </a:xfrm>
          <a:custGeom>
            <a:avLst/>
            <a:gdLst/>
            <a:ahLst/>
            <a:cxnLst/>
            <a:rect l="l" t="t" r="r" b="b"/>
            <a:pathLst>
              <a:path w="9144000" h="887095">
                <a:moveTo>
                  <a:pt x="9144000" y="0"/>
                </a:moveTo>
                <a:lnTo>
                  <a:pt x="0" y="0"/>
                </a:lnTo>
                <a:lnTo>
                  <a:pt x="0" y="886968"/>
                </a:lnTo>
                <a:lnTo>
                  <a:pt x="9144000" y="886968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0" y="605332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2240280" y="0"/>
                </a:moveTo>
                <a:lnTo>
                  <a:pt x="0" y="0"/>
                </a:lnTo>
                <a:lnTo>
                  <a:pt x="0" y="713232"/>
                </a:lnTo>
                <a:lnTo>
                  <a:pt x="2240280" y="713232"/>
                </a:lnTo>
                <a:lnTo>
                  <a:pt x="2240280" y="0"/>
                </a:lnTo>
                <a:close/>
              </a:path>
            </a:pathLst>
          </a:custGeom>
          <a:solidFill>
            <a:srgbClr val="DD8047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2359151" y="604418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6784848" y="0"/>
                </a:moveTo>
                <a:lnTo>
                  <a:pt x="0" y="0"/>
                </a:lnTo>
                <a:lnTo>
                  <a:pt x="0" y="713231"/>
                </a:lnTo>
                <a:lnTo>
                  <a:pt x="6784848" y="713231"/>
                </a:lnTo>
                <a:lnTo>
                  <a:pt x="6784848" y="0"/>
                </a:lnTo>
                <a:close/>
              </a:path>
            </a:pathLst>
          </a:custGeom>
          <a:solidFill>
            <a:srgbClr val="94B6D2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775F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41551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07347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51200" y="1575308"/>
            <a:ext cx="327532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65557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775F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20881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775F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8624" y="2156320"/>
            <a:ext cx="2868295" cy="3644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552733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775F55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0" y="5971032"/>
            <a:ext cx="9144000" cy="887094"/>
          </a:xfrm>
          <a:custGeom>
            <a:avLst/>
            <a:gdLst/>
            <a:ahLst/>
            <a:cxnLst/>
            <a:rect l="l" t="t" r="r" b="b"/>
            <a:pathLst>
              <a:path w="9144000" h="887095">
                <a:moveTo>
                  <a:pt x="9144000" y="0"/>
                </a:moveTo>
                <a:lnTo>
                  <a:pt x="0" y="0"/>
                </a:lnTo>
                <a:lnTo>
                  <a:pt x="0" y="886968"/>
                </a:lnTo>
                <a:lnTo>
                  <a:pt x="9144000" y="886968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0" y="605332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2240280" y="0"/>
                </a:moveTo>
                <a:lnTo>
                  <a:pt x="0" y="0"/>
                </a:lnTo>
                <a:lnTo>
                  <a:pt x="0" y="713232"/>
                </a:lnTo>
                <a:lnTo>
                  <a:pt x="2240280" y="713232"/>
                </a:lnTo>
                <a:lnTo>
                  <a:pt x="2240280" y="0"/>
                </a:lnTo>
                <a:close/>
              </a:path>
            </a:pathLst>
          </a:custGeom>
          <a:solidFill>
            <a:srgbClr val="DD8047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2359151" y="604418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6784848" y="0"/>
                </a:moveTo>
                <a:lnTo>
                  <a:pt x="0" y="0"/>
                </a:lnTo>
                <a:lnTo>
                  <a:pt x="0" y="713231"/>
                </a:lnTo>
                <a:lnTo>
                  <a:pt x="6784848" y="713231"/>
                </a:lnTo>
                <a:lnTo>
                  <a:pt x="6784848" y="0"/>
                </a:lnTo>
                <a:close/>
              </a:path>
            </a:pathLst>
          </a:custGeom>
          <a:solidFill>
            <a:srgbClr val="94B6D2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775F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89795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96648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51200" y="1575308"/>
            <a:ext cx="327532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7309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30182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775F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31000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775F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8624" y="2156320"/>
            <a:ext cx="2868295" cy="3644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33564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775F55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0" y="5971032"/>
            <a:ext cx="9144000" cy="887094"/>
          </a:xfrm>
          <a:custGeom>
            <a:avLst/>
            <a:gdLst/>
            <a:ahLst/>
            <a:cxnLst/>
            <a:rect l="l" t="t" r="r" b="b"/>
            <a:pathLst>
              <a:path w="9144000" h="887095">
                <a:moveTo>
                  <a:pt x="9144000" y="0"/>
                </a:moveTo>
                <a:lnTo>
                  <a:pt x="0" y="0"/>
                </a:lnTo>
                <a:lnTo>
                  <a:pt x="0" y="886968"/>
                </a:lnTo>
                <a:lnTo>
                  <a:pt x="9144000" y="886968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0" y="605332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2240280" y="0"/>
                </a:moveTo>
                <a:lnTo>
                  <a:pt x="0" y="0"/>
                </a:lnTo>
                <a:lnTo>
                  <a:pt x="0" y="713232"/>
                </a:lnTo>
                <a:lnTo>
                  <a:pt x="2240280" y="713232"/>
                </a:lnTo>
                <a:lnTo>
                  <a:pt x="2240280" y="0"/>
                </a:lnTo>
                <a:close/>
              </a:path>
            </a:pathLst>
          </a:custGeom>
          <a:solidFill>
            <a:srgbClr val="DD8047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bg object 19"/>
          <p:cNvSpPr/>
          <p:nvPr/>
        </p:nvSpPr>
        <p:spPr>
          <a:xfrm>
            <a:off x="2359151" y="604418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6784848" y="0"/>
                </a:moveTo>
                <a:lnTo>
                  <a:pt x="0" y="0"/>
                </a:lnTo>
                <a:lnTo>
                  <a:pt x="0" y="713231"/>
                </a:lnTo>
                <a:lnTo>
                  <a:pt x="6784848" y="713231"/>
                </a:lnTo>
                <a:lnTo>
                  <a:pt x="6784848" y="0"/>
                </a:lnTo>
                <a:close/>
              </a:path>
            </a:pathLst>
          </a:custGeom>
          <a:solidFill>
            <a:srgbClr val="94B6D2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775F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41120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5060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8263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0257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5614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5563" y="1337284"/>
            <a:ext cx="3610610" cy="465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heavy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1634" y="2565654"/>
            <a:ext cx="3816350" cy="3619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773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9824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6841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865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AD164-0F74-4240-A79B-E887BCC0C38F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3374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9056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3153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9267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8317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207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918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5163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887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847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DE2C8A-23F2-45D6-8C3B-98AEA997985F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5563" y="1337284"/>
            <a:ext cx="3610610" cy="465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heavy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1634" y="2565654"/>
            <a:ext cx="3816350" cy="3619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1514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163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7061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5913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090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092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856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0671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0769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417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94C983-337D-4BF2-9CA7-943A678805E8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898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7930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0035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52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5563" y="1337284"/>
            <a:ext cx="3610610" cy="465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heavy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1634" y="2565654"/>
            <a:ext cx="3816350" cy="3619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8334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5973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6639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7239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6473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322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B76222-F0A9-4672-9C71-22ECDA9EAA67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7661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606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3942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72281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350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8117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1783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97174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5563" y="1337284"/>
            <a:ext cx="3610610" cy="465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heavy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1634" y="2565654"/>
            <a:ext cx="3816350" cy="3619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33920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428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6189FF-8227-4D68-9F24-94045873A506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6196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821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3396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34327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44385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62840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4456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8117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02038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637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059385-F1C7-4638-BC26-A7DF8A4B64F7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8145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93434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5563" y="1337284"/>
            <a:ext cx="3610610" cy="465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heavy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1634" y="2565654"/>
            <a:ext cx="3816350" cy="3619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62456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78077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639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04729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776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62825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85424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975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765922-15C7-466E-89D6-06E36342CC76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8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69902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4752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2605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05574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4851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26954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5563" y="1337284"/>
            <a:ext cx="3610610" cy="465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heavy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1634" y="2565654"/>
            <a:ext cx="3816350" cy="3619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78769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93014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82712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6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{</a:t>
            </a:r>
            <a:endParaRPr lang="en-US" sz="6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</a:rPr>
              <a:pPr/>
              <a:t>5/23/2023</a:t>
            </a:fld>
            <a:endParaRPr lang="en-US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516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Relationship Id="rId14" Type="http://schemas.openxmlformats.org/officeDocument/2006/relationships/slideLayout" Target="../slideLayouts/slideLayout15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Relationship Id="rId14" Type="http://schemas.openxmlformats.org/officeDocument/2006/relationships/slideLayout" Target="../slideLayouts/slideLayout166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4.xml"/><Relationship Id="rId13" Type="http://schemas.openxmlformats.org/officeDocument/2006/relationships/slideLayout" Target="../slideLayouts/slideLayout179.xml"/><Relationship Id="rId3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73.xml"/><Relationship Id="rId12" Type="http://schemas.openxmlformats.org/officeDocument/2006/relationships/slideLayout" Target="../slideLayouts/slideLayout178.xml"/><Relationship Id="rId2" Type="http://schemas.openxmlformats.org/officeDocument/2006/relationships/slideLayout" Target="../slideLayouts/slideLayout168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11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71.xml"/><Relationship Id="rId15" Type="http://schemas.openxmlformats.org/officeDocument/2006/relationships/theme" Target="../theme/theme13.xml"/><Relationship Id="rId10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170.xml"/><Relationship Id="rId9" Type="http://schemas.openxmlformats.org/officeDocument/2006/relationships/slideLayout" Target="../slideLayouts/slideLayout175.xml"/><Relationship Id="rId14" Type="http://schemas.openxmlformats.org/officeDocument/2006/relationships/slideLayout" Target="../slideLayouts/slideLayout18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13" Type="http://schemas.openxmlformats.org/officeDocument/2006/relationships/slideLayout" Target="../slideLayouts/slideLayout193.xml"/><Relationship Id="rId3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2.xml"/><Relationship Id="rId2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85.xml"/><Relationship Id="rId15" Type="http://schemas.openxmlformats.org/officeDocument/2006/relationships/theme" Target="../theme/theme14.xml"/><Relationship Id="rId10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Relationship Id="rId14" Type="http://schemas.openxmlformats.org/officeDocument/2006/relationships/slideLayout" Target="../slideLayouts/slideLayout19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2.xml"/><Relationship Id="rId13" Type="http://schemas.openxmlformats.org/officeDocument/2006/relationships/slideLayout" Target="../slideLayouts/slideLayout207.xml"/><Relationship Id="rId3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201.xml"/><Relationship Id="rId12" Type="http://schemas.openxmlformats.org/officeDocument/2006/relationships/slideLayout" Target="../slideLayouts/slideLayout206.xml"/><Relationship Id="rId2" Type="http://schemas.openxmlformats.org/officeDocument/2006/relationships/slideLayout" Target="../slideLayouts/slideLayout196.xml"/><Relationship Id="rId1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200.xml"/><Relationship Id="rId11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199.xml"/><Relationship Id="rId15" Type="http://schemas.openxmlformats.org/officeDocument/2006/relationships/theme" Target="../theme/theme15.xml"/><Relationship Id="rId10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198.xml"/><Relationship Id="rId9" Type="http://schemas.openxmlformats.org/officeDocument/2006/relationships/slideLayout" Target="../slideLayouts/slideLayout203.xml"/><Relationship Id="rId14" Type="http://schemas.openxmlformats.org/officeDocument/2006/relationships/slideLayout" Target="../slideLayouts/slideLayout208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1.xml"/><Relationship Id="rId2" Type="http://schemas.openxmlformats.org/officeDocument/2006/relationships/slideLayout" Target="../slideLayouts/slideLayout210.xml"/><Relationship Id="rId1" Type="http://schemas.openxmlformats.org/officeDocument/2006/relationships/slideLayout" Target="../slideLayouts/slideLayout209.xml"/><Relationship Id="rId6" Type="http://schemas.openxmlformats.org/officeDocument/2006/relationships/theme" Target="../theme/theme16.xml"/><Relationship Id="rId5" Type="http://schemas.openxmlformats.org/officeDocument/2006/relationships/slideLayout" Target="../slideLayouts/slideLayout213.xml"/><Relationship Id="rId4" Type="http://schemas.openxmlformats.org/officeDocument/2006/relationships/slideLayout" Target="../slideLayouts/slideLayout212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6.xml"/><Relationship Id="rId2" Type="http://schemas.openxmlformats.org/officeDocument/2006/relationships/slideLayout" Target="../slideLayouts/slideLayout215.xml"/><Relationship Id="rId1" Type="http://schemas.openxmlformats.org/officeDocument/2006/relationships/slideLayout" Target="../slideLayouts/slideLayout214.xml"/><Relationship Id="rId6" Type="http://schemas.openxmlformats.org/officeDocument/2006/relationships/theme" Target="../theme/theme17.xml"/><Relationship Id="rId5" Type="http://schemas.openxmlformats.org/officeDocument/2006/relationships/slideLayout" Target="../slideLayouts/slideLayout218.xml"/><Relationship Id="rId4" Type="http://schemas.openxmlformats.org/officeDocument/2006/relationships/slideLayout" Target="../slideLayouts/slideLayout2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1.xml"/><Relationship Id="rId2" Type="http://schemas.openxmlformats.org/officeDocument/2006/relationships/slideLayout" Target="../slideLayouts/slideLayout220.xml"/><Relationship Id="rId1" Type="http://schemas.openxmlformats.org/officeDocument/2006/relationships/slideLayout" Target="../slideLayouts/slideLayout219.xml"/><Relationship Id="rId6" Type="http://schemas.openxmlformats.org/officeDocument/2006/relationships/theme" Target="../theme/theme18.xml"/><Relationship Id="rId5" Type="http://schemas.openxmlformats.org/officeDocument/2006/relationships/slideLayout" Target="../slideLayouts/slideLayout223.xml"/><Relationship Id="rId4" Type="http://schemas.openxmlformats.org/officeDocument/2006/relationships/slideLayout" Target="../slideLayouts/slideLayout2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slideLayout" Target="../slideLayouts/slideLayout1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C5A9EE1-D9B8-473A-BA57-9213C1A7C281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2196987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451223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  <p:sldLayoutId id="2147483905" r:id="rId13"/>
    <p:sldLayoutId id="2147483906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5387583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  <p:sldLayoutId id="2147483920" r:id="rId13"/>
    <p:sldLayoutId id="2147483921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6103513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26682526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  <p:sldLayoutId id="2147483950" r:id="rId13"/>
    <p:sldLayoutId id="2147483951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2051532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  <p:sldLayoutId id="2147483965" r:id="rId13"/>
    <p:sldLayoutId id="2147483966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DD8047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90550" y="1280160"/>
            <a:ext cx="8553450" cy="228600"/>
          </a:xfrm>
          <a:custGeom>
            <a:avLst/>
            <a:gdLst/>
            <a:ahLst/>
            <a:cxnLst/>
            <a:rect l="l" t="t" r="r" b="b"/>
            <a:pathLst>
              <a:path w="8553450" h="228600">
                <a:moveTo>
                  <a:pt x="8553450" y="0"/>
                </a:moveTo>
                <a:lnTo>
                  <a:pt x="0" y="0"/>
                </a:lnTo>
                <a:lnTo>
                  <a:pt x="0" y="228600"/>
                </a:lnTo>
                <a:lnTo>
                  <a:pt x="8553450" y="228600"/>
                </a:lnTo>
                <a:lnTo>
                  <a:pt x="8553450" y="0"/>
                </a:lnTo>
                <a:close/>
              </a:path>
            </a:pathLst>
          </a:custGeom>
          <a:solidFill>
            <a:srgbClr val="94B6D2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2432" y="374396"/>
            <a:ext cx="7819135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775F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9077" y="2140657"/>
            <a:ext cx="8165845" cy="2503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92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DD8047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90550" y="1280160"/>
            <a:ext cx="8553450" cy="228600"/>
          </a:xfrm>
          <a:custGeom>
            <a:avLst/>
            <a:gdLst/>
            <a:ahLst/>
            <a:cxnLst/>
            <a:rect l="l" t="t" r="r" b="b"/>
            <a:pathLst>
              <a:path w="8553450" h="228600">
                <a:moveTo>
                  <a:pt x="8553450" y="0"/>
                </a:moveTo>
                <a:lnTo>
                  <a:pt x="0" y="0"/>
                </a:lnTo>
                <a:lnTo>
                  <a:pt x="0" y="228600"/>
                </a:lnTo>
                <a:lnTo>
                  <a:pt x="8553450" y="228600"/>
                </a:lnTo>
                <a:lnTo>
                  <a:pt x="8553450" y="0"/>
                </a:lnTo>
                <a:close/>
              </a:path>
            </a:pathLst>
          </a:custGeom>
          <a:solidFill>
            <a:srgbClr val="94B6D2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2432" y="374396"/>
            <a:ext cx="7819135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775F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9077" y="2140657"/>
            <a:ext cx="8165845" cy="2503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3571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DD8047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590550" y="1280160"/>
            <a:ext cx="8553450" cy="228600"/>
          </a:xfrm>
          <a:custGeom>
            <a:avLst/>
            <a:gdLst/>
            <a:ahLst/>
            <a:cxnLst/>
            <a:rect l="l" t="t" r="r" b="b"/>
            <a:pathLst>
              <a:path w="8553450" h="228600">
                <a:moveTo>
                  <a:pt x="8553450" y="0"/>
                </a:moveTo>
                <a:lnTo>
                  <a:pt x="0" y="0"/>
                </a:lnTo>
                <a:lnTo>
                  <a:pt x="0" y="228600"/>
                </a:lnTo>
                <a:lnTo>
                  <a:pt x="8553450" y="228600"/>
                </a:lnTo>
                <a:lnTo>
                  <a:pt x="8553450" y="0"/>
                </a:lnTo>
                <a:close/>
              </a:path>
            </a:pathLst>
          </a:custGeom>
          <a:solidFill>
            <a:srgbClr val="94B6D2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2432" y="374396"/>
            <a:ext cx="7819135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775F5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9077" y="2140657"/>
            <a:ext cx="8165845" cy="2503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992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8133354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6114201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4614100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7815343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23768406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6968792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9607197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5/23/2023</a:t>
            </a:fld>
            <a:endParaRPr lang="en-US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ru-RU" smtClean="0">
                <a:solidFill>
                  <a:prstClr val="white">
                    <a:alpha val="60000"/>
                  </a:prstClr>
                </a:solidFill>
                <a:latin typeface="Palatino Linotyp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>
                  <a:alpha val="60000"/>
                </a:prstClr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27497244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  <p:sldLayoutId id="2147483876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620000" cy="1774825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dirty="0" smtClean="0"/>
              <a:t>ОРГАНИЗАЦИОННОЕ ПЛАНИРОВАНИЕ Управление командой проекта</a:t>
            </a:r>
            <a:br>
              <a:rPr lang="ru-RU" sz="3200" dirty="0" smtClean="0"/>
            </a:br>
            <a:r>
              <a:rPr lang="ru-RU" sz="3200" dirty="0" smtClean="0"/>
              <a:t>МАТРИЦА ОТВЕТСТВЕННОСТИ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Процессы управления человеческими ресурсами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>Разработка плана управления человеческими ресурсами </a:t>
            </a:r>
            <a:r>
              <a:rPr lang="ru-RU" dirty="0" smtClean="0"/>
              <a:t>— процесс определения и документирования ролей, ответственности, требуемых навыков и подотчетности, а также создания плана управления обеспечением проекта персоналом.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</a:rPr>
              <a:t>Набор команды проекта </a:t>
            </a:r>
            <a:r>
              <a:rPr lang="ru-RU" dirty="0" smtClean="0"/>
              <a:t>— процесс подтверждения доступности человеческих ресурсов и набора команды, необходимой для выполнения задач по проекту.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</a:rPr>
              <a:t>Развитие команды проекта </a:t>
            </a:r>
            <a:r>
              <a:rPr lang="ru-RU" dirty="0" smtClean="0"/>
              <a:t>— процесс повышения квалификации членов команды проекта, улучшение взаимодействия между ними и общих условий работы команды с целью повышения эффективности выполнения проекта.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>Управление командой проекта </a:t>
            </a:r>
            <a:r>
              <a:rPr lang="ru-RU" dirty="0" smtClean="0"/>
              <a:t>— процесс контроля эффективности деятельности членов команды, обеспечения обратной связи, решения проблем и управления изменениями, направленный на оптимизацию выполнения проекта.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82000" cy="2209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Для успешного достижения целей проекта критически важным является следующее:</a:t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57200" y="2057400"/>
            <a:ext cx="830580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457200" indent="-457200" eaLnBrk="0" hangingPunct="0">
              <a:buFont typeface="Garamond" pitchFamily="18" charset="0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построить необходимую и достаточную для управления проектом организационную структуру.</a:t>
            </a:r>
            <a:endParaRPr lang="ru-RU" sz="2400" dirty="0"/>
          </a:p>
          <a:p>
            <a:pPr marL="457200" indent="-457200" eaLnBrk="0" hangingPunct="0">
              <a:buFont typeface="Garamond" pitchFamily="18" charset="0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идентифицировать состав участников проекта;</a:t>
            </a:r>
            <a:endParaRPr lang="ru-RU" sz="240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eaLnBrk="0" hangingPunct="0">
              <a:buFont typeface="Garamond" pitchFamily="18" charset="0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определить роли участников проекта и порядок их взаимодействия;</a:t>
            </a:r>
            <a:endParaRPr lang="ru-RU" sz="240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457200" indent="-457200" eaLnBrk="0" hangingPunct="0">
              <a:buFont typeface="Garamond" pitchFamily="18" charset="0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сформировать команду проекта и команду управления проектом;</a:t>
            </a:r>
            <a:endParaRPr lang="ru-RU" sz="240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457200" indent="-457200" eaLnBrk="0" hangingPunct="0"/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Роль в проекте (проектная роль)</a:t>
            </a:r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838200" y="1371600"/>
            <a:ext cx="77724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определенный набор функций и полномочий в проекте, созданный с целью распределения обязанностей между членами команды проекта. Проектную роль можно рассматривать как временную должность в организации (компании).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76200"/>
            <a:ext cx="8915400" cy="2465615"/>
          </a:xfrm>
        </p:spPr>
        <p:txBody>
          <a:bodyPr/>
          <a:lstStyle/>
          <a:p>
            <a:pPr algn="ctr"/>
            <a:r>
              <a:rPr lang="ru-RU" sz="2000" b="1" dirty="0"/>
              <a:t>РАЗНИЦА МЕЖДУ МЕНЕДЖЕРОМ И ВЛАДЕЛЬЦЕМ</a:t>
            </a:r>
            <a:endParaRPr lang="en-US" sz="2000" b="1" dirty="0"/>
          </a:p>
        </p:txBody>
      </p:sp>
      <p:sp>
        <p:nvSpPr>
          <p:cNvPr id="494595" name="Text Box 3"/>
          <p:cNvSpPr txBox="1">
            <a:spLocks noChangeArrowheads="1"/>
          </p:cNvSpPr>
          <p:nvPr/>
        </p:nvSpPr>
        <p:spPr bwMode="auto">
          <a:xfrm>
            <a:off x="2438400" y="1439636"/>
            <a:ext cx="2590800" cy="400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3" tIns="45711" rIns="91423" bIns="45711">
            <a:spAutoFit/>
          </a:bodyPr>
          <a:lstStyle/>
          <a:p>
            <a:pPr defTabSz="914113">
              <a:spcBef>
                <a:spcPct val="50000"/>
              </a:spcBef>
            </a:pPr>
            <a:r>
              <a:rPr lang="en-US" sz="2000" b="1" dirty="0"/>
              <a:t>    </a:t>
            </a:r>
            <a:r>
              <a:rPr lang="ru-RU" sz="2000" b="1" dirty="0"/>
              <a:t>Менеджер</a:t>
            </a:r>
            <a:endParaRPr lang="en-US" sz="2000" b="1" dirty="0"/>
          </a:p>
        </p:txBody>
      </p:sp>
      <p:sp>
        <p:nvSpPr>
          <p:cNvPr id="494596" name="Text Box 4"/>
          <p:cNvSpPr txBox="1">
            <a:spLocks noChangeArrowheads="1"/>
          </p:cNvSpPr>
          <p:nvPr/>
        </p:nvSpPr>
        <p:spPr bwMode="auto">
          <a:xfrm>
            <a:off x="5397910" y="1483179"/>
            <a:ext cx="2717391" cy="861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3" tIns="45711" rIns="91423" bIns="45711">
            <a:spAutoFit/>
          </a:bodyPr>
          <a:lstStyle/>
          <a:p>
            <a:pPr defTabSz="914113">
              <a:spcBef>
                <a:spcPct val="50000"/>
              </a:spcBef>
            </a:pPr>
            <a:r>
              <a:rPr lang="ru-RU" sz="2000" b="1" dirty="0"/>
              <a:t>Владелец</a:t>
            </a:r>
          </a:p>
          <a:p>
            <a:pPr defTabSz="914113">
              <a:spcBef>
                <a:spcPct val="50000"/>
              </a:spcBef>
            </a:pPr>
            <a:endParaRPr lang="en-US" sz="2000" b="1" dirty="0"/>
          </a:p>
        </p:txBody>
      </p:sp>
      <p:graphicFrame>
        <p:nvGraphicFramePr>
          <p:cNvPr id="494597" name="Group 5"/>
          <p:cNvGraphicFramePr>
            <a:graphicFrameLocks noGrp="1"/>
          </p:cNvGraphicFramePr>
          <p:nvPr/>
        </p:nvGraphicFramePr>
        <p:xfrm>
          <a:off x="2209800" y="1854654"/>
          <a:ext cx="6096000" cy="350520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8708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7641" marR="87641" marT="48515" marB="485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7641" marR="87641" marT="48515" marB="485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08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7641" marR="87641" marT="48515" marB="485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7641" marR="87641" marT="48515" marB="485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08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7641" marR="87641" marT="48515" marB="485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7641" marR="87641" marT="48515" marB="485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2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3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7641" marR="87641" marT="48515" marB="485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3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7641" marR="87641" marT="48515" marB="485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94614" name="Text Box 22"/>
          <p:cNvSpPr txBox="1">
            <a:spLocks noChangeArrowheads="1"/>
          </p:cNvSpPr>
          <p:nvPr/>
        </p:nvSpPr>
        <p:spPr bwMode="auto">
          <a:xfrm>
            <a:off x="304801" y="1914057"/>
            <a:ext cx="1752600" cy="70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3" tIns="45711" rIns="91423" bIns="45711">
            <a:spAutoFit/>
          </a:bodyPr>
          <a:lstStyle/>
          <a:p>
            <a:pPr defTabSz="914113">
              <a:spcBef>
                <a:spcPct val="50000"/>
              </a:spcBef>
            </a:pPr>
            <a:r>
              <a:rPr lang="ru-RU" sz="2000" b="1" dirty="0"/>
              <a:t>Основная задача</a:t>
            </a:r>
            <a:endParaRPr lang="en-US" sz="2000" b="1" dirty="0"/>
          </a:p>
        </p:txBody>
      </p:sp>
      <p:sp>
        <p:nvSpPr>
          <p:cNvPr id="494615" name="Text Box 23"/>
          <p:cNvSpPr txBox="1">
            <a:spLocks noChangeArrowheads="1"/>
          </p:cNvSpPr>
          <p:nvPr/>
        </p:nvSpPr>
        <p:spPr bwMode="auto">
          <a:xfrm>
            <a:off x="152400" y="2984047"/>
            <a:ext cx="1943100" cy="70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3" tIns="45711" rIns="91423" bIns="45711">
            <a:spAutoFit/>
          </a:bodyPr>
          <a:lstStyle/>
          <a:p>
            <a:pPr defTabSz="914113">
              <a:spcBef>
                <a:spcPct val="50000"/>
              </a:spcBef>
            </a:pPr>
            <a:r>
              <a:rPr lang="en-US" sz="2000" b="1" dirty="0" smtClean="0"/>
              <a:t> </a:t>
            </a:r>
            <a:r>
              <a:rPr lang="ru-RU" sz="2000" b="1" dirty="0"/>
              <a:t>Работа с персоналом</a:t>
            </a:r>
            <a:r>
              <a:rPr lang="en-US" sz="2000" b="1" dirty="0"/>
              <a:t>     </a:t>
            </a:r>
          </a:p>
        </p:txBody>
      </p:sp>
      <p:sp>
        <p:nvSpPr>
          <p:cNvPr id="494616" name="Text Box 24"/>
          <p:cNvSpPr txBox="1">
            <a:spLocks noChangeArrowheads="1"/>
          </p:cNvSpPr>
          <p:nvPr/>
        </p:nvSpPr>
        <p:spPr bwMode="auto">
          <a:xfrm>
            <a:off x="152400" y="4114800"/>
            <a:ext cx="2096729" cy="400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3" tIns="45711" rIns="91423" bIns="45711">
            <a:spAutoFit/>
          </a:bodyPr>
          <a:lstStyle/>
          <a:p>
            <a:pPr defTabSz="914113">
              <a:spcBef>
                <a:spcPct val="50000"/>
              </a:spcBef>
            </a:pPr>
            <a:r>
              <a:rPr lang="ru-RU" sz="2000" b="1" dirty="0"/>
              <a:t>Исполнение</a:t>
            </a:r>
            <a:endParaRPr lang="en-US" sz="2000" b="1" dirty="0"/>
          </a:p>
        </p:txBody>
      </p:sp>
      <p:sp>
        <p:nvSpPr>
          <p:cNvPr id="494617" name="Text Box 25"/>
          <p:cNvSpPr txBox="1">
            <a:spLocks noChangeArrowheads="1"/>
          </p:cNvSpPr>
          <p:nvPr/>
        </p:nvSpPr>
        <p:spPr bwMode="auto">
          <a:xfrm>
            <a:off x="304802" y="5105400"/>
            <a:ext cx="1828800" cy="400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3" tIns="45711" rIns="91423" bIns="45711">
            <a:spAutoFit/>
          </a:bodyPr>
          <a:lstStyle/>
          <a:p>
            <a:pPr defTabSz="914113">
              <a:spcBef>
                <a:spcPct val="50000"/>
              </a:spcBef>
            </a:pPr>
            <a:r>
              <a:rPr lang="ru-RU" sz="2000" b="1" dirty="0"/>
              <a:t>Результат</a:t>
            </a:r>
            <a:endParaRPr lang="en-US" sz="2000" b="1" dirty="0"/>
          </a:p>
        </p:txBody>
      </p:sp>
      <p:sp>
        <p:nvSpPr>
          <p:cNvPr id="494618" name="Text Box 26"/>
          <p:cNvSpPr txBox="1">
            <a:spLocks noChangeArrowheads="1"/>
          </p:cNvSpPr>
          <p:nvPr/>
        </p:nvSpPr>
        <p:spPr bwMode="auto">
          <a:xfrm>
            <a:off x="2209800" y="2117272"/>
            <a:ext cx="2971800" cy="70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3" tIns="45711" rIns="91423" bIns="45711">
            <a:spAutoFit/>
          </a:bodyPr>
          <a:lstStyle/>
          <a:p>
            <a:pPr defTabSz="914113">
              <a:spcBef>
                <a:spcPct val="50000"/>
              </a:spcBef>
            </a:pPr>
            <a:r>
              <a:rPr lang="ru-RU" sz="2000" b="1" dirty="0"/>
              <a:t>Планирование и </a:t>
            </a:r>
            <a:r>
              <a:rPr lang="ru-RU" sz="2000" b="1" dirty="0" err="1"/>
              <a:t>бюджетирование</a:t>
            </a:r>
            <a:endParaRPr lang="en-US" sz="2000" b="1" dirty="0"/>
          </a:p>
        </p:txBody>
      </p:sp>
      <p:sp>
        <p:nvSpPr>
          <p:cNvPr id="494619" name="Text Box 27"/>
          <p:cNvSpPr txBox="1">
            <a:spLocks noChangeArrowheads="1"/>
          </p:cNvSpPr>
          <p:nvPr/>
        </p:nvSpPr>
        <p:spPr bwMode="auto">
          <a:xfrm>
            <a:off x="2336391" y="2984047"/>
            <a:ext cx="3048000" cy="70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3" tIns="45711" rIns="91423" bIns="45711">
            <a:spAutoFit/>
          </a:bodyPr>
          <a:lstStyle/>
          <a:p>
            <a:pPr defTabSz="914113">
              <a:spcBef>
                <a:spcPct val="50000"/>
              </a:spcBef>
            </a:pPr>
            <a:r>
              <a:rPr lang="ru-RU" sz="2000" b="1" dirty="0"/>
              <a:t>Организация и управление</a:t>
            </a:r>
            <a:endParaRPr lang="en-US" sz="2000" b="1" dirty="0"/>
          </a:p>
        </p:txBody>
      </p:sp>
      <p:sp>
        <p:nvSpPr>
          <p:cNvPr id="494620" name="Text Box 28"/>
          <p:cNvSpPr txBox="1">
            <a:spLocks noChangeArrowheads="1"/>
          </p:cNvSpPr>
          <p:nvPr/>
        </p:nvSpPr>
        <p:spPr bwMode="auto">
          <a:xfrm>
            <a:off x="2192057" y="3686176"/>
            <a:ext cx="3048000" cy="70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3" tIns="45711" rIns="91423" bIns="45711">
            <a:spAutoFit/>
          </a:bodyPr>
          <a:lstStyle/>
          <a:p>
            <a:pPr defTabSz="914113">
              <a:spcBef>
                <a:spcPct val="50000"/>
              </a:spcBef>
            </a:pPr>
            <a:r>
              <a:rPr lang="ru-RU" sz="2000" b="1" dirty="0" smtClean="0"/>
              <a:t>Контроль и решение проблем</a:t>
            </a:r>
            <a:endParaRPr lang="en-US" sz="2000" b="1" dirty="0"/>
          </a:p>
        </p:txBody>
      </p:sp>
      <p:sp>
        <p:nvSpPr>
          <p:cNvPr id="494621" name="Text Box 29"/>
          <p:cNvSpPr txBox="1">
            <a:spLocks noChangeArrowheads="1"/>
          </p:cNvSpPr>
          <p:nvPr/>
        </p:nvSpPr>
        <p:spPr bwMode="auto">
          <a:xfrm>
            <a:off x="2209800" y="4511458"/>
            <a:ext cx="2895600" cy="70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3" tIns="45711" rIns="91423" bIns="45711">
            <a:spAutoFit/>
          </a:bodyPr>
          <a:lstStyle/>
          <a:p>
            <a:pPr defTabSz="914113">
              <a:spcBef>
                <a:spcPct val="50000"/>
              </a:spcBef>
            </a:pPr>
            <a:r>
              <a:rPr lang="ru-RU" sz="2000" b="1" dirty="0"/>
              <a:t>Предсказуемость и порядок</a:t>
            </a:r>
            <a:endParaRPr lang="en-US" sz="2000" b="1" dirty="0"/>
          </a:p>
        </p:txBody>
      </p:sp>
      <p:sp>
        <p:nvSpPr>
          <p:cNvPr id="494622" name="Text Box 30"/>
          <p:cNvSpPr txBox="1">
            <a:spLocks noChangeArrowheads="1"/>
          </p:cNvSpPr>
          <p:nvPr/>
        </p:nvSpPr>
        <p:spPr bwMode="auto">
          <a:xfrm>
            <a:off x="5295901" y="2041071"/>
            <a:ext cx="3276600" cy="70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3" tIns="45711" rIns="91423" bIns="45711">
            <a:spAutoFit/>
          </a:bodyPr>
          <a:lstStyle/>
          <a:p>
            <a:pPr defTabSz="914113">
              <a:spcBef>
                <a:spcPct val="50000"/>
              </a:spcBef>
            </a:pPr>
            <a:r>
              <a:rPr lang="ru-RU" sz="2000" b="1" dirty="0"/>
              <a:t>Определение направления развития</a:t>
            </a:r>
            <a:endParaRPr lang="en-US" sz="2000" b="1" dirty="0"/>
          </a:p>
        </p:txBody>
      </p:sp>
      <p:sp>
        <p:nvSpPr>
          <p:cNvPr id="494623" name="Text Box 31"/>
          <p:cNvSpPr txBox="1">
            <a:spLocks noChangeArrowheads="1"/>
          </p:cNvSpPr>
          <p:nvPr/>
        </p:nvSpPr>
        <p:spPr bwMode="auto">
          <a:xfrm>
            <a:off x="5410200" y="3200400"/>
            <a:ext cx="3048000" cy="397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3" tIns="45711" rIns="91423" bIns="45711">
            <a:spAutoFit/>
          </a:bodyPr>
          <a:lstStyle/>
          <a:p>
            <a:pPr defTabSz="914113">
              <a:spcBef>
                <a:spcPct val="50000"/>
              </a:spcBef>
            </a:pPr>
            <a:r>
              <a:rPr lang="ru-RU" sz="2000" b="1" dirty="0"/>
              <a:t>Создание команды</a:t>
            </a:r>
            <a:endParaRPr lang="en-US" sz="2000" b="1" dirty="0"/>
          </a:p>
        </p:txBody>
      </p:sp>
      <p:sp>
        <p:nvSpPr>
          <p:cNvPr id="494624" name="Text Box 32"/>
          <p:cNvSpPr txBox="1">
            <a:spLocks noChangeArrowheads="1"/>
          </p:cNvSpPr>
          <p:nvPr/>
        </p:nvSpPr>
        <p:spPr bwMode="auto">
          <a:xfrm>
            <a:off x="5308427" y="3648074"/>
            <a:ext cx="2971800" cy="70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3" tIns="45711" rIns="91423" bIns="45711">
            <a:spAutoFit/>
          </a:bodyPr>
          <a:lstStyle/>
          <a:p>
            <a:pPr defTabSz="914113">
              <a:spcBef>
                <a:spcPct val="50000"/>
              </a:spcBef>
            </a:pPr>
            <a:r>
              <a:rPr lang="ru-RU" sz="2000" b="1" dirty="0"/>
              <a:t>Мотивирование и </a:t>
            </a:r>
            <a:r>
              <a:rPr lang="en-US" sz="2000" b="1" dirty="0"/>
              <a:t> </a:t>
            </a:r>
            <a:r>
              <a:rPr lang="ru-RU" sz="2000" b="1" dirty="0"/>
              <a:t>убеждение</a:t>
            </a:r>
            <a:endParaRPr lang="en-US" sz="2000" b="1" dirty="0"/>
          </a:p>
        </p:txBody>
      </p:sp>
      <p:sp>
        <p:nvSpPr>
          <p:cNvPr id="494625" name="Text Box 33"/>
          <p:cNvSpPr txBox="1">
            <a:spLocks noChangeArrowheads="1"/>
          </p:cNvSpPr>
          <p:nvPr/>
        </p:nvSpPr>
        <p:spPr bwMode="auto">
          <a:xfrm>
            <a:off x="5410200" y="4862523"/>
            <a:ext cx="2705101" cy="400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3" tIns="45711" rIns="91423" bIns="45711">
            <a:spAutoFit/>
          </a:bodyPr>
          <a:lstStyle/>
          <a:p>
            <a:pPr defTabSz="914113">
              <a:spcBef>
                <a:spcPct val="50000"/>
              </a:spcBef>
            </a:pPr>
            <a:r>
              <a:rPr lang="ru-RU" sz="2000" b="1" dirty="0"/>
              <a:t>Изменение</a:t>
            </a:r>
            <a:endParaRPr lang="en-US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666136" y="1683204"/>
            <a:ext cx="7986252" cy="3993696"/>
            <a:chOff x="494" y="1609"/>
            <a:chExt cx="6498" cy="2935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757" y="1609"/>
              <a:ext cx="5830" cy="495"/>
              <a:chOff x="757" y="1609"/>
              <a:chExt cx="5830" cy="495"/>
            </a:xfrm>
          </p:grpSpPr>
          <p:sp>
            <p:nvSpPr>
              <p:cNvPr id="197638" name="AutoShape 6"/>
              <p:cNvSpPr>
                <a:spLocks noChangeArrowheads="1"/>
              </p:cNvSpPr>
              <p:nvPr/>
            </p:nvSpPr>
            <p:spPr bwMode="auto">
              <a:xfrm>
                <a:off x="757" y="1609"/>
                <a:ext cx="1656" cy="495"/>
              </a:xfrm>
              <a:prstGeom prst="roundRect">
                <a:avLst>
                  <a:gd name="adj" fmla="val 16667"/>
                </a:avLst>
              </a:prstGeom>
              <a:solidFill>
                <a:srgbClr val="000099"/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 lIns="0" tIns="0" rIns="0" bIns="0" anchor="ctr"/>
              <a:lstStyle/>
              <a:p>
                <a:pPr algn="ctr" eaLnBrk="0" hangingPunct="0">
                  <a:spcBef>
                    <a:spcPts val="646"/>
                  </a:spcBef>
                  <a:spcAft>
                    <a:spcPts val="485"/>
                  </a:spcAft>
                </a:pPr>
                <a:r>
                  <a:rPr lang="ru-RU" sz="1100" b="1" dirty="0">
                    <a:solidFill>
                      <a:schemeClr val="bg1"/>
                    </a:solidFill>
                    <a:latin typeface="Arial Cyr" charset="-52"/>
                  </a:rPr>
                  <a:t>ТРАДИЦИОННЫЙ</a:t>
                </a:r>
                <a:r>
                  <a:rPr lang="ru-RU" sz="1100" b="1" dirty="0">
                    <a:latin typeface="Arial Cyr" charset="-52"/>
                  </a:rPr>
                  <a:t> </a:t>
                </a:r>
                <a:r>
                  <a:rPr lang="ru-RU" sz="1100" b="1" dirty="0">
                    <a:solidFill>
                      <a:schemeClr val="bg1"/>
                    </a:solidFill>
                    <a:latin typeface="Arial Cyr" charset="-52"/>
                  </a:rPr>
                  <a:t>РУКОВОДИТЕЛЬ</a:t>
                </a:r>
                <a:r>
                  <a:rPr lang="ru-RU" sz="1100" b="1" dirty="0">
                    <a:latin typeface="Arial Cyr" charset="-52"/>
                  </a:rPr>
                  <a:t/>
                </a:r>
                <a:br>
                  <a:rPr lang="ru-RU" sz="1100" b="1" dirty="0">
                    <a:latin typeface="Arial Cyr" charset="-52"/>
                  </a:rPr>
                </a:br>
                <a:r>
                  <a:rPr lang="ru-RU" sz="1100" b="1" dirty="0">
                    <a:latin typeface="Arial Cyr" charset="-52"/>
                  </a:rPr>
                  <a:t>(</a:t>
                </a:r>
                <a:r>
                  <a:rPr lang="ru-RU" sz="1100" b="1" dirty="0">
                    <a:solidFill>
                      <a:schemeClr val="bg1"/>
                    </a:solidFill>
                    <a:latin typeface="Arial Cyr" charset="-52"/>
                  </a:rPr>
                  <a:t>импровизатор</a:t>
                </a:r>
                <a:r>
                  <a:rPr lang="ru-RU" sz="1100" b="1" dirty="0">
                    <a:latin typeface="Arial Cyr" charset="-52"/>
                  </a:rPr>
                  <a:t>) </a:t>
                </a:r>
              </a:p>
            </p:txBody>
          </p:sp>
          <p:sp>
            <p:nvSpPr>
              <p:cNvPr id="197639" name="Text Box 7"/>
              <p:cNvSpPr txBox="1">
                <a:spLocks noChangeArrowheads="1"/>
              </p:cNvSpPr>
              <p:nvPr/>
            </p:nvSpPr>
            <p:spPr bwMode="auto">
              <a:xfrm>
                <a:off x="2520" y="1749"/>
                <a:ext cx="288" cy="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eaLnBrk="0" hangingPunct="0"/>
                <a:r>
                  <a:rPr lang="ru-RU" sz="1900" b="1" dirty="0">
                    <a:latin typeface="Arial Cyr" charset="-52"/>
                  </a:rPr>
                  <a:t>=</a:t>
                </a:r>
              </a:p>
            </p:txBody>
          </p:sp>
          <p:sp>
            <p:nvSpPr>
              <p:cNvPr id="197640" name="AutoShape 8"/>
              <p:cNvSpPr>
                <a:spLocks noChangeArrowheads="1"/>
              </p:cNvSpPr>
              <p:nvPr/>
            </p:nvSpPr>
            <p:spPr bwMode="auto">
              <a:xfrm>
                <a:off x="2916" y="1609"/>
                <a:ext cx="1584" cy="495"/>
              </a:xfrm>
              <a:prstGeom prst="roundRect">
                <a:avLst>
                  <a:gd name="adj" fmla="val 16667"/>
                </a:avLst>
              </a:prstGeom>
              <a:solidFill>
                <a:srgbClr val="FFFFCC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algn="ctr" eaLnBrk="0" hangingPunct="0">
                  <a:spcBef>
                    <a:spcPts val="1131"/>
                  </a:spcBef>
                  <a:spcAft>
                    <a:spcPts val="485"/>
                  </a:spcAft>
                </a:pPr>
                <a:r>
                  <a:rPr lang="ru-RU" sz="1100" b="1" dirty="0">
                    <a:latin typeface="Arial Cyr" charset="-52"/>
                  </a:rPr>
                  <a:t>специалист</a:t>
                </a:r>
                <a:br>
                  <a:rPr lang="ru-RU" sz="1100" b="1" dirty="0">
                    <a:latin typeface="Arial Cyr" charset="-52"/>
                  </a:rPr>
                </a:br>
                <a:r>
                  <a:rPr lang="ru-RU" sz="1000" b="1" dirty="0">
                    <a:latin typeface="Arial Cyr" charset="-52"/>
                  </a:rPr>
                  <a:t>(знания в предметной области) </a:t>
                </a:r>
              </a:p>
            </p:txBody>
          </p:sp>
          <p:sp>
            <p:nvSpPr>
              <p:cNvPr id="197641" name="AutoShape 9"/>
              <p:cNvSpPr>
                <a:spLocks noChangeArrowheads="1"/>
              </p:cNvSpPr>
              <p:nvPr/>
            </p:nvSpPr>
            <p:spPr bwMode="auto">
              <a:xfrm>
                <a:off x="5003" y="1609"/>
                <a:ext cx="1584" cy="495"/>
              </a:xfrm>
              <a:prstGeom prst="roundRect">
                <a:avLst>
                  <a:gd name="adj" fmla="val 16667"/>
                </a:avLst>
              </a:prstGeom>
              <a:solidFill>
                <a:srgbClr val="FFFFCC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algn="ctr" eaLnBrk="0" hangingPunct="0">
                  <a:spcBef>
                    <a:spcPts val="1454"/>
                  </a:spcBef>
                  <a:spcAft>
                    <a:spcPts val="485"/>
                  </a:spcAft>
                </a:pPr>
                <a:r>
                  <a:rPr lang="ru-RU" sz="1100" b="1" dirty="0">
                    <a:latin typeface="Arial Cyr" charset="-52"/>
                  </a:rPr>
                  <a:t>опыт руководства</a:t>
                </a:r>
              </a:p>
            </p:txBody>
          </p:sp>
          <p:sp>
            <p:nvSpPr>
              <p:cNvPr id="197642" name="Text Box 10"/>
              <p:cNvSpPr txBox="1">
                <a:spLocks noChangeArrowheads="1"/>
              </p:cNvSpPr>
              <p:nvPr/>
            </p:nvSpPr>
            <p:spPr bwMode="auto">
              <a:xfrm>
                <a:off x="4607" y="1753"/>
                <a:ext cx="28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eaLnBrk="0" hangingPunct="0"/>
                <a:r>
                  <a:rPr lang="ru-RU" sz="1900" b="1" dirty="0">
                    <a:latin typeface="Arial Cyr" charset="-52"/>
                  </a:rPr>
                  <a:t>+</a:t>
                </a:r>
              </a:p>
            </p:txBody>
          </p:sp>
        </p:grpSp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757" y="2544"/>
              <a:ext cx="5830" cy="495"/>
              <a:chOff x="757" y="2544"/>
              <a:chExt cx="5830" cy="495"/>
            </a:xfrm>
          </p:grpSpPr>
          <p:sp>
            <p:nvSpPr>
              <p:cNvPr id="197644" name="AutoShape 12"/>
              <p:cNvSpPr>
                <a:spLocks noChangeArrowheads="1"/>
              </p:cNvSpPr>
              <p:nvPr/>
            </p:nvSpPr>
            <p:spPr bwMode="auto">
              <a:xfrm>
                <a:off x="757" y="2544"/>
                <a:ext cx="1656" cy="495"/>
              </a:xfrm>
              <a:prstGeom prst="roundRect">
                <a:avLst>
                  <a:gd name="adj" fmla="val 16667"/>
                </a:avLst>
              </a:prstGeom>
              <a:solidFill>
                <a:srgbClr val="000099"/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 lIns="0" tIns="0" rIns="0" bIns="0" anchor="ctr"/>
              <a:lstStyle/>
              <a:p>
                <a:pPr algn="ctr" eaLnBrk="0" hangingPunct="0">
                  <a:spcBef>
                    <a:spcPts val="646"/>
                  </a:spcBef>
                  <a:spcAft>
                    <a:spcPts val="485"/>
                  </a:spcAft>
                </a:pPr>
                <a:r>
                  <a:rPr lang="ru-RU" sz="1100" b="1" dirty="0">
                    <a:solidFill>
                      <a:schemeClr val="bg1"/>
                    </a:solidFill>
                    <a:latin typeface="Arial Cyr" charset="-52"/>
                  </a:rPr>
                  <a:t>СОВРЕМЕННЫЙ РУКОВОДИТЕЛЬ</a:t>
                </a:r>
                <a:br>
                  <a:rPr lang="ru-RU" sz="1100" b="1" dirty="0">
                    <a:solidFill>
                      <a:schemeClr val="bg1"/>
                    </a:solidFill>
                    <a:latin typeface="Arial Cyr" charset="-52"/>
                  </a:rPr>
                </a:br>
                <a:r>
                  <a:rPr lang="ru-RU" sz="1100" b="1" dirty="0">
                    <a:solidFill>
                      <a:schemeClr val="bg1"/>
                    </a:solidFill>
                    <a:latin typeface="Arial Cyr" charset="-52"/>
                  </a:rPr>
                  <a:t>(системный организатор) </a:t>
                </a:r>
              </a:p>
            </p:txBody>
          </p:sp>
          <p:sp>
            <p:nvSpPr>
              <p:cNvPr id="197645" name="AutoShape 13"/>
              <p:cNvSpPr>
                <a:spLocks noChangeArrowheads="1"/>
              </p:cNvSpPr>
              <p:nvPr/>
            </p:nvSpPr>
            <p:spPr bwMode="auto">
              <a:xfrm>
                <a:off x="2916" y="2544"/>
                <a:ext cx="1008" cy="495"/>
              </a:xfrm>
              <a:prstGeom prst="roundRect">
                <a:avLst>
                  <a:gd name="adj" fmla="val 16667"/>
                </a:avLst>
              </a:prstGeom>
              <a:solidFill>
                <a:srgbClr val="FFFFCC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algn="ctr" eaLnBrk="0" hangingPunct="0">
                  <a:spcBef>
                    <a:spcPts val="969"/>
                  </a:spcBef>
                  <a:spcAft>
                    <a:spcPts val="485"/>
                  </a:spcAft>
                </a:pPr>
                <a:r>
                  <a:rPr lang="ru-RU" sz="1100" b="1" dirty="0">
                    <a:latin typeface="Arial Cyr" charset="-52"/>
                  </a:rPr>
                  <a:t>организаторские способности </a:t>
                </a:r>
              </a:p>
            </p:txBody>
          </p:sp>
          <p:sp>
            <p:nvSpPr>
              <p:cNvPr id="197646" name="AutoShape 14"/>
              <p:cNvSpPr>
                <a:spLocks noChangeArrowheads="1"/>
              </p:cNvSpPr>
              <p:nvPr/>
            </p:nvSpPr>
            <p:spPr bwMode="auto">
              <a:xfrm>
                <a:off x="4247" y="2544"/>
                <a:ext cx="1008" cy="495"/>
              </a:xfrm>
              <a:prstGeom prst="roundRect">
                <a:avLst>
                  <a:gd name="adj" fmla="val 16667"/>
                </a:avLst>
              </a:prstGeom>
              <a:solidFill>
                <a:srgbClr val="FFFFCC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algn="ctr" eaLnBrk="0" hangingPunct="0">
                  <a:spcBef>
                    <a:spcPts val="1454"/>
                  </a:spcBef>
                  <a:spcAft>
                    <a:spcPts val="485"/>
                  </a:spcAft>
                </a:pPr>
                <a:r>
                  <a:rPr lang="ru-RU" sz="1100" b="1" dirty="0">
                    <a:latin typeface="Arial Cyr" charset="-52"/>
                  </a:rPr>
                  <a:t>знания</a:t>
                </a:r>
                <a:r>
                  <a:rPr lang="ru-RU" sz="1100" b="1" dirty="0">
                    <a:latin typeface="Times New Roman Cyr" pitchFamily="18" charset="-52"/>
                  </a:rPr>
                  <a:t> </a:t>
                </a:r>
              </a:p>
            </p:txBody>
          </p:sp>
          <p:sp>
            <p:nvSpPr>
              <p:cNvPr id="197647" name="AutoShape 15"/>
              <p:cNvSpPr>
                <a:spLocks noChangeArrowheads="1"/>
              </p:cNvSpPr>
              <p:nvPr/>
            </p:nvSpPr>
            <p:spPr bwMode="auto">
              <a:xfrm>
                <a:off x="5579" y="2544"/>
                <a:ext cx="1008" cy="495"/>
              </a:xfrm>
              <a:prstGeom prst="roundRect">
                <a:avLst>
                  <a:gd name="adj" fmla="val 16667"/>
                </a:avLst>
              </a:prstGeom>
              <a:solidFill>
                <a:srgbClr val="FFFFCC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algn="ctr" eaLnBrk="0" hangingPunct="0">
                  <a:spcBef>
                    <a:spcPts val="1454"/>
                  </a:spcBef>
                  <a:spcAft>
                    <a:spcPts val="485"/>
                  </a:spcAft>
                </a:pPr>
                <a:r>
                  <a:rPr lang="ru-RU" sz="1100" b="1" dirty="0">
                    <a:latin typeface="Arial Cyr" charset="-52"/>
                  </a:rPr>
                  <a:t>опыт</a:t>
                </a:r>
                <a:br>
                  <a:rPr lang="ru-RU" sz="1100" b="1" dirty="0">
                    <a:latin typeface="Arial Cyr" charset="-52"/>
                  </a:rPr>
                </a:br>
                <a:r>
                  <a:rPr lang="ru-RU" sz="1100" b="1" dirty="0">
                    <a:latin typeface="Arial Cyr" charset="-52"/>
                  </a:rPr>
                  <a:t> руководства </a:t>
                </a:r>
              </a:p>
            </p:txBody>
          </p:sp>
          <p:sp>
            <p:nvSpPr>
              <p:cNvPr id="197648" name="Text Box 16"/>
              <p:cNvSpPr txBox="1">
                <a:spLocks noChangeArrowheads="1"/>
              </p:cNvSpPr>
              <p:nvPr/>
            </p:nvSpPr>
            <p:spPr bwMode="auto">
              <a:xfrm>
                <a:off x="3941" y="2648"/>
                <a:ext cx="28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eaLnBrk="0" hangingPunct="0"/>
                <a:r>
                  <a:rPr lang="ru-RU" sz="1900" b="1" dirty="0">
                    <a:latin typeface="Arial Cyr" charset="-52"/>
                  </a:rPr>
                  <a:t>+</a:t>
                </a:r>
              </a:p>
            </p:txBody>
          </p:sp>
          <p:sp>
            <p:nvSpPr>
              <p:cNvPr id="197649" name="Text Box 17"/>
              <p:cNvSpPr txBox="1">
                <a:spLocks noChangeArrowheads="1"/>
              </p:cNvSpPr>
              <p:nvPr/>
            </p:nvSpPr>
            <p:spPr bwMode="auto">
              <a:xfrm>
                <a:off x="5273" y="2648"/>
                <a:ext cx="28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eaLnBrk="0" hangingPunct="0"/>
                <a:r>
                  <a:rPr lang="ru-RU" sz="1900" b="1" dirty="0">
                    <a:latin typeface="Arial Cyr" charset="-52"/>
                  </a:rPr>
                  <a:t>+</a:t>
                </a:r>
              </a:p>
            </p:txBody>
          </p:sp>
          <p:sp>
            <p:nvSpPr>
              <p:cNvPr id="197650" name="Text Box 18"/>
              <p:cNvSpPr txBox="1">
                <a:spLocks noChangeArrowheads="1"/>
              </p:cNvSpPr>
              <p:nvPr/>
            </p:nvSpPr>
            <p:spPr bwMode="auto">
              <a:xfrm>
                <a:off x="2520" y="2683"/>
                <a:ext cx="288" cy="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eaLnBrk="0" hangingPunct="0"/>
                <a:r>
                  <a:rPr lang="ru-RU" sz="1900" b="1" dirty="0">
                    <a:latin typeface="Arial Cyr" charset="-52"/>
                  </a:rPr>
                  <a:t>=</a:t>
                </a:r>
              </a:p>
            </p:txBody>
          </p:sp>
        </p:grpSp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4168" y="3069"/>
              <a:ext cx="1109" cy="710"/>
              <a:chOff x="4247" y="3069"/>
              <a:chExt cx="1008" cy="710"/>
            </a:xfrm>
          </p:grpSpPr>
          <p:sp>
            <p:nvSpPr>
              <p:cNvPr id="197652" name="AutoShape 20"/>
              <p:cNvSpPr>
                <a:spLocks noChangeArrowheads="1"/>
              </p:cNvSpPr>
              <p:nvPr/>
            </p:nvSpPr>
            <p:spPr bwMode="auto">
              <a:xfrm>
                <a:off x="4247" y="3367"/>
                <a:ext cx="1008" cy="412"/>
              </a:xfrm>
              <a:prstGeom prst="roundRect">
                <a:avLst>
                  <a:gd name="adj" fmla="val 16667"/>
                </a:avLst>
              </a:prstGeom>
              <a:solidFill>
                <a:srgbClr val="FFFFCC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algn="ctr" eaLnBrk="0" hangingPunct="0">
                  <a:spcBef>
                    <a:spcPts val="1454"/>
                  </a:spcBef>
                  <a:spcAft>
                    <a:spcPts val="485"/>
                  </a:spcAft>
                </a:pPr>
                <a:r>
                  <a:rPr lang="ru-RU" sz="1100" b="1" dirty="0">
                    <a:latin typeface="Arial Cyr" charset="-52"/>
                  </a:rPr>
                  <a:t>знания основ менеджмента</a:t>
                </a:r>
              </a:p>
            </p:txBody>
          </p:sp>
          <p:sp>
            <p:nvSpPr>
              <p:cNvPr id="197653" name="Line 21"/>
              <p:cNvSpPr>
                <a:spLocks noChangeShapeType="1"/>
              </p:cNvSpPr>
              <p:nvPr/>
            </p:nvSpPr>
            <p:spPr bwMode="auto">
              <a:xfrm>
                <a:off x="4729" y="3069"/>
                <a:ext cx="0" cy="276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sm" len="med"/>
              </a:ln>
            </p:spPr>
            <p:txBody>
              <a:bodyPr anchor="ctr"/>
              <a:lstStyle/>
              <a:p>
                <a:endParaRPr lang="ru-RU"/>
              </a:p>
            </p:txBody>
          </p:sp>
        </p:grpSp>
        <p:grpSp>
          <p:nvGrpSpPr>
            <p:cNvPr id="6" name="Group 22"/>
            <p:cNvGrpSpPr>
              <a:grpSpLocks/>
            </p:cNvGrpSpPr>
            <p:nvPr/>
          </p:nvGrpSpPr>
          <p:grpSpPr bwMode="auto">
            <a:xfrm>
              <a:off x="2867" y="3070"/>
              <a:ext cx="1837" cy="709"/>
              <a:chOff x="3059" y="3070"/>
              <a:chExt cx="1670" cy="709"/>
            </a:xfrm>
          </p:grpSpPr>
          <p:sp>
            <p:nvSpPr>
              <p:cNvPr id="197655" name="AutoShape 23"/>
              <p:cNvSpPr>
                <a:spLocks noChangeArrowheads="1"/>
              </p:cNvSpPr>
              <p:nvPr/>
            </p:nvSpPr>
            <p:spPr bwMode="auto">
              <a:xfrm>
                <a:off x="3059" y="3367"/>
                <a:ext cx="1008" cy="412"/>
              </a:xfrm>
              <a:prstGeom prst="roundRect">
                <a:avLst>
                  <a:gd name="adj" fmla="val 16667"/>
                </a:avLst>
              </a:prstGeom>
              <a:solidFill>
                <a:srgbClr val="FFFFCC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algn="ctr" eaLnBrk="0" hangingPunct="0">
                  <a:spcBef>
                    <a:spcPts val="485"/>
                  </a:spcBef>
                  <a:spcAft>
                    <a:spcPts val="485"/>
                  </a:spcAft>
                </a:pPr>
                <a:r>
                  <a:rPr lang="ru-RU" sz="1100" b="1" dirty="0">
                    <a:latin typeface="Arial Cyr" charset="-52"/>
                  </a:rPr>
                  <a:t>общетехнические знания</a:t>
                </a:r>
              </a:p>
            </p:txBody>
          </p:sp>
          <p:sp>
            <p:nvSpPr>
              <p:cNvPr id="197656" name="Line 24"/>
              <p:cNvSpPr>
                <a:spLocks noChangeShapeType="1"/>
              </p:cNvSpPr>
              <p:nvPr/>
            </p:nvSpPr>
            <p:spPr bwMode="auto">
              <a:xfrm flipH="1">
                <a:off x="3567" y="3070"/>
                <a:ext cx="1162" cy="27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sm" len="med"/>
              </a:ln>
            </p:spPr>
            <p:txBody>
              <a:bodyPr anchor="ctr"/>
              <a:lstStyle/>
              <a:p>
                <a:endParaRPr lang="ru-RU"/>
              </a:p>
            </p:txBody>
          </p:sp>
        </p:grpSp>
        <p:grpSp>
          <p:nvGrpSpPr>
            <p:cNvPr id="7" name="Group 25"/>
            <p:cNvGrpSpPr>
              <a:grpSpLocks/>
            </p:cNvGrpSpPr>
            <p:nvPr/>
          </p:nvGrpSpPr>
          <p:grpSpPr bwMode="auto">
            <a:xfrm>
              <a:off x="4691" y="3070"/>
              <a:ext cx="1885" cy="709"/>
              <a:chOff x="4729" y="3070"/>
              <a:chExt cx="1714" cy="709"/>
            </a:xfrm>
          </p:grpSpPr>
          <p:sp>
            <p:nvSpPr>
              <p:cNvPr id="197658" name="AutoShape 26"/>
              <p:cNvSpPr>
                <a:spLocks noChangeArrowheads="1"/>
              </p:cNvSpPr>
              <p:nvPr/>
            </p:nvSpPr>
            <p:spPr bwMode="auto">
              <a:xfrm>
                <a:off x="5435" y="3367"/>
                <a:ext cx="1008" cy="412"/>
              </a:xfrm>
              <a:prstGeom prst="roundRect">
                <a:avLst>
                  <a:gd name="adj" fmla="val 16667"/>
                </a:avLst>
              </a:prstGeom>
              <a:solidFill>
                <a:srgbClr val="FFFFCC"/>
              </a:solidFill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algn="ctr" eaLnBrk="0" hangingPunct="0">
                  <a:spcBef>
                    <a:spcPts val="485"/>
                  </a:spcBef>
                  <a:spcAft>
                    <a:spcPts val="485"/>
                  </a:spcAft>
                </a:pPr>
                <a:r>
                  <a:rPr lang="ru-RU" sz="1100" b="1" dirty="0">
                    <a:latin typeface="Arial Cyr" charset="-52"/>
                  </a:rPr>
                  <a:t>системная организация</a:t>
                </a:r>
              </a:p>
            </p:txBody>
          </p:sp>
          <p:sp>
            <p:nvSpPr>
              <p:cNvPr id="197659" name="Line 27"/>
              <p:cNvSpPr>
                <a:spLocks noChangeShapeType="1"/>
              </p:cNvSpPr>
              <p:nvPr/>
            </p:nvSpPr>
            <p:spPr bwMode="auto">
              <a:xfrm>
                <a:off x="4729" y="3070"/>
                <a:ext cx="1163" cy="27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sm" len="med"/>
              </a:ln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197660" name="Rectangle 28"/>
            <p:cNvSpPr>
              <a:spLocks noChangeArrowheads="1"/>
            </p:cNvSpPr>
            <p:nvPr/>
          </p:nvSpPr>
          <p:spPr bwMode="auto">
            <a:xfrm>
              <a:off x="494" y="4160"/>
              <a:ext cx="6498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tabLst>
                  <a:tab pos="2605156" algn="l"/>
                </a:tabLst>
              </a:pPr>
              <a:r>
                <a:rPr lang="ru-RU" sz="19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Руководитель-импровизатор:</a:t>
              </a:r>
              <a:r>
                <a:rPr lang="en-US" sz="1900" dirty="0">
                  <a:latin typeface="Arial Narrow" pitchFamily="34" charset="0"/>
                  <a:cs typeface="Arial" charset="0"/>
                </a:rPr>
                <a:t>	</a:t>
              </a:r>
              <a:r>
                <a:rPr lang="ru-RU" sz="1900" dirty="0">
                  <a:latin typeface="Arial Narrow" pitchFamily="34" charset="0"/>
                </a:rPr>
                <a:t>Я уверен, что большинство проблем смогу разрешить по мере их появления </a:t>
              </a:r>
              <a:endParaRPr lang="en-US" sz="1900" dirty="0">
                <a:latin typeface="Arial Narrow" pitchFamily="34" charset="0"/>
              </a:endParaRPr>
            </a:p>
            <a:p>
              <a:pPr>
                <a:tabLst>
                  <a:tab pos="2605156" algn="l"/>
                </a:tabLst>
              </a:pPr>
              <a:r>
                <a:rPr lang="ru-RU" sz="19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Системный организатор:</a:t>
              </a:r>
              <a:r>
                <a:rPr lang="ru-RU" sz="1900" dirty="0">
                  <a:latin typeface="Arial Narrow" pitchFamily="34" charset="0"/>
                </a:rPr>
                <a:t> 	Я постараюсь не допустить возникновения большинства проблем </a:t>
              </a:r>
              <a:endParaRPr lang="en-US" sz="1900" dirty="0">
                <a:latin typeface="Arial Narrow" pitchFamily="34" charset="0"/>
              </a:endParaRPr>
            </a:p>
          </p:txBody>
        </p:sp>
      </p:grpSp>
      <p:sp>
        <p:nvSpPr>
          <p:cNvPr id="197661" name="Rectangle 29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28155" cy="492443"/>
          </a:xfrm>
          <a:noFill/>
          <a:ln/>
        </p:spPr>
        <p:txBody>
          <a:bodyPr anchor="ctr">
            <a:spAutoFit/>
          </a:bodyPr>
          <a:lstStyle/>
          <a:p>
            <a:pPr algn="ctr"/>
            <a:r>
              <a:rPr lang="ru-RU" sz="2600" b="1" dirty="0">
                <a:solidFill>
                  <a:schemeClr val="tx2">
                    <a:lumMod val="75000"/>
                  </a:schemeClr>
                </a:solidFill>
              </a:rPr>
              <a:t>Три источника успеха</a:t>
            </a:r>
            <a:r>
              <a:rPr lang="en-US" sz="2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</a:rPr>
              <a:t>руководителя</a:t>
            </a:r>
          </a:p>
        </p:txBody>
      </p:sp>
    </p:spTree>
  </p:cSld>
  <p:clrMapOvr>
    <a:masterClrMapping/>
  </p:clrMapOvr>
  <p:transition advTm="5376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150063"/>
            <a:ext cx="86106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 smtClean="0"/>
              <a:t> </a:t>
            </a:r>
            <a:r>
              <a:rPr sz="3600" dirty="0"/>
              <a:t>ПЛАН</a:t>
            </a:r>
            <a:r>
              <a:rPr sz="3600" spc="-15" dirty="0"/>
              <a:t> </a:t>
            </a:r>
            <a:r>
              <a:rPr sz="3600" b="0" spc="-10" dirty="0">
                <a:solidFill>
                  <a:srgbClr val="FFFFFF"/>
                </a:solidFill>
                <a:latin typeface="Calibri"/>
                <a:cs typeface="Calibri"/>
              </a:rPr>
              <a:t>(постановка</a:t>
            </a:r>
            <a:r>
              <a:rPr sz="3600" b="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0" spc="-15" dirty="0">
                <a:solidFill>
                  <a:srgbClr val="FFFFFF"/>
                </a:solidFill>
                <a:latin typeface="Calibri"/>
                <a:cs typeface="Calibri"/>
              </a:rPr>
              <a:t>цели/задачи)</a:t>
            </a:r>
            <a:endParaRPr sz="3600" dirty="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856888"/>
              </p:ext>
            </p:extLst>
          </p:nvPr>
        </p:nvGraphicFramePr>
        <p:xfrm>
          <a:off x="107950" y="765124"/>
          <a:ext cx="8958580" cy="5997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6750"/>
                <a:gridCol w="5164455"/>
                <a:gridCol w="1857375"/>
              </a:tblGrid>
              <a:tr h="747572">
                <a:tc>
                  <a:txBody>
                    <a:bodyPr/>
                    <a:lstStyle/>
                    <a:p>
                      <a:pPr marL="23939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000" b="1" spc="-1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ЧТО</a:t>
                      </a:r>
                      <a:r>
                        <a:rPr sz="2000" b="1" spc="-6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ДЕЛАТЬ?</a:t>
                      </a:r>
                      <a:endParaRPr sz="20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marL="59055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000" b="1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ОШИБКИ</a:t>
                      </a:r>
                      <a:r>
                        <a:rPr sz="2000" b="1" spc="-6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РУКОВОДИТЕЛЯ</a:t>
                      </a:r>
                      <a:endParaRPr sz="2000" b="1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marL="631190" marR="291465" indent="-283845">
                        <a:lnSpc>
                          <a:spcPts val="1460"/>
                        </a:lnSpc>
                        <a:spcBef>
                          <a:spcPts val="570"/>
                        </a:spcBef>
                      </a:pPr>
                      <a:r>
                        <a:rPr sz="1400" b="1" spc="-4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ОНТР</a:t>
                      </a:r>
                      <a:r>
                        <a:rPr sz="1400" b="1" spc="-4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b="1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Ь</a:t>
                      </a:r>
                      <a:r>
                        <a:rPr sz="1400" b="1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1400" b="1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Й 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ВОПРОС</a:t>
                      </a:r>
                      <a:endParaRPr sz="1400" b="1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  <a:p>
                      <a:pPr marL="271145">
                        <a:lnSpc>
                          <a:spcPts val="1455"/>
                        </a:lnSpc>
                      </a:pPr>
                      <a:r>
                        <a:rPr sz="1400" b="1" spc="-1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ПОДЧИНЕННОМУ</a:t>
                      </a:r>
                      <a:endParaRPr sz="1400" b="1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72390" marB="0">
                    <a:solidFill>
                      <a:srgbClr val="B3B3B3"/>
                    </a:solidFill>
                  </a:tcPr>
                </a:tc>
              </a:tr>
              <a:tr h="1337525">
                <a:tc>
                  <a:txBody>
                    <a:bodyPr/>
                    <a:lstStyle/>
                    <a:p>
                      <a:pPr marL="90170" marR="328930">
                        <a:lnSpc>
                          <a:spcPct val="87200"/>
                        </a:lnSpc>
                        <a:spcBef>
                          <a:spcPts val="580"/>
                        </a:spcBef>
                      </a:pPr>
                      <a:r>
                        <a:rPr sz="16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1. </a:t>
                      </a:r>
                      <a:r>
                        <a:rPr sz="16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Будь </a:t>
                      </a:r>
                      <a:r>
                        <a:rPr sz="16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п</a:t>
                      </a:r>
                      <a:r>
                        <a:rPr sz="16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ослед</a:t>
                      </a:r>
                      <a:r>
                        <a:rPr sz="1600" b="1" spc="-2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</a:t>
                      </a:r>
                      <a:r>
                        <a:rPr sz="16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в</a:t>
                      </a:r>
                      <a:r>
                        <a:rPr sz="1600" b="1" spc="-2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а</a:t>
                      </a:r>
                      <a:r>
                        <a:rPr sz="16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т</a:t>
                      </a:r>
                      <a:r>
                        <a:rPr sz="1600" b="1" spc="-1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е</a:t>
                      </a:r>
                      <a:r>
                        <a:rPr sz="16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л</a:t>
                      </a:r>
                      <a:r>
                        <a:rPr sz="1600" b="1" spc="-2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е</a:t>
                      </a:r>
                      <a:r>
                        <a:rPr sz="16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</a:t>
                      </a:r>
                      <a:r>
                        <a:rPr sz="1600" b="1" spc="-7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6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в  </a:t>
                      </a:r>
                      <a:r>
                        <a:rPr sz="1600" b="1" spc="-10" dirty="0" err="1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задачах</a:t>
                      </a:r>
                      <a:r>
                        <a:rPr sz="1600" b="1" spc="-7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endParaRPr sz="1600" b="1" dirty="0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3660" marB="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834390">
                        <a:lnSpc>
                          <a:spcPct val="105700"/>
                        </a:lnSpc>
                        <a:spcBef>
                          <a:spcPts val="1190"/>
                        </a:spcBef>
                        <a:buSzPct val="71428"/>
                        <a:buFont typeface="Times New Roman"/>
                        <a:buChar char="•"/>
                        <a:tabLst>
                          <a:tab pos="281940" algn="l"/>
                          <a:tab pos="283210" algn="l"/>
                        </a:tabLst>
                      </a:pP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Поставил задачу, </a:t>
                      </a:r>
                      <a:r>
                        <a:rPr sz="14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несогласованную с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задачами других </a:t>
                      </a:r>
                      <a:r>
                        <a:rPr sz="1400" b="1" spc="-30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подразделений/подчиненных.</a:t>
                      </a:r>
                      <a:endParaRPr sz="14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224154" indent="-125095">
                        <a:lnSpc>
                          <a:spcPts val="1355"/>
                        </a:lnSpc>
                        <a:buSzPct val="75000"/>
                        <a:buFont typeface="Times New Roman"/>
                        <a:buChar char="•"/>
                        <a:tabLst>
                          <a:tab pos="224790" algn="l"/>
                        </a:tabLst>
                      </a:pP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Поставил</a:t>
                      </a:r>
                      <a:r>
                        <a:rPr sz="1400" b="1" spc="-1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задачу,</a:t>
                      </a:r>
                      <a:r>
                        <a:rPr sz="1400" b="1" spc="-2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конфликтующую</a:t>
                      </a:r>
                      <a:r>
                        <a:rPr sz="1400" b="1" spc="-4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(по</a:t>
                      </a:r>
                      <a:r>
                        <a:rPr sz="1400" b="1" spc="-3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срокам,</a:t>
                      </a:r>
                      <a:r>
                        <a:rPr sz="14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ресурсам</a:t>
                      </a:r>
                      <a:r>
                        <a:rPr sz="1400" b="1" spc="-3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или</a:t>
                      </a:r>
                      <a:endParaRPr sz="14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99695">
                        <a:lnSpc>
                          <a:spcPts val="1570"/>
                        </a:lnSpc>
                      </a:pP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цели)</a:t>
                      </a:r>
                      <a:r>
                        <a:rPr sz="1400" b="1" spc="-3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с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другими</a:t>
                      </a:r>
                      <a:r>
                        <a:rPr sz="1400" b="1" spc="-2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задачами сотрудника.</a:t>
                      </a:r>
                      <a:endParaRPr sz="14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151130" marB="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136525" marR="104139">
                        <a:lnSpc>
                          <a:spcPct val="86900"/>
                        </a:lnSpc>
                        <a:spcBef>
                          <a:spcPts val="580"/>
                        </a:spcBef>
                      </a:pP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Не</a:t>
                      </a:r>
                      <a:r>
                        <a:rPr sz="1500" b="1" spc="-4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противоречит</a:t>
                      </a:r>
                      <a:r>
                        <a:rPr sz="1500" b="1" spc="-3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ли </a:t>
                      </a:r>
                      <a:r>
                        <a:rPr sz="1500" b="1" spc="-32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эта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задача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другим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твоим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приоритетам?</a:t>
                      </a:r>
                      <a:endParaRPr sz="15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3660" marB="0">
                    <a:solidFill>
                      <a:srgbClr val="CCCCCC"/>
                    </a:solidFill>
                  </a:tcPr>
                </a:tc>
              </a:tr>
              <a:tr h="810310">
                <a:tc>
                  <a:txBody>
                    <a:bodyPr/>
                    <a:lstStyle/>
                    <a:p>
                      <a:pPr marL="90170" marR="144780">
                        <a:lnSpc>
                          <a:spcPts val="1880"/>
                        </a:lnSpc>
                        <a:spcBef>
                          <a:spcPts val="630"/>
                        </a:spcBef>
                      </a:pPr>
                      <a:r>
                        <a:rPr sz="18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2.</a:t>
                      </a:r>
                      <a:r>
                        <a:rPr sz="1800" b="1" spc="-5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800" b="1" spc="-15" dirty="0" err="1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Разъясняй</a:t>
                      </a:r>
                      <a:r>
                        <a:rPr sz="1800" b="1" spc="-8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800" b="1" spc="-10" dirty="0" err="1" smtClean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цель</a:t>
                      </a:r>
                      <a:endParaRPr sz="1800" b="1" dirty="0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80010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236854" indent="-137795">
                        <a:lnSpc>
                          <a:spcPts val="1700"/>
                        </a:lnSpc>
                        <a:spcBef>
                          <a:spcPts val="439"/>
                        </a:spcBef>
                        <a:buSzPct val="70000"/>
                        <a:buFont typeface="Times New Roman"/>
                        <a:buChar char="•"/>
                        <a:tabLst>
                          <a:tab pos="237490" algn="l"/>
                        </a:tabLst>
                      </a:pP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Поставил</a:t>
                      </a:r>
                      <a:r>
                        <a:rPr sz="1500" b="1" spc="-1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задачу</a:t>
                      </a:r>
                      <a:r>
                        <a:rPr sz="1500" b="1" spc="-4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непонятно</a:t>
                      </a:r>
                      <a:r>
                        <a:rPr sz="1500" b="1" spc="-1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или неконкретно.</a:t>
                      </a:r>
                      <a:endParaRPr sz="15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230504" indent="-131445">
                        <a:lnSpc>
                          <a:spcPts val="1585"/>
                        </a:lnSpc>
                        <a:buSzPct val="70000"/>
                        <a:buFont typeface="Times New Roman"/>
                        <a:buChar char="•"/>
                        <a:tabLst>
                          <a:tab pos="231140" algn="l"/>
                        </a:tabLst>
                      </a:pP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Не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объяснил, почему</a:t>
                      </a:r>
                      <a:r>
                        <a:rPr sz="1500" b="1" spc="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поставлена</a:t>
                      </a:r>
                      <a:r>
                        <a:rPr sz="1500" b="1" spc="-2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задача.</a:t>
                      </a:r>
                      <a:endParaRPr sz="15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230504" indent="-131445">
                        <a:lnSpc>
                          <a:spcPts val="1685"/>
                        </a:lnSpc>
                        <a:buSzPct val="70000"/>
                        <a:buFont typeface="Times New Roman"/>
                        <a:buChar char="•"/>
                        <a:tabLst>
                          <a:tab pos="231140" algn="l"/>
                        </a:tabLst>
                      </a:pP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Не</a:t>
                      </a:r>
                      <a:r>
                        <a:rPr sz="15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убедился,</a:t>
                      </a:r>
                      <a:r>
                        <a:rPr sz="1500" b="1" spc="-3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что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задача</a:t>
                      </a:r>
                      <a:r>
                        <a:rPr sz="1500" b="1" spc="-4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понята правильно.</a:t>
                      </a:r>
                      <a:endParaRPr sz="15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55879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36525" marR="499745">
                        <a:lnSpc>
                          <a:spcPct val="87000"/>
                        </a:lnSpc>
                        <a:spcBef>
                          <a:spcPts val="585"/>
                        </a:spcBef>
                      </a:pP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Как</a:t>
                      </a:r>
                      <a:r>
                        <a:rPr sz="1500" b="1" spc="-4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ты</a:t>
                      </a:r>
                      <a:r>
                        <a:rPr sz="1500" b="1" spc="-2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понял,</a:t>
                      </a:r>
                      <a:r>
                        <a:rPr sz="1500" b="1" spc="-4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к </a:t>
                      </a:r>
                      <a:r>
                        <a:rPr sz="1500" b="1" spc="-32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чему нужно </a:t>
                      </a:r>
                      <a:r>
                        <a:rPr sz="1500" b="1" spc="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прийти?</a:t>
                      </a:r>
                      <a:endParaRPr sz="15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4295" marB="0">
                    <a:solidFill>
                      <a:srgbClr val="E6E6E6"/>
                    </a:solidFill>
                  </a:tcPr>
                </a:tc>
              </a:tr>
              <a:tr h="959497">
                <a:tc>
                  <a:txBody>
                    <a:bodyPr/>
                    <a:lstStyle/>
                    <a:p>
                      <a:pPr marL="90170" marR="140970">
                        <a:lnSpc>
                          <a:spcPts val="1460"/>
                        </a:lnSpc>
                        <a:spcBef>
                          <a:spcPts val="575"/>
                        </a:spcBef>
                      </a:pPr>
                      <a:r>
                        <a:rPr sz="14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3. Знай </a:t>
                      </a:r>
                      <a:r>
                        <a:rPr sz="1400" b="1" spc="-1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возможности </a:t>
                      </a:r>
                      <a:r>
                        <a:rPr sz="14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</a:t>
                      </a:r>
                      <a:r>
                        <a:rPr sz="1400" b="1" spc="-1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од</a:t>
                      </a:r>
                      <a:r>
                        <a:rPr sz="1400" b="1" spc="-2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ч</a:t>
                      </a:r>
                      <a:r>
                        <a:rPr sz="1400" b="1" spc="-1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и</a:t>
                      </a:r>
                      <a:r>
                        <a:rPr sz="1400" b="1" spc="-2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не</a:t>
                      </a:r>
                      <a:r>
                        <a:rPr sz="1400" b="1" spc="-1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</a:t>
                      </a:r>
                      <a:r>
                        <a:rPr sz="1400" b="1" spc="-2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ны</a:t>
                      </a:r>
                      <a:r>
                        <a:rPr sz="1400" b="1" spc="-1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х</a:t>
                      </a:r>
                      <a:r>
                        <a:rPr sz="14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,</a:t>
                      </a:r>
                      <a:r>
                        <a:rPr sz="1400" b="1" spc="-5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ка</a:t>
                      </a:r>
                      <a:r>
                        <a:rPr sz="14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к</a:t>
                      </a:r>
                      <a:r>
                        <a:rPr sz="1400" b="1" spc="-4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св</a:t>
                      </a:r>
                      <a:r>
                        <a:rPr sz="1400" b="1" spc="-1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</a:t>
                      </a:r>
                      <a:r>
                        <a:rPr sz="14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и  </a:t>
                      </a:r>
                      <a:r>
                        <a:rPr sz="1400" b="1" spc="-1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собственные</a:t>
                      </a:r>
                      <a:endParaRPr sz="14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3025" marB="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282575" indent="-183515">
                        <a:lnSpc>
                          <a:spcPct val="100000"/>
                        </a:lnSpc>
                        <a:spcBef>
                          <a:spcPts val="1185"/>
                        </a:spcBef>
                        <a:buSzPct val="66666"/>
                        <a:buFont typeface="Times New Roman"/>
                        <a:buChar char="•"/>
                        <a:tabLst>
                          <a:tab pos="281940" algn="l"/>
                          <a:tab pos="283210" algn="l"/>
                        </a:tabLst>
                      </a:pP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Поставил</a:t>
                      </a:r>
                      <a:r>
                        <a:rPr sz="1500" b="1" spc="-3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задачу,</a:t>
                      </a:r>
                      <a:r>
                        <a:rPr sz="1500" b="1" spc="-3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для</a:t>
                      </a:r>
                      <a:r>
                        <a:rPr sz="1500" b="1" spc="-3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которой</a:t>
                      </a:r>
                      <a:r>
                        <a:rPr sz="1500" b="1" spc="2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у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подчиненного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нет</a:t>
                      </a:r>
                      <a:r>
                        <a:rPr sz="1500" b="1" spc="-2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навыков</a:t>
                      </a:r>
                      <a:endParaRPr sz="15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99695">
                        <a:lnSpc>
                          <a:spcPts val="1685"/>
                        </a:lnSpc>
                        <a:spcBef>
                          <a:spcPts val="60"/>
                        </a:spcBef>
                      </a:pP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и</a:t>
                      </a:r>
                      <a:r>
                        <a:rPr sz="1500" b="1" spc="-4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опыта.</a:t>
                      </a:r>
                      <a:endParaRPr sz="15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230504" indent="-131445">
                        <a:lnSpc>
                          <a:spcPts val="1685"/>
                        </a:lnSpc>
                        <a:buSzPct val="70000"/>
                        <a:buFont typeface="Times New Roman"/>
                        <a:buChar char="•"/>
                        <a:tabLst>
                          <a:tab pos="231140" algn="l"/>
                        </a:tabLst>
                      </a:pP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Поставил</a:t>
                      </a:r>
                      <a:r>
                        <a:rPr sz="15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заведомо</a:t>
                      </a:r>
                      <a:r>
                        <a:rPr sz="1500" b="1" spc="-3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невыполнимую</a:t>
                      </a:r>
                      <a:r>
                        <a:rPr sz="15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задачу.</a:t>
                      </a:r>
                      <a:endParaRPr sz="15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150495" marB="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136525" marR="548640">
                        <a:lnSpc>
                          <a:spcPts val="1560"/>
                        </a:lnSpc>
                        <a:spcBef>
                          <a:spcPts val="600"/>
                        </a:spcBef>
                      </a:pP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Как</a:t>
                      </a:r>
                      <a:r>
                        <a:rPr sz="1500" b="1" spc="-6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ты</a:t>
                      </a:r>
                      <a:r>
                        <a:rPr sz="1500" b="1" spc="-5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будешь </a:t>
                      </a:r>
                      <a:r>
                        <a:rPr sz="1500" b="1" spc="-32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добиваться</a:t>
                      </a:r>
                      <a:endParaRPr sz="15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136525">
                        <a:lnSpc>
                          <a:spcPts val="1560"/>
                        </a:lnSpc>
                      </a:pP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результата?</a:t>
                      </a:r>
                      <a:endParaRPr sz="15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6200" marB="0">
                    <a:solidFill>
                      <a:srgbClr val="CCCCCC"/>
                    </a:solidFill>
                  </a:tcPr>
                </a:tc>
              </a:tr>
              <a:tr h="1122208">
                <a:tc>
                  <a:txBody>
                    <a:bodyPr/>
                    <a:lstStyle/>
                    <a:p>
                      <a:pPr marL="90170" marR="628015">
                        <a:lnSpc>
                          <a:spcPct val="87200"/>
                        </a:lnSpc>
                        <a:spcBef>
                          <a:spcPts val="585"/>
                        </a:spcBef>
                      </a:pPr>
                      <a:r>
                        <a:rPr sz="16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4. </a:t>
                      </a:r>
                      <a:r>
                        <a:rPr sz="1600" b="1" spc="-15" dirty="0" err="1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Вооружи</a:t>
                      </a:r>
                      <a:r>
                        <a:rPr sz="1600" b="1" spc="-1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6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600" b="1" spc="-5" dirty="0" err="1" smtClean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</a:t>
                      </a:r>
                      <a:r>
                        <a:rPr sz="1600" b="1" spc="-10" dirty="0" err="1" smtClean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од</a:t>
                      </a:r>
                      <a:r>
                        <a:rPr sz="1600" b="1" dirty="0" err="1" smtClean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ч</a:t>
                      </a:r>
                      <a:r>
                        <a:rPr sz="1600" b="1" spc="-10" dirty="0" err="1" smtClean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и</a:t>
                      </a:r>
                      <a:r>
                        <a:rPr sz="1600" b="1" spc="-20" dirty="0" err="1" smtClean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</a:t>
                      </a:r>
                      <a:r>
                        <a:rPr sz="1600" b="1" spc="-10" dirty="0" err="1" smtClean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е</a:t>
                      </a:r>
                      <a:r>
                        <a:rPr sz="1600" b="1" spc="-20" dirty="0" err="1" smtClean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</a:t>
                      </a:r>
                      <a:r>
                        <a:rPr sz="1600" b="1" spc="-30" dirty="0" err="1" smtClean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</a:t>
                      </a:r>
                      <a:r>
                        <a:rPr sz="1600" b="1" spc="-5" dirty="0" err="1" smtClean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</a:t>
                      </a:r>
                      <a:r>
                        <a:rPr sz="1600" b="1" spc="-10" dirty="0" err="1" smtClean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г</a:t>
                      </a:r>
                      <a:r>
                        <a:rPr sz="1600" b="1" dirty="0" err="1" smtClean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</a:t>
                      </a:r>
                      <a:endParaRPr sz="1600" b="1" dirty="0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4295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00" b="1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256540" indent="-157480">
                        <a:lnSpc>
                          <a:spcPct val="100000"/>
                        </a:lnSpc>
                        <a:buSzPct val="71428"/>
                        <a:buFont typeface="Times New Roman"/>
                        <a:buChar char="•"/>
                        <a:tabLst>
                          <a:tab pos="257175" algn="l"/>
                        </a:tabLst>
                      </a:pP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Не</a:t>
                      </a:r>
                      <a:r>
                        <a:rPr sz="14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обеспечил</a:t>
                      </a:r>
                      <a:r>
                        <a:rPr sz="1400" b="1" spc="-3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подчиненного</a:t>
                      </a:r>
                      <a:r>
                        <a:rPr sz="1400" b="1" spc="-5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необходимыми</a:t>
                      </a:r>
                      <a:r>
                        <a:rPr sz="14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ресурсами.</a:t>
                      </a:r>
                      <a:endParaRPr sz="14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224154" indent="-125095">
                        <a:lnSpc>
                          <a:spcPts val="1570"/>
                        </a:lnSpc>
                        <a:spcBef>
                          <a:spcPts val="50"/>
                        </a:spcBef>
                        <a:buSzPct val="75000"/>
                        <a:buFont typeface="Times New Roman"/>
                        <a:buChar char="•"/>
                        <a:tabLst>
                          <a:tab pos="224790" algn="l"/>
                        </a:tabLst>
                      </a:pP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Не</a:t>
                      </a:r>
                      <a:r>
                        <a:rPr sz="14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обеспечил</a:t>
                      </a:r>
                      <a:r>
                        <a:rPr sz="1400" b="1" spc="-3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подчиненного</a:t>
                      </a:r>
                      <a:r>
                        <a:rPr sz="1400" b="1" spc="-4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необходимой</a:t>
                      </a:r>
                      <a:r>
                        <a:rPr sz="1400" b="1" spc="-2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информацией.</a:t>
                      </a:r>
                      <a:endParaRPr sz="14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224154" indent="-125095">
                        <a:lnSpc>
                          <a:spcPts val="1570"/>
                        </a:lnSpc>
                        <a:buSzPct val="75000"/>
                        <a:buFont typeface="Times New Roman"/>
                        <a:buChar char="•"/>
                        <a:tabLst>
                          <a:tab pos="224790" algn="l"/>
                        </a:tabLst>
                      </a:pP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Поставил</a:t>
                      </a:r>
                      <a:r>
                        <a:rPr sz="1400" b="1" spc="-2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задачу</a:t>
                      </a:r>
                      <a:r>
                        <a:rPr sz="14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в</a:t>
                      </a:r>
                      <a:r>
                        <a:rPr sz="14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рамках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чужой</a:t>
                      </a:r>
                      <a:r>
                        <a:rPr sz="1400" b="1" spc="-4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зоны</a:t>
                      </a:r>
                      <a:r>
                        <a:rPr sz="1400" b="1" spc="-2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ответственности.</a:t>
                      </a:r>
                      <a:endParaRPr sz="14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3175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36525" marR="701040">
                        <a:lnSpc>
                          <a:spcPts val="1360"/>
                        </a:lnSpc>
                        <a:spcBef>
                          <a:spcPts val="565"/>
                        </a:spcBef>
                      </a:pPr>
                      <a:r>
                        <a:rPr sz="13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Хватит</a:t>
                      </a:r>
                      <a:r>
                        <a:rPr sz="1300" b="1" spc="-3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3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ли</a:t>
                      </a:r>
                      <a:r>
                        <a:rPr sz="1300" b="1" spc="-3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3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тебе </a:t>
                      </a:r>
                      <a:r>
                        <a:rPr sz="1300" b="1" spc="-28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3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ресурсов</a:t>
                      </a:r>
                      <a:r>
                        <a:rPr sz="13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3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и</a:t>
                      </a:r>
                      <a:endParaRPr sz="13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136525">
                        <a:lnSpc>
                          <a:spcPts val="1240"/>
                        </a:lnSpc>
                      </a:pPr>
                      <a:r>
                        <a:rPr sz="13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полномочий,</a:t>
                      </a:r>
                      <a:r>
                        <a:rPr sz="1300" b="1" spc="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3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чтобы</a:t>
                      </a:r>
                      <a:endParaRPr sz="13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136525">
                        <a:lnSpc>
                          <a:spcPts val="1460"/>
                        </a:lnSpc>
                      </a:pPr>
                      <a:r>
                        <a:rPr sz="13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добиться</a:t>
                      </a:r>
                      <a:r>
                        <a:rPr sz="1300" b="1" spc="-2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3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результата?</a:t>
                      </a:r>
                      <a:endParaRPr sz="13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1755" marB="0">
                    <a:solidFill>
                      <a:srgbClr val="E6E6E6"/>
                    </a:solidFill>
                  </a:tcPr>
                </a:tc>
              </a:tr>
              <a:tr h="1020508">
                <a:tc>
                  <a:txBody>
                    <a:bodyPr/>
                    <a:lstStyle/>
                    <a:p>
                      <a:pPr marL="90170" marR="92075" indent="0" algn="l" defTabSz="914400" rtl="0" eaLnBrk="1" fontAlgn="auto" latinLnBrk="0" hangingPunct="1">
                        <a:lnSpc>
                          <a:spcPts val="168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6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5.</a:t>
                      </a:r>
                      <a:r>
                        <a:rPr sz="1600" b="1" spc="-4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600" b="1" spc="-1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Помни</a:t>
                      </a:r>
                      <a:r>
                        <a:rPr sz="1600" b="1" spc="-7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6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</a:t>
                      </a:r>
                      <a:r>
                        <a:rPr sz="1600" b="1" spc="-3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lang="ru-RU" sz="1600" b="1" spc="-15" dirty="0" smtClean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промежуточном</a:t>
                      </a:r>
                      <a:endParaRPr lang="ru-RU" sz="1600" b="1" dirty="0" smtClean="0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90170" marR="92075">
                        <a:lnSpc>
                          <a:spcPts val="1680"/>
                        </a:lnSpc>
                        <a:spcBef>
                          <a:spcPts val="600"/>
                        </a:spcBef>
                      </a:pPr>
                      <a:r>
                        <a:rPr sz="1600" b="1" spc="-15" dirty="0" err="1" smtClean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контроле</a:t>
                      </a:r>
                      <a:endParaRPr sz="1600" b="1" dirty="0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6200" marB="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282575" indent="-183515">
                        <a:lnSpc>
                          <a:spcPct val="100000"/>
                        </a:lnSpc>
                        <a:spcBef>
                          <a:spcPts val="1195"/>
                        </a:spcBef>
                        <a:buSzPct val="66666"/>
                        <a:buFont typeface="Times New Roman"/>
                        <a:buChar char="•"/>
                        <a:tabLst>
                          <a:tab pos="281940" algn="l"/>
                          <a:tab pos="283210" algn="l"/>
                        </a:tabLst>
                      </a:pP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Не</a:t>
                      </a:r>
                      <a:r>
                        <a:rPr sz="1500" b="1" spc="-2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производил промежуточный контроль.</a:t>
                      </a:r>
                      <a:endParaRPr sz="15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99695" marR="178435">
                        <a:lnSpc>
                          <a:spcPts val="1560"/>
                        </a:lnSpc>
                        <a:spcBef>
                          <a:spcPts val="260"/>
                        </a:spcBef>
                        <a:buSzPct val="70000"/>
                        <a:buFont typeface="Times New Roman"/>
                        <a:buChar char="•"/>
                        <a:tabLst>
                          <a:tab pos="231140" algn="l"/>
                        </a:tabLst>
                      </a:pP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Поставил задачу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в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обход непосредственного руководителя </a:t>
                      </a:r>
                      <a:r>
                        <a:rPr sz="1500" b="1" spc="-32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исполнителя</a:t>
                      </a:r>
                      <a:endParaRPr sz="1500" b="1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151765" marB="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136525" marR="615315">
                        <a:lnSpc>
                          <a:spcPts val="1560"/>
                        </a:lnSpc>
                        <a:spcBef>
                          <a:spcPts val="605"/>
                        </a:spcBef>
                      </a:pP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Как</a:t>
                      </a:r>
                      <a:r>
                        <a:rPr sz="1500" b="1" spc="-4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и</a:t>
                      </a:r>
                      <a:r>
                        <a:rPr sz="1500" b="1" spc="-3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кому</a:t>
                      </a:r>
                      <a:r>
                        <a:rPr sz="1500" b="1" spc="-2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ты </a:t>
                      </a:r>
                      <a:r>
                        <a:rPr sz="1500" b="1" spc="-32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будешь</a:t>
                      </a:r>
                    </a:p>
                    <a:p>
                      <a:pPr marL="136525">
                        <a:lnSpc>
                          <a:spcPts val="1440"/>
                        </a:lnSpc>
                      </a:pP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отчитываться</a:t>
                      </a:r>
                      <a:r>
                        <a:rPr sz="1500" b="1" spc="-2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о</a:t>
                      </a:r>
                      <a:r>
                        <a:rPr sz="1500" b="1" spc="-1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500" b="1" spc="-10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ходе</a:t>
                      </a:r>
                      <a:endParaRPr sz="1500" b="1" dirty="0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136525">
                        <a:lnSpc>
                          <a:spcPts val="1680"/>
                        </a:lnSpc>
                      </a:pPr>
                      <a:r>
                        <a:rPr sz="1500" b="1" spc="-5" dirty="0">
                          <a:solidFill>
                            <a:schemeClr val="bg1"/>
                          </a:solidFill>
                          <a:latin typeface="Calibri Light"/>
                          <a:cs typeface="Calibri Light"/>
                        </a:rPr>
                        <a:t>работ?</a:t>
                      </a:r>
                      <a:endParaRPr sz="1500" b="1" dirty="0">
                        <a:solidFill>
                          <a:schemeClr val="bg1"/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6835" marB="0"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667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-75660"/>
            <a:ext cx="7987791" cy="766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Правила</a:t>
            </a:r>
            <a:r>
              <a:rPr spc="-10" dirty="0"/>
              <a:t> </a:t>
            </a:r>
            <a:r>
              <a:rPr spc="-5" dirty="0"/>
              <a:t>постановки</a:t>
            </a:r>
            <a:r>
              <a:rPr spc="-20" dirty="0"/>
              <a:t> </a:t>
            </a:r>
            <a:r>
              <a:rPr spc="-5" dirty="0"/>
              <a:t>задач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0595" y="749808"/>
            <a:ext cx="5775959" cy="598779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515614" y="3202381"/>
            <a:ext cx="2190750" cy="9093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fontAlgn="auto">
              <a:spcBef>
                <a:spcPts val="95"/>
              </a:spcBef>
              <a:spcAft>
                <a:spcPts val="0"/>
              </a:spcAft>
            </a:pPr>
            <a:r>
              <a:rPr sz="5800" spc="-5" dirty="0">
                <a:solidFill>
                  <a:srgbClr val="FFFFFF"/>
                </a:solidFill>
                <a:latin typeface="Calibri"/>
                <a:cs typeface="Calibri"/>
              </a:rPr>
              <a:t>Задача</a:t>
            </a:r>
            <a:endParaRPr sz="580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66413" y="1463166"/>
            <a:ext cx="1085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fontAlgn="auto">
              <a:spcBef>
                <a:spcPts val="100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sz="12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Простой</a:t>
            </a:r>
            <a:r>
              <a:rPr sz="12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язык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6986" y="1707591"/>
            <a:ext cx="1040130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 fontAlgn="auto">
              <a:lnSpc>
                <a:spcPts val="1380"/>
              </a:lnSpc>
              <a:spcBef>
                <a:spcPts val="100"/>
              </a:spcBef>
              <a:spcAft>
                <a:spcPts val="0"/>
              </a:spcAft>
            </a:pP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2.</a:t>
            </a:r>
            <a:r>
              <a:rPr sz="1200" b="1" spc="-55" dirty="0">
                <a:solidFill>
                  <a:prstClr val="white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prstClr val="white"/>
                </a:solidFill>
                <a:latin typeface="Calibri"/>
                <a:cs typeface="Calibri"/>
              </a:rPr>
              <a:t>Связана</a:t>
            </a:r>
            <a:r>
              <a:rPr sz="1200" b="1" spc="-50" dirty="0">
                <a:solidFill>
                  <a:prstClr val="white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с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  <a:p>
            <a:pPr marL="12065" marR="5080" algn="ctr" fontAlgn="auto">
              <a:lnSpc>
                <a:spcPts val="1320"/>
              </a:lnSpc>
              <a:spcBef>
                <a:spcPts val="85"/>
              </a:spcBef>
              <a:spcAft>
                <a:spcPts val="0"/>
              </a:spcAft>
            </a:pPr>
            <a:r>
              <a:rPr sz="1200" b="1" spc="-10" dirty="0">
                <a:solidFill>
                  <a:prstClr val="white"/>
                </a:solidFill>
                <a:latin typeface="Calibri"/>
                <a:cs typeface="Calibri"/>
              </a:rPr>
              <a:t>ф</a:t>
            </a:r>
            <a:r>
              <a:rPr sz="1200" b="1" spc="-5" dirty="0">
                <a:solidFill>
                  <a:prstClr val="white"/>
                </a:solidFill>
                <a:latin typeface="Calibri"/>
                <a:cs typeface="Calibri"/>
              </a:rPr>
              <a:t>у</a:t>
            </a: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н</a:t>
            </a:r>
            <a:r>
              <a:rPr sz="1200" b="1" spc="-10" dirty="0">
                <a:solidFill>
                  <a:prstClr val="white"/>
                </a:solidFill>
                <a:latin typeface="Calibri"/>
                <a:cs typeface="Calibri"/>
              </a:rPr>
              <a:t>к</a:t>
            </a: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цион</a:t>
            </a:r>
            <a:r>
              <a:rPr sz="1200" b="1" spc="-5" dirty="0">
                <a:solidFill>
                  <a:prstClr val="white"/>
                </a:solidFill>
                <a:latin typeface="Calibri"/>
                <a:cs typeface="Calibri"/>
              </a:rPr>
              <a:t>а</a:t>
            </a: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лом  </a:t>
            </a:r>
            <a:r>
              <a:rPr sz="1200" b="1" spc="-10" dirty="0">
                <a:solidFill>
                  <a:prstClr val="white"/>
                </a:solidFill>
                <a:latin typeface="Calibri"/>
                <a:cs typeface="Calibri"/>
              </a:rPr>
              <a:t>сотрудника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29020" y="2787777"/>
            <a:ext cx="1063625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53670" fontAlgn="auto">
              <a:lnSpc>
                <a:spcPts val="1320"/>
              </a:lnSpc>
              <a:spcBef>
                <a:spcPts val="240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3. 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Немного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дно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200" b="1" spc="-2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ме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нно, 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идеально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2-3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94552" y="4122546"/>
            <a:ext cx="932815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64135" marR="5080" indent="-52069" fontAlgn="auto">
              <a:lnSpc>
                <a:spcPts val="1320"/>
              </a:lnSpc>
              <a:spcBef>
                <a:spcPts val="240"/>
              </a:spcBef>
              <a:spcAft>
                <a:spcPts val="0"/>
              </a:spcAft>
            </a:pP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4.</a:t>
            </a:r>
            <a:r>
              <a:rPr sz="1200" b="1" spc="-40" dirty="0">
                <a:solidFill>
                  <a:prstClr val="white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prstClr val="white"/>
                </a:solidFill>
                <a:latin typeface="Calibri"/>
                <a:cs typeface="Calibri"/>
              </a:rPr>
              <a:t>Важность</a:t>
            </a:r>
            <a:r>
              <a:rPr sz="1200" b="1" spc="-50" dirty="0">
                <a:solidFill>
                  <a:prstClr val="white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и </a:t>
            </a:r>
            <a:r>
              <a:rPr sz="1200" b="1" spc="-254" dirty="0">
                <a:solidFill>
                  <a:prstClr val="white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prstClr val="white"/>
                </a:solidFill>
                <a:latin typeface="Calibri"/>
                <a:cs typeface="Calibri"/>
              </a:rPr>
              <a:t>приоритеты </a:t>
            </a: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prstClr val="white"/>
                </a:solidFill>
                <a:latin typeface="Calibri"/>
                <a:cs typeface="Calibri"/>
              </a:rPr>
              <a:t>(расставить)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20410" y="5118353"/>
            <a:ext cx="1114425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3360" fontAlgn="auto">
              <a:lnSpc>
                <a:spcPts val="1380"/>
              </a:lnSpc>
              <a:spcBef>
                <a:spcPts val="100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5.</a:t>
            </a:r>
            <a:r>
              <a:rPr sz="1200" b="1" spc="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?????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 +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  <a:p>
            <a:pPr marL="170815" marR="5080" indent="-158750" fontAlgn="auto">
              <a:lnSpc>
                <a:spcPct val="91700"/>
              </a:lnSpc>
              <a:spcBef>
                <a:spcPts val="60"/>
              </a:spcBef>
              <a:spcAft>
                <a:spcPts val="0"/>
              </a:spcAft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200" b="1" spc="-4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200" b="1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ти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е 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решения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от </a:t>
            </a:r>
            <a:r>
              <a:rPr sz="12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сотрудника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57853" y="5698337"/>
            <a:ext cx="90043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 fontAlgn="auto">
              <a:lnSpc>
                <a:spcPts val="1380"/>
              </a:lnSpc>
              <a:spcBef>
                <a:spcPts val="100"/>
              </a:spcBef>
              <a:spcAft>
                <a:spcPts val="0"/>
              </a:spcAft>
            </a:pP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6.</a:t>
            </a:r>
            <a:r>
              <a:rPr sz="1200" b="1" spc="-45" dirty="0">
                <a:solidFill>
                  <a:prstClr val="white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prstClr val="white"/>
                </a:solidFill>
                <a:latin typeface="Calibri"/>
                <a:cs typeface="Calibri"/>
              </a:rPr>
              <a:t>Ресурсы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  <a:p>
            <a:pPr marL="12700" fontAlgn="auto">
              <a:lnSpc>
                <a:spcPts val="138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spc="-10" dirty="0">
                <a:solidFill>
                  <a:prstClr val="white"/>
                </a:solidFill>
                <a:latin typeface="Calibri"/>
                <a:cs typeface="Calibri"/>
              </a:rPr>
              <a:t>(определить)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11601" y="5118353"/>
            <a:ext cx="855344" cy="71183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13030" marR="5080" indent="-100965" fontAlgn="auto">
              <a:lnSpc>
                <a:spcPct val="91700"/>
              </a:lnSpc>
              <a:spcBef>
                <a:spcPts val="219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7.</a:t>
            </a:r>
            <a:r>
              <a:rPr sz="12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Основные </a:t>
            </a:r>
            <a:r>
              <a:rPr sz="1200" b="1" spc="-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этапы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+ </a:t>
            </a:r>
            <a:r>
              <a:rPr sz="12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критерии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оценки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83739" y="4038727"/>
            <a:ext cx="114109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 fontAlgn="auto">
              <a:lnSpc>
                <a:spcPts val="1380"/>
              </a:lnSpc>
              <a:spcBef>
                <a:spcPts val="100"/>
              </a:spcBef>
              <a:spcAft>
                <a:spcPts val="0"/>
              </a:spcAft>
            </a:pP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8.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  <a:p>
            <a:pPr marL="12700" marR="5080" algn="ctr" fontAlgn="auto">
              <a:lnSpc>
                <a:spcPts val="1320"/>
              </a:lnSpc>
              <a:spcBef>
                <a:spcPts val="85"/>
              </a:spcBef>
              <a:spcAft>
                <a:spcPts val="0"/>
              </a:spcAft>
            </a:pP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З</a:t>
            </a:r>
            <a:r>
              <a:rPr sz="1200" b="1" spc="-10" dirty="0">
                <a:solidFill>
                  <a:prstClr val="white"/>
                </a:solidFill>
                <a:latin typeface="Calibri"/>
                <a:cs typeface="Calibri"/>
              </a:rPr>
              <a:t>а</a:t>
            </a: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фи</a:t>
            </a:r>
            <a:r>
              <a:rPr sz="1200" b="1" spc="-20" dirty="0">
                <a:solidFill>
                  <a:prstClr val="white"/>
                </a:solidFill>
                <a:latin typeface="Calibri"/>
                <a:cs typeface="Calibri"/>
              </a:rPr>
              <a:t>к</a:t>
            </a:r>
            <a:r>
              <a:rPr sz="1200" b="1" spc="-5" dirty="0">
                <a:solidFill>
                  <a:prstClr val="white"/>
                </a:solidFill>
                <a:latin typeface="Calibri"/>
                <a:cs typeface="Calibri"/>
              </a:rPr>
              <a:t>с</a:t>
            </a: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иро</a:t>
            </a:r>
            <a:r>
              <a:rPr sz="1200" b="1" spc="-5" dirty="0">
                <a:solidFill>
                  <a:prstClr val="white"/>
                </a:solidFill>
                <a:latin typeface="Calibri"/>
                <a:cs typeface="Calibri"/>
              </a:rPr>
              <a:t>ва</a:t>
            </a: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ть</a:t>
            </a:r>
            <a:r>
              <a:rPr sz="1200" b="1" spc="-15" dirty="0">
                <a:solidFill>
                  <a:prstClr val="white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в  </a:t>
            </a:r>
            <a:r>
              <a:rPr sz="1200" b="1" spc="-5" dirty="0">
                <a:solidFill>
                  <a:prstClr val="white"/>
                </a:solidFill>
                <a:latin typeface="Calibri"/>
                <a:cs typeface="Calibri"/>
              </a:rPr>
              <a:t>письменном </a:t>
            </a: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prstClr val="white"/>
                </a:solidFill>
                <a:latin typeface="Calibri"/>
                <a:cs typeface="Calibri"/>
              </a:rPr>
              <a:t>виде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34032" y="2787777"/>
            <a:ext cx="1042669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6535" marR="5080" indent="-204470" fontAlgn="auto">
              <a:lnSpc>
                <a:spcPts val="1320"/>
              </a:lnSpc>
              <a:spcBef>
                <a:spcPts val="240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9.</a:t>
            </a:r>
            <a:r>
              <a:rPr sz="12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Мотивация</a:t>
            </a:r>
            <a:r>
              <a:rPr sz="12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1200" b="1" spc="-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процессе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  <a:p>
            <a:pPr marL="105410" fontAlgn="auto">
              <a:lnSpc>
                <a:spcPts val="1295"/>
              </a:lnSpc>
              <a:spcBef>
                <a:spcPts val="5"/>
              </a:spcBef>
              <a:spcAft>
                <a:spcPts val="0"/>
              </a:spcAft>
            </a:pP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выполнения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72917" y="1707591"/>
            <a:ext cx="1134110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 fontAlgn="auto">
              <a:lnSpc>
                <a:spcPts val="1380"/>
              </a:lnSpc>
              <a:spcBef>
                <a:spcPts val="100"/>
              </a:spcBef>
              <a:spcAft>
                <a:spcPts val="0"/>
              </a:spcAft>
            </a:pP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10.</a:t>
            </a:r>
            <a:r>
              <a:rPr sz="1200" b="1" spc="-30" dirty="0">
                <a:solidFill>
                  <a:prstClr val="white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prstClr val="white"/>
                </a:solidFill>
                <a:latin typeface="Calibri"/>
                <a:cs typeface="Calibri"/>
              </a:rPr>
              <a:t>ОС</a:t>
            </a:r>
            <a:r>
              <a:rPr sz="1200" b="1" spc="-25" dirty="0">
                <a:solidFill>
                  <a:prstClr val="white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prstClr val="white"/>
                </a:solidFill>
                <a:latin typeface="Calibri"/>
                <a:cs typeface="Calibri"/>
              </a:rPr>
              <a:t>по</a:t>
            </a:r>
            <a:r>
              <a:rPr sz="1200" b="1" spc="-20" dirty="0">
                <a:solidFill>
                  <a:prstClr val="white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prstClr val="white"/>
                </a:solidFill>
                <a:latin typeface="Calibri"/>
                <a:cs typeface="Calibri"/>
              </a:rPr>
              <a:t>итогам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  <a:p>
            <a:pPr algn="ctr" fontAlgn="auto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prstClr val="white"/>
                </a:solidFill>
                <a:latin typeface="Calibri"/>
                <a:cs typeface="Calibri"/>
              </a:rPr>
              <a:t>или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  <a:p>
            <a:pPr algn="ctr" fontAlgn="auto">
              <a:lnSpc>
                <a:spcPts val="138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spc="-5" dirty="0">
                <a:solidFill>
                  <a:prstClr val="white"/>
                </a:solidFill>
                <a:latin typeface="Calibri"/>
                <a:cs typeface="Calibri"/>
              </a:rPr>
              <a:t>промежуточная</a:t>
            </a:r>
            <a:endParaRPr sz="120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79831" y="755904"/>
            <a:ext cx="8856345" cy="5977255"/>
          </a:xfrm>
          <a:custGeom>
            <a:avLst/>
            <a:gdLst/>
            <a:ahLst/>
            <a:cxnLst/>
            <a:rect l="l" t="t" r="r" b="b"/>
            <a:pathLst>
              <a:path w="8856345" h="5977255">
                <a:moveTo>
                  <a:pt x="0" y="5977128"/>
                </a:moveTo>
                <a:lnTo>
                  <a:pt x="8855964" y="5977128"/>
                </a:lnTo>
                <a:lnTo>
                  <a:pt x="8855964" y="0"/>
                </a:lnTo>
                <a:lnTo>
                  <a:pt x="0" y="0"/>
                </a:lnTo>
                <a:lnTo>
                  <a:pt x="0" y="5977128"/>
                </a:lnTo>
                <a:close/>
              </a:path>
            </a:pathLst>
          </a:custGeom>
          <a:ln w="60960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white"/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807428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5841" y="360375"/>
            <a:ext cx="48183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Как</a:t>
            </a:r>
            <a:r>
              <a:rPr sz="4400" spc="-40" dirty="0"/>
              <a:t> </a:t>
            </a:r>
            <a:r>
              <a:rPr sz="4400" spc="-5" dirty="0"/>
              <a:t>ставим</a:t>
            </a:r>
            <a:r>
              <a:rPr sz="4400" spc="-40" dirty="0"/>
              <a:t> </a:t>
            </a:r>
            <a:r>
              <a:rPr sz="4400" dirty="0"/>
              <a:t>задачи?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9412" y="1341119"/>
            <a:ext cx="7886700" cy="489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9474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928" y="-24090"/>
            <a:ext cx="8545272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5" dirty="0"/>
              <a:t>Что</a:t>
            </a:r>
            <a:r>
              <a:rPr sz="4000" spc="-5" dirty="0"/>
              <a:t> </a:t>
            </a:r>
            <a:r>
              <a:rPr sz="4000" spc="-15" dirty="0"/>
              <a:t>можно</a:t>
            </a:r>
            <a:r>
              <a:rPr sz="4000" spc="-5" dirty="0"/>
              <a:t> и</a:t>
            </a:r>
            <a:r>
              <a:rPr sz="4000" dirty="0"/>
              <a:t> </a:t>
            </a:r>
            <a:r>
              <a:rPr sz="4000" spc="-15" dirty="0"/>
              <a:t>что</a:t>
            </a:r>
            <a:r>
              <a:rPr sz="4000" spc="-5" dirty="0"/>
              <a:t> </a:t>
            </a:r>
            <a:r>
              <a:rPr sz="4000" spc="-15" dirty="0"/>
              <a:t>нельзя</a:t>
            </a:r>
            <a:r>
              <a:rPr sz="4000" spc="-5" dirty="0"/>
              <a:t> </a:t>
            </a:r>
            <a:r>
              <a:rPr sz="4000" spc="-15" dirty="0"/>
              <a:t>делегировать?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95477" y="1413510"/>
            <a:ext cx="4109085" cy="3278846"/>
          </a:xfrm>
          <a:prstGeom prst="rect">
            <a:avLst/>
          </a:prstGeom>
          <a:solidFill>
            <a:srgbClr val="FFFFFF"/>
          </a:solidFill>
          <a:ln w="44196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0100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sz="2200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 Light"/>
                <a:cs typeface="Calibri Light"/>
              </a:rPr>
              <a:t>Всегда</a:t>
            </a:r>
            <a:r>
              <a:rPr sz="2200" u="heavy" spc="-9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200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 Light"/>
                <a:cs typeface="Calibri Light"/>
              </a:rPr>
              <a:t>делегируются:</a:t>
            </a:r>
            <a:endParaRPr sz="2200" dirty="0">
              <a:solidFill>
                <a:prstClr val="white"/>
              </a:solidFill>
              <a:latin typeface="Calibri Light"/>
              <a:cs typeface="Calibri Light"/>
            </a:endParaRPr>
          </a:p>
          <a:p>
            <a:pPr marL="436880" indent="-229235" fontAlgn="auto">
              <a:lnSpc>
                <a:spcPts val="2510"/>
              </a:lnSpc>
              <a:spcBef>
                <a:spcPts val="730"/>
              </a:spcBef>
              <a:spcAft>
                <a:spcPts val="0"/>
              </a:spcAft>
              <a:buFont typeface="Microsoft Sans Serif"/>
              <a:buChar char="•"/>
              <a:tabLst>
                <a:tab pos="436880" algn="l"/>
                <a:tab pos="437515" algn="l"/>
              </a:tabLst>
            </a:pPr>
            <a:r>
              <a:rPr sz="2200" spc="-15" dirty="0">
                <a:solidFill>
                  <a:srgbClr val="7030A0"/>
                </a:solidFill>
                <a:latin typeface="Calibri Light"/>
                <a:cs typeface="Calibri Light"/>
              </a:rPr>
              <a:t>задачи,</a:t>
            </a:r>
            <a:r>
              <a:rPr sz="2200" spc="-8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200" spc="-20" dirty="0">
                <a:solidFill>
                  <a:srgbClr val="7030A0"/>
                </a:solidFill>
                <a:latin typeface="Calibri Light"/>
                <a:cs typeface="Calibri Light"/>
              </a:rPr>
              <a:t>требующие</a:t>
            </a:r>
            <a:r>
              <a:rPr sz="2200" spc="-80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200" spc="-15" dirty="0">
                <a:solidFill>
                  <a:srgbClr val="7030A0"/>
                </a:solidFill>
                <a:latin typeface="Calibri Light"/>
                <a:cs typeface="Calibri Light"/>
              </a:rPr>
              <a:t>узкой</a:t>
            </a:r>
            <a:endParaRPr sz="2200" dirty="0">
              <a:solidFill>
                <a:srgbClr val="7030A0"/>
              </a:solidFill>
              <a:latin typeface="Calibri Light"/>
              <a:cs typeface="Calibri Light"/>
            </a:endParaRPr>
          </a:p>
          <a:p>
            <a:pPr marL="436880" fontAlgn="auto">
              <a:lnSpc>
                <a:spcPts val="2510"/>
              </a:lnSpc>
              <a:spcBef>
                <a:spcPts val="0"/>
              </a:spcBef>
              <a:spcAft>
                <a:spcPts val="0"/>
              </a:spcAft>
            </a:pPr>
            <a:r>
              <a:rPr sz="2200" spc="-20" dirty="0">
                <a:solidFill>
                  <a:srgbClr val="7030A0"/>
                </a:solidFill>
                <a:latin typeface="Calibri Light"/>
                <a:cs typeface="Calibri Light"/>
              </a:rPr>
              <a:t>специализации;</a:t>
            </a:r>
            <a:endParaRPr sz="2200" dirty="0">
              <a:solidFill>
                <a:srgbClr val="7030A0"/>
              </a:solidFill>
              <a:latin typeface="Calibri Light"/>
              <a:cs typeface="Calibri Light"/>
            </a:endParaRPr>
          </a:p>
          <a:p>
            <a:pPr marL="436880" indent="-229235" fontAlgn="auto">
              <a:spcBef>
                <a:spcPts val="735"/>
              </a:spcBef>
              <a:spcAft>
                <a:spcPts val="0"/>
              </a:spcAft>
              <a:buFont typeface="Microsoft Sans Serif"/>
              <a:buChar char="•"/>
              <a:tabLst>
                <a:tab pos="436880" algn="l"/>
                <a:tab pos="437515" algn="l"/>
              </a:tabLst>
            </a:pPr>
            <a:r>
              <a:rPr sz="2200" spc="-15" dirty="0">
                <a:solidFill>
                  <a:srgbClr val="7030A0"/>
                </a:solidFill>
                <a:latin typeface="Calibri Light"/>
                <a:cs typeface="Calibri Light"/>
              </a:rPr>
              <a:t>сбор</a:t>
            </a:r>
            <a:r>
              <a:rPr sz="2200" spc="-80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200" spc="-20" dirty="0">
                <a:solidFill>
                  <a:srgbClr val="7030A0"/>
                </a:solidFill>
                <a:latin typeface="Calibri Light"/>
                <a:cs typeface="Calibri Light"/>
              </a:rPr>
              <a:t>информации</a:t>
            </a:r>
            <a:r>
              <a:rPr sz="2200" spc="-6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7030A0"/>
                </a:solidFill>
                <a:latin typeface="Calibri Light"/>
                <a:cs typeface="Calibri Light"/>
              </a:rPr>
              <a:t>и</a:t>
            </a:r>
            <a:r>
              <a:rPr sz="2200" spc="-4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200" spc="-20" dirty="0">
                <a:solidFill>
                  <a:srgbClr val="7030A0"/>
                </a:solidFill>
                <a:latin typeface="Calibri Light"/>
                <a:cs typeface="Calibri Light"/>
              </a:rPr>
              <a:t>данных;</a:t>
            </a:r>
            <a:endParaRPr sz="2200" dirty="0">
              <a:solidFill>
                <a:srgbClr val="7030A0"/>
              </a:solidFill>
              <a:latin typeface="Calibri Light"/>
              <a:cs typeface="Calibri Light"/>
            </a:endParaRPr>
          </a:p>
          <a:p>
            <a:pPr marL="436880" marR="1435735" indent="-228600" fontAlgn="auto">
              <a:lnSpc>
                <a:spcPct val="90100"/>
              </a:lnSpc>
              <a:spcBef>
                <a:spcPts val="1005"/>
              </a:spcBef>
              <a:spcAft>
                <a:spcPts val="0"/>
              </a:spcAft>
              <a:buFont typeface="Microsoft Sans Serif"/>
              <a:buChar char="•"/>
              <a:tabLst>
                <a:tab pos="436880" algn="l"/>
                <a:tab pos="437515" algn="l"/>
              </a:tabLst>
            </a:pPr>
            <a:r>
              <a:rPr sz="2200" spc="-20" dirty="0">
                <a:solidFill>
                  <a:srgbClr val="7030A0"/>
                </a:solidFill>
                <a:latin typeface="Calibri Light"/>
                <a:cs typeface="Calibri Light"/>
              </a:rPr>
              <a:t>п</a:t>
            </a:r>
            <a:r>
              <a:rPr sz="2200" spc="-10" dirty="0">
                <a:solidFill>
                  <a:srgbClr val="7030A0"/>
                </a:solidFill>
                <a:latin typeface="Calibri Light"/>
                <a:cs typeface="Calibri Light"/>
              </a:rPr>
              <a:t>о</a:t>
            </a:r>
            <a:r>
              <a:rPr sz="2200" spc="-20" dirty="0">
                <a:solidFill>
                  <a:srgbClr val="7030A0"/>
                </a:solidFill>
                <a:latin typeface="Calibri Light"/>
                <a:cs typeface="Calibri Light"/>
              </a:rPr>
              <a:t>д</a:t>
            </a:r>
            <a:r>
              <a:rPr sz="2200" spc="-10" dirty="0">
                <a:solidFill>
                  <a:srgbClr val="7030A0"/>
                </a:solidFill>
                <a:latin typeface="Calibri Light"/>
                <a:cs typeface="Calibri Light"/>
              </a:rPr>
              <a:t>г</a:t>
            </a:r>
            <a:r>
              <a:rPr sz="2200" spc="-30" dirty="0">
                <a:solidFill>
                  <a:srgbClr val="7030A0"/>
                </a:solidFill>
                <a:latin typeface="Calibri Light"/>
                <a:cs typeface="Calibri Light"/>
              </a:rPr>
              <a:t>от</a:t>
            </a:r>
            <a:r>
              <a:rPr sz="2200" spc="-25" dirty="0">
                <a:solidFill>
                  <a:srgbClr val="7030A0"/>
                </a:solidFill>
                <a:latin typeface="Calibri Light"/>
                <a:cs typeface="Calibri Light"/>
              </a:rPr>
              <a:t>о</a:t>
            </a:r>
            <a:r>
              <a:rPr sz="2200" spc="-35" dirty="0">
                <a:solidFill>
                  <a:srgbClr val="7030A0"/>
                </a:solidFill>
                <a:latin typeface="Calibri Light"/>
                <a:cs typeface="Calibri Light"/>
              </a:rPr>
              <a:t>в</a:t>
            </a:r>
            <a:r>
              <a:rPr sz="2200" spc="-20" dirty="0">
                <a:solidFill>
                  <a:srgbClr val="7030A0"/>
                </a:solidFill>
                <a:latin typeface="Calibri Light"/>
                <a:cs typeface="Calibri Light"/>
              </a:rPr>
              <a:t>и</a:t>
            </a:r>
            <a:r>
              <a:rPr sz="2200" spc="-15" dirty="0">
                <a:solidFill>
                  <a:srgbClr val="7030A0"/>
                </a:solidFill>
                <a:latin typeface="Calibri Light"/>
                <a:cs typeface="Calibri Light"/>
              </a:rPr>
              <a:t>т</a:t>
            </a:r>
            <a:r>
              <a:rPr sz="2200" spc="-25" dirty="0">
                <a:solidFill>
                  <a:srgbClr val="7030A0"/>
                </a:solidFill>
                <a:latin typeface="Calibri Light"/>
                <a:cs typeface="Calibri Light"/>
              </a:rPr>
              <a:t>е</a:t>
            </a:r>
            <a:r>
              <a:rPr sz="2200" spc="-30" dirty="0">
                <a:solidFill>
                  <a:srgbClr val="7030A0"/>
                </a:solidFill>
                <a:latin typeface="Calibri Light"/>
                <a:cs typeface="Calibri Light"/>
              </a:rPr>
              <a:t>л</a:t>
            </a:r>
            <a:r>
              <a:rPr sz="2200" spc="-25" dirty="0">
                <a:solidFill>
                  <a:srgbClr val="7030A0"/>
                </a:solidFill>
                <a:latin typeface="Calibri Light"/>
                <a:cs typeface="Calibri Light"/>
              </a:rPr>
              <a:t>ь</a:t>
            </a:r>
            <a:r>
              <a:rPr sz="2200" spc="-30" dirty="0">
                <a:solidFill>
                  <a:srgbClr val="7030A0"/>
                </a:solidFill>
                <a:latin typeface="Calibri Light"/>
                <a:cs typeface="Calibri Light"/>
              </a:rPr>
              <a:t>н</a:t>
            </a:r>
            <a:r>
              <a:rPr sz="2200" spc="-25" dirty="0">
                <a:solidFill>
                  <a:srgbClr val="7030A0"/>
                </a:solidFill>
                <a:latin typeface="Calibri Light"/>
                <a:cs typeface="Calibri Light"/>
              </a:rPr>
              <a:t>ые</a:t>
            </a:r>
            <a:r>
              <a:rPr sz="2200" spc="-5" dirty="0">
                <a:solidFill>
                  <a:srgbClr val="7030A0"/>
                </a:solidFill>
                <a:latin typeface="Calibri Light"/>
                <a:cs typeface="Calibri Light"/>
              </a:rPr>
              <a:t>,  </a:t>
            </a:r>
            <a:r>
              <a:rPr sz="2200" spc="-20" dirty="0">
                <a:solidFill>
                  <a:srgbClr val="7030A0"/>
                </a:solidFill>
                <a:latin typeface="Calibri Light"/>
                <a:cs typeface="Calibri Light"/>
              </a:rPr>
              <a:t>организационные </a:t>
            </a:r>
            <a:r>
              <a:rPr sz="2200" spc="-1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200" spc="-20" dirty="0">
                <a:solidFill>
                  <a:srgbClr val="7030A0"/>
                </a:solidFill>
                <a:latin typeface="Calibri Light"/>
                <a:cs typeface="Calibri Light"/>
              </a:rPr>
              <a:t>мероприятия;</a:t>
            </a:r>
            <a:endParaRPr sz="2200" dirty="0">
              <a:solidFill>
                <a:srgbClr val="7030A0"/>
              </a:solidFill>
              <a:latin typeface="Calibri Light"/>
              <a:cs typeface="Calibri Light"/>
            </a:endParaRPr>
          </a:p>
          <a:p>
            <a:pPr marL="436880" marR="949325" indent="-228600" fontAlgn="auto">
              <a:lnSpc>
                <a:spcPts val="2380"/>
              </a:lnSpc>
              <a:spcBef>
                <a:spcPts val="1030"/>
              </a:spcBef>
              <a:spcAft>
                <a:spcPts val="0"/>
              </a:spcAft>
              <a:buFont typeface="Microsoft Sans Serif"/>
              <a:buChar char="•"/>
              <a:tabLst>
                <a:tab pos="436880" algn="l"/>
                <a:tab pos="437515" algn="l"/>
              </a:tabLst>
            </a:pPr>
            <a:r>
              <a:rPr sz="2200" spc="-5" dirty="0">
                <a:solidFill>
                  <a:srgbClr val="7030A0"/>
                </a:solidFill>
                <a:latin typeface="Calibri Light"/>
                <a:cs typeface="Calibri Light"/>
              </a:rPr>
              <a:t>р</a:t>
            </a:r>
            <a:r>
              <a:rPr sz="2200" spc="-15" dirty="0">
                <a:solidFill>
                  <a:srgbClr val="7030A0"/>
                </a:solidFill>
                <a:latin typeface="Calibri Light"/>
                <a:cs typeface="Calibri Light"/>
              </a:rPr>
              <a:t>у</a:t>
            </a:r>
            <a:r>
              <a:rPr sz="2200" spc="-10" dirty="0">
                <a:solidFill>
                  <a:srgbClr val="7030A0"/>
                </a:solidFill>
                <a:latin typeface="Calibri Light"/>
                <a:cs typeface="Calibri Light"/>
              </a:rPr>
              <a:t>т</a:t>
            </a:r>
            <a:r>
              <a:rPr sz="2200" spc="-15" dirty="0">
                <a:solidFill>
                  <a:srgbClr val="7030A0"/>
                </a:solidFill>
                <a:latin typeface="Calibri Light"/>
                <a:cs typeface="Calibri Light"/>
              </a:rPr>
              <a:t>и</a:t>
            </a:r>
            <a:r>
              <a:rPr sz="2200" spc="-40" dirty="0">
                <a:solidFill>
                  <a:srgbClr val="7030A0"/>
                </a:solidFill>
                <a:latin typeface="Calibri Light"/>
                <a:cs typeface="Calibri Light"/>
              </a:rPr>
              <a:t>н</a:t>
            </a:r>
            <a:r>
              <a:rPr sz="2200" spc="-30" dirty="0">
                <a:solidFill>
                  <a:srgbClr val="7030A0"/>
                </a:solidFill>
                <a:latin typeface="Calibri Light"/>
                <a:cs typeface="Calibri Light"/>
              </a:rPr>
              <a:t>н</a:t>
            </a:r>
            <a:r>
              <a:rPr sz="2200" spc="-35" dirty="0">
                <a:solidFill>
                  <a:srgbClr val="7030A0"/>
                </a:solidFill>
                <a:latin typeface="Calibri Light"/>
                <a:cs typeface="Calibri Light"/>
              </a:rPr>
              <a:t>ы</a:t>
            </a:r>
            <a:r>
              <a:rPr sz="2200" spc="-25" dirty="0">
                <a:solidFill>
                  <a:srgbClr val="7030A0"/>
                </a:solidFill>
                <a:latin typeface="Calibri Light"/>
                <a:cs typeface="Calibri Light"/>
              </a:rPr>
              <a:t>е</a:t>
            </a:r>
            <a:r>
              <a:rPr sz="2200" spc="-5" dirty="0">
                <a:solidFill>
                  <a:srgbClr val="7030A0"/>
                </a:solidFill>
                <a:latin typeface="Calibri Light"/>
                <a:cs typeface="Calibri Light"/>
              </a:rPr>
              <a:t>,</a:t>
            </a:r>
            <a:r>
              <a:rPr sz="2200" spc="-55" dirty="0">
                <a:solidFill>
                  <a:srgbClr val="7030A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7030A0"/>
                </a:solidFill>
                <a:latin typeface="Calibri Light"/>
                <a:cs typeface="Calibri Light"/>
              </a:rPr>
              <a:t>е</a:t>
            </a:r>
            <a:r>
              <a:rPr sz="2200" spc="-30" dirty="0">
                <a:solidFill>
                  <a:srgbClr val="7030A0"/>
                </a:solidFill>
                <a:latin typeface="Calibri Light"/>
                <a:cs typeface="Calibri Light"/>
              </a:rPr>
              <a:t>ж</a:t>
            </a:r>
            <a:r>
              <a:rPr sz="2200" spc="-25" dirty="0">
                <a:solidFill>
                  <a:srgbClr val="7030A0"/>
                </a:solidFill>
                <a:latin typeface="Calibri Light"/>
                <a:cs typeface="Calibri Light"/>
              </a:rPr>
              <a:t>е</a:t>
            </a:r>
            <a:r>
              <a:rPr sz="2200" spc="-40" dirty="0">
                <a:solidFill>
                  <a:srgbClr val="7030A0"/>
                </a:solidFill>
                <a:latin typeface="Calibri Light"/>
                <a:cs typeface="Calibri Light"/>
              </a:rPr>
              <a:t>д</a:t>
            </a:r>
            <a:r>
              <a:rPr sz="2200" spc="-30" dirty="0">
                <a:solidFill>
                  <a:srgbClr val="7030A0"/>
                </a:solidFill>
                <a:latin typeface="Calibri Light"/>
                <a:cs typeface="Calibri Light"/>
              </a:rPr>
              <a:t>н</a:t>
            </a:r>
            <a:r>
              <a:rPr sz="2200" spc="-25" dirty="0">
                <a:solidFill>
                  <a:srgbClr val="7030A0"/>
                </a:solidFill>
                <a:latin typeface="Calibri Light"/>
                <a:cs typeface="Calibri Light"/>
              </a:rPr>
              <a:t>е</a:t>
            </a:r>
            <a:r>
              <a:rPr sz="2200" spc="-35" dirty="0">
                <a:solidFill>
                  <a:srgbClr val="7030A0"/>
                </a:solidFill>
                <a:latin typeface="Calibri Light"/>
                <a:cs typeface="Calibri Light"/>
              </a:rPr>
              <a:t>в</a:t>
            </a:r>
            <a:r>
              <a:rPr sz="2200" spc="-30" dirty="0">
                <a:solidFill>
                  <a:srgbClr val="7030A0"/>
                </a:solidFill>
                <a:latin typeface="Calibri Light"/>
                <a:cs typeface="Calibri Light"/>
              </a:rPr>
              <a:t>н</a:t>
            </a:r>
            <a:r>
              <a:rPr sz="2200" spc="-35" dirty="0">
                <a:solidFill>
                  <a:srgbClr val="7030A0"/>
                </a:solidFill>
                <a:latin typeface="Calibri Light"/>
                <a:cs typeface="Calibri Light"/>
              </a:rPr>
              <a:t>ы</a:t>
            </a:r>
            <a:r>
              <a:rPr sz="2200" spc="-5" dirty="0">
                <a:solidFill>
                  <a:srgbClr val="7030A0"/>
                </a:solidFill>
                <a:latin typeface="Calibri Light"/>
                <a:cs typeface="Calibri Light"/>
              </a:rPr>
              <a:t>е  </a:t>
            </a:r>
            <a:r>
              <a:rPr sz="2200" spc="-20" dirty="0">
                <a:solidFill>
                  <a:srgbClr val="7030A0"/>
                </a:solidFill>
                <a:latin typeface="Calibri Light"/>
                <a:cs typeface="Calibri Light"/>
              </a:rPr>
              <a:t>обязанности</a:t>
            </a:r>
            <a:endParaRPr sz="2200" dirty="0">
              <a:solidFill>
                <a:srgbClr val="7030A0"/>
              </a:solidFill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17541" y="2925317"/>
            <a:ext cx="4227830" cy="337121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>
            <a:spAutoFit/>
          </a:bodyPr>
          <a:lstStyle/>
          <a:p>
            <a:pPr marL="593725" fontAlgn="auto">
              <a:lnSpc>
                <a:spcPts val="2595"/>
              </a:lnSpc>
              <a:spcBef>
                <a:spcPts val="0"/>
              </a:spcBef>
              <a:spcAft>
                <a:spcPts val="0"/>
              </a:spcAft>
            </a:pPr>
            <a:r>
              <a:rPr sz="2200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 Light"/>
                <a:cs typeface="Calibri Light"/>
              </a:rPr>
              <a:t>Никогда</a:t>
            </a:r>
            <a:r>
              <a:rPr sz="2200" u="heavy" spc="-9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2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 Light"/>
                <a:cs typeface="Calibri Light"/>
              </a:rPr>
              <a:t>не</a:t>
            </a:r>
            <a:r>
              <a:rPr sz="2200" u="heavy" spc="-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200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 Light"/>
                <a:cs typeface="Calibri Light"/>
              </a:rPr>
              <a:t>делегируются:</a:t>
            </a:r>
            <a:endParaRPr sz="2200" dirty="0">
              <a:solidFill>
                <a:prstClr val="white"/>
              </a:solidFill>
              <a:latin typeface="Calibri Light"/>
              <a:cs typeface="Calibri Light"/>
            </a:endParaRPr>
          </a:p>
          <a:p>
            <a:pPr marL="436880" indent="-229235" fontAlgn="auto">
              <a:spcBef>
                <a:spcPts val="735"/>
              </a:spcBef>
              <a:spcAft>
                <a:spcPts val="0"/>
              </a:spcAft>
              <a:buFont typeface="Microsoft Sans Serif"/>
              <a:buChar char="•"/>
              <a:tabLst>
                <a:tab pos="436880" algn="l"/>
                <a:tab pos="437515" algn="l"/>
              </a:tabLst>
            </a:pPr>
            <a:r>
              <a:rPr sz="2200" spc="-20" dirty="0">
                <a:solidFill>
                  <a:srgbClr val="FFFFFF"/>
                </a:solidFill>
                <a:latin typeface="Calibri Light"/>
                <a:cs typeface="Calibri Light"/>
              </a:rPr>
              <a:t>стратегические</a:t>
            </a:r>
            <a:r>
              <a:rPr sz="2200" spc="-10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 Light"/>
                <a:cs typeface="Calibri Light"/>
              </a:rPr>
              <a:t>задачи;</a:t>
            </a:r>
            <a:endParaRPr sz="2200" dirty="0">
              <a:solidFill>
                <a:prstClr val="white"/>
              </a:solidFill>
              <a:latin typeface="Calibri Light"/>
              <a:cs typeface="Calibri Light"/>
            </a:endParaRPr>
          </a:p>
          <a:p>
            <a:pPr marL="436880" indent="-229235" fontAlgn="auto">
              <a:spcBef>
                <a:spcPts val="730"/>
              </a:spcBef>
              <a:spcAft>
                <a:spcPts val="0"/>
              </a:spcAft>
              <a:buFont typeface="Microsoft Sans Serif"/>
              <a:buChar char="•"/>
              <a:tabLst>
                <a:tab pos="436880" algn="l"/>
                <a:tab pos="437515" algn="l"/>
              </a:tabLst>
            </a:pPr>
            <a:r>
              <a:rPr sz="2200" spc="-20" dirty="0">
                <a:solidFill>
                  <a:srgbClr val="FFFFFF"/>
                </a:solidFill>
                <a:latin typeface="Calibri Light"/>
                <a:cs typeface="Calibri Light"/>
              </a:rPr>
              <a:t>долгосрочное</a:t>
            </a:r>
            <a:r>
              <a:rPr sz="2200" spc="-9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 Light"/>
                <a:cs typeface="Calibri Light"/>
              </a:rPr>
              <a:t>планирование;</a:t>
            </a:r>
            <a:endParaRPr sz="2200" dirty="0">
              <a:solidFill>
                <a:prstClr val="white"/>
              </a:solidFill>
              <a:latin typeface="Calibri Light"/>
              <a:cs typeface="Calibri Light"/>
            </a:endParaRPr>
          </a:p>
          <a:p>
            <a:pPr marL="436880" indent="-229235" fontAlgn="auto">
              <a:spcBef>
                <a:spcPts val="745"/>
              </a:spcBef>
              <a:spcAft>
                <a:spcPts val="0"/>
              </a:spcAft>
              <a:buFont typeface="Microsoft Sans Serif"/>
              <a:buChar char="•"/>
              <a:tabLst>
                <a:tab pos="436880" algn="l"/>
                <a:tab pos="437515" algn="l"/>
              </a:tabLst>
            </a:pPr>
            <a:r>
              <a:rPr sz="2200" spc="-15" dirty="0">
                <a:solidFill>
                  <a:srgbClr val="FFFFFF"/>
                </a:solidFill>
                <a:latin typeface="Calibri Light"/>
                <a:cs typeface="Calibri Light"/>
              </a:rPr>
              <a:t>оценка</a:t>
            </a:r>
            <a:r>
              <a:rPr sz="2200" spc="-10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 Light"/>
                <a:cs typeface="Calibri Light"/>
              </a:rPr>
              <a:t>эффективности;</a:t>
            </a:r>
            <a:endParaRPr sz="2200" dirty="0">
              <a:solidFill>
                <a:prstClr val="white"/>
              </a:solidFill>
              <a:latin typeface="Calibri Light"/>
              <a:cs typeface="Calibri Light"/>
            </a:endParaRPr>
          </a:p>
          <a:p>
            <a:pPr marL="436880" marR="844550" indent="-228600" fontAlgn="auto">
              <a:lnSpc>
                <a:spcPts val="2380"/>
              </a:lnSpc>
              <a:spcBef>
                <a:spcPts val="1030"/>
              </a:spcBef>
              <a:spcAft>
                <a:spcPts val="0"/>
              </a:spcAft>
              <a:buFont typeface="Microsoft Sans Serif"/>
              <a:buChar char="•"/>
              <a:tabLst>
                <a:tab pos="436880" algn="l"/>
                <a:tab pos="437515" algn="l"/>
              </a:tabLst>
            </a:pPr>
            <a:r>
              <a:rPr sz="2200" spc="-20" dirty="0">
                <a:solidFill>
                  <a:srgbClr val="FFFFFF"/>
                </a:solidFill>
                <a:latin typeface="Calibri Light"/>
                <a:cs typeface="Calibri Light"/>
              </a:rPr>
              <a:t>решения</a:t>
            </a:r>
            <a:r>
              <a:rPr sz="2200" spc="-7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 Light"/>
                <a:cs typeface="Calibri Light"/>
              </a:rPr>
              <a:t>о</a:t>
            </a:r>
            <a:r>
              <a:rPr sz="220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 Light"/>
                <a:cs typeface="Calibri Light"/>
              </a:rPr>
              <a:t>поощрениях</a:t>
            </a:r>
            <a:r>
              <a:rPr sz="2200" spc="-9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 Light"/>
                <a:cs typeface="Calibri Light"/>
              </a:rPr>
              <a:t>и </a:t>
            </a:r>
            <a:r>
              <a:rPr sz="2200" spc="-484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 Light"/>
                <a:cs typeface="Calibri Light"/>
              </a:rPr>
              <a:t>взысканиях;</a:t>
            </a:r>
            <a:endParaRPr sz="2200" dirty="0">
              <a:solidFill>
                <a:prstClr val="white"/>
              </a:solidFill>
              <a:latin typeface="Calibri Light"/>
              <a:cs typeface="Calibri Light"/>
            </a:endParaRPr>
          </a:p>
          <a:p>
            <a:pPr marL="436880" indent="-229235" fontAlgn="auto">
              <a:lnSpc>
                <a:spcPts val="2510"/>
              </a:lnSpc>
              <a:spcBef>
                <a:spcPts val="690"/>
              </a:spcBef>
              <a:spcAft>
                <a:spcPts val="0"/>
              </a:spcAft>
              <a:buFont typeface="Microsoft Sans Serif"/>
              <a:buChar char="•"/>
              <a:tabLst>
                <a:tab pos="436880" algn="l"/>
                <a:tab pos="437515" algn="l"/>
              </a:tabLst>
            </a:pPr>
            <a:r>
              <a:rPr sz="2200" spc="-15" dirty="0">
                <a:solidFill>
                  <a:srgbClr val="FFFFFF"/>
                </a:solidFill>
                <a:latin typeface="Calibri Light"/>
                <a:cs typeface="Calibri Light"/>
              </a:rPr>
              <a:t>особо</a:t>
            </a:r>
            <a:r>
              <a:rPr sz="2200" spc="-9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 Light"/>
                <a:cs typeface="Calibri Light"/>
              </a:rPr>
              <a:t>важные,</a:t>
            </a:r>
            <a:r>
              <a:rPr sz="2200" spc="-7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 Light"/>
                <a:cs typeface="Calibri Light"/>
              </a:rPr>
              <a:t>срочные,</a:t>
            </a:r>
            <a:endParaRPr sz="2200" dirty="0">
              <a:solidFill>
                <a:prstClr val="white"/>
              </a:solidFill>
              <a:latin typeface="Calibri Light"/>
              <a:cs typeface="Calibri Light"/>
            </a:endParaRPr>
          </a:p>
          <a:p>
            <a:pPr marL="436880" fontAlgn="auto">
              <a:lnSpc>
                <a:spcPts val="2510"/>
              </a:lnSpc>
              <a:spcBef>
                <a:spcPts val="0"/>
              </a:spcBef>
              <a:spcAft>
                <a:spcPts val="0"/>
              </a:spcAft>
            </a:pPr>
            <a:r>
              <a:rPr sz="2200" spc="-25" dirty="0">
                <a:solidFill>
                  <a:srgbClr val="FFFFFF"/>
                </a:solidFill>
                <a:latin typeface="Calibri Light"/>
                <a:cs typeface="Calibri Light"/>
              </a:rPr>
              <a:t>конфиденциальные</a:t>
            </a:r>
            <a:r>
              <a:rPr sz="2200" spc="-7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 Light"/>
                <a:cs typeface="Calibri Light"/>
              </a:rPr>
              <a:t>вопросы</a:t>
            </a:r>
            <a:endParaRPr sz="2200" dirty="0">
              <a:solidFill>
                <a:prstClr val="white"/>
              </a:solidFill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6608062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-301088"/>
            <a:ext cx="7922769" cy="15202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Как</a:t>
            </a:r>
            <a:r>
              <a:rPr spc="-25" dirty="0"/>
              <a:t> </a:t>
            </a:r>
            <a:r>
              <a:rPr spc="-10" dirty="0"/>
              <a:t>правильно</a:t>
            </a:r>
            <a:r>
              <a:rPr spc="-20" dirty="0"/>
              <a:t> </a:t>
            </a:r>
            <a:r>
              <a:rPr spc="-10" dirty="0"/>
              <a:t>делегировать?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63295" y="1121663"/>
            <a:ext cx="8377555" cy="5120640"/>
            <a:chOff x="463295" y="1121663"/>
            <a:chExt cx="8377555" cy="5120640"/>
          </a:xfrm>
        </p:grpSpPr>
        <p:sp>
          <p:nvSpPr>
            <p:cNvPr id="4" name="object 4"/>
            <p:cNvSpPr/>
            <p:nvPr/>
          </p:nvSpPr>
          <p:spPr>
            <a:xfrm>
              <a:off x="467867" y="1126235"/>
              <a:ext cx="8368665" cy="5111750"/>
            </a:xfrm>
            <a:custGeom>
              <a:avLst/>
              <a:gdLst/>
              <a:ahLst/>
              <a:cxnLst/>
              <a:rect l="l" t="t" r="r" b="b"/>
              <a:pathLst>
                <a:path w="8368665" h="5111750">
                  <a:moveTo>
                    <a:pt x="8368283" y="0"/>
                  </a:moveTo>
                  <a:lnTo>
                    <a:pt x="0" y="0"/>
                  </a:lnTo>
                  <a:lnTo>
                    <a:pt x="0" y="5111496"/>
                  </a:lnTo>
                  <a:lnTo>
                    <a:pt x="8368283" y="5111496"/>
                  </a:lnTo>
                  <a:lnTo>
                    <a:pt x="83682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67867" y="1126235"/>
              <a:ext cx="8368665" cy="5111750"/>
            </a:xfrm>
            <a:custGeom>
              <a:avLst/>
              <a:gdLst/>
              <a:ahLst/>
              <a:cxnLst/>
              <a:rect l="l" t="t" r="r" b="b"/>
              <a:pathLst>
                <a:path w="8368665" h="5111750">
                  <a:moveTo>
                    <a:pt x="0" y="5111496"/>
                  </a:moveTo>
                  <a:lnTo>
                    <a:pt x="8368283" y="5111496"/>
                  </a:lnTo>
                  <a:lnTo>
                    <a:pt x="8368283" y="0"/>
                  </a:lnTo>
                  <a:lnTo>
                    <a:pt x="0" y="0"/>
                  </a:lnTo>
                  <a:lnTo>
                    <a:pt x="0" y="5111496"/>
                  </a:lnTo>
                  <a:close/>
                </a:path>
              </a:pathLst>
            </a:custGeom>
            <a:ln w="9144">
              <a:solidFill>
                <a:srgbClr val="9B310D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59409" y="1077290"/>
            <a:ext cx="7957820" cy="48496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4475" algn="ctr" fontAlgn="auto">
              <a:spcBef>
                <a:spcPts val="105"/>
              </a:spcBef>
              <a:spcAft>
                <a:spcPts val="0"/>
              </a:spcAft>
            </a:pPr>
            <a:r>
              <a:rPr sz="2300" u="heavy" spc="-15" dirty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Инструкция</a:t>
            </a:r>
            <a:r>
              <a:rPr sz="2300" u="heavy" spc="-95" dirty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300" u="heavy" spc="-5" dirty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по</a:t>
            </a:r>
            <a:r>
              <a:rPr sz="2300" u="heavy" spc="-75" dirty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300" u="heavy" spc="-20" dirty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делегированию</a:t>
            </a:r>
            <a:endParaRPr sz="2300" dirty="0">
              <a:solidFill>
                <a:prstClr val="white"/>
              </a:solidFill>
              <a:latin typeface="Calibri Light"/>
              <a:cs typeface="Calibri Light"/>
            </a:endParaRPr>
          </a:p>
          <a:p>
            <a:pPr fontAlgn="auto">
              <a:spcBef>
                <a:spcPts val="50"/>
              </a:spcBef>
              <a:spcAft>
                <a:spcPts val="0"/>
              </a:spcAft>
            </a:pPr>
            <a:endParaRPr sz="2300" b="1" dirty="0">
              <a:solidFill>
                <a:srgbClr val="9D90A0">
                  <a:lumMod val="75000"/>
                </a:srgbClr>
              </a:solidFill>
              <a:latin typeface="Calibri Light"/>
              <a:cs typeface="Calibri Light"/>
            </a:endParaRPr>
          </a:p>
          <a:p>
            <a:pPr marL="271780" indent="-259079" fontAlgn="auto">
              <a:spcBef>
                <a:spcPts val="0"/>
              </a:spcBef>
              <a:spcAft>
                <a:spcPts val="0"/>
              </a:spcAft>
              <a:buClr>
                <a:srgbClr val="D24717"/>
              </a:buClr>
              <a:buFont typeface="Segoe UI Symbol"/>
              <a:buChar char="⚫"/>
              <a:tabLst>
                <a:tab pos="271780" algn="l"/>
              </a:tabLst>
            </a:pP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Формулирование</a:t>
            </a:r>
            <a:r>
              <a:rPr sz="2300" b="1" spc="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цели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в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соответствии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с</a:t>
            </a:r>
            <a:r>
              <a:rPr sz="2300" b="1" spc="10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требованиями</a:t>
            </a:r>
            <a:r>
              <a:rPr sz="2300" b="1" spc="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SMART</a:t>
            </a:r>
            <a:endParaRPr sz="2300" b="1" dirty="0">
              <a:solidFill>
                <a:srgbClr val="9D90A0">
                  <a:lumMod val="75000"/>
                </a:srgbClr>
              </a:solidFill>
              <a:latin typeface="Calibri Light"/>
              <a:cs typeface="Calibri Light"/>
            </a:endParaRPr>
          </a:p>
          <a:p>
            <a:pPr marL="271780" indent="-259079" fontAlgn="auto">
              <a:spcBef>
                <a:spcPts val="50"/>
              </a:spcBef>
              <a:spcAft>
                <a:spcPts val="0"/>
              </a:spcAft>
              <a:buClr>
                <a:srgbClr val="D24717"/>
              </a:buClr>
              <a:buFont typeface="Segoe UI Symbol"/>
              <a:buChar char="⚫"/>
              <a:tabLst>
                <a:tab pos="271780" algn="l"/>
              </a:tabLst>
            </a:pP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Анализ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возможных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сопротивлений</a:t>
            </a:r>
            <a:r>
              <a:rPr sz="2300" b="1" spc="-20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и</a:t>
            </a:r>
            <a:r>
              <a:rPr sz="2300" b="1" spc="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путей</a:t>
            </a:r>
            <a:r>
              <a:rPr sz="2300" b="1" spc="-1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их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преодоления</a:t>
            </a:r>
            <a:endParaRPr sz="2300" b="1" dirty="0">
              <a:solidFill>
                <a:srgbClr val="9D90A0">
                  <a:lumMod val="75000"/>
                </a:srgbClr>
              </a:solidFill>
              <a:latin typeface="Calibri Light"/>
              <a:cs typeface="Calibri Light"/>
            </a:endParaRPr>
          </a:p>
          <a:p>
            <a:pPr marL="271145" marR="312420" indent="-259079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D24717"/>
              </a:buClr>
              <a:buFont typeface="Segoe UI Symbol"/>
              <a:buChar char="⚫"/>
              <a:tabLst>
                <a:tab pos="271780" algn="l"/>
              </a:tabLst>
            </a:pP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Формулировка +</a:t>
            </a:r>
            <a:r>
              <a:rPr sz="2300" b="1" spc="10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мотивирование</a:t>
            </a:r>
            <a:r>
              <a:rPr sz="2300" b="1" spc="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(с</a:t>
            </a:r>
            <a:r>
              <a:rPr sz="2300" b="1" spc="10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точки</a:t>
            </a:r>
            <a:r>
              <a:rPr sz="2300" b="1" spc="-1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зрения</a:t>
            </a:r>
            <a:r>
              <a:rPr sz="2300" b="1" spc="-10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интересов </a:t>
            </a:r>
            <a:r>
              <a:rPr sz="2300" b="1" spc="-50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организации и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сотрудника)</a:t>
            </a:r>
            <a:r>
              <a:rPr sz="2300" b="1" spc="-2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цели</a:t>
            </a:r>
            <a:r>
              <a:rPr sz="2300" b="1" spc="10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для</a:t>
            </a:r>
            <a:r>
              <a:rPr sz="2300" b="1" spc="-1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подчиненного</a:t>
            </a:r>
            <a:endParaRPr sz="2300" b="1" dirty="0">
              <a:solidFill>
                <a:srgbClr val="9D90A0">
                  <a:lumMod val="75000"/>
                </a:srgbClr>
              </a:solidFill>
              <a:latin typeface="Calibri Light"/>
              <a:cs typeface="Calibri Light"/>
            </a:endParaRPr>
          </a:p>
          <a:p>
            <a:pPr marL="271145" marR="794385" indent="-259079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D24717"/>
              </a:buClr>
              <a:buFont typeface="Segoe UI Symbol"/>
              <a:buChar char="⚫"/>
              <a:tabLst>
                <a:tab pos="338455" algn="l"/>
                <a:tab pos="339090" algn="l"/>
              </a:tabLst>
            </a:pPr>
            <a:r>
              <a:rPr b="1" dirty="0">
                <a:solidFill>
                  <a:srgbClr val="9D90A0">
                    <a:lumMod val="75000"/>
                  </a:srgbClr>
                </a:solidFill>
                <a:latin typeface="Palatino Linotype"/>
              </a:rPr>
              <a:t>	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Получение</a:t>
            </a:r>
            <a:r>
              <a:rPr sz="2300" b="1" spc="-2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обратной</a:t>
            </a:r>
            <a:r>
              <a:rPr sz="2300" b="1" spc="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связи</a:t>
            </a:r>
            <a:r>
              <a:rPr sz="2300" b="1" spc="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(</a:t>
            </a:r>
            <a:r>
              <a:rPr sz="2300" b="1" spc="30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-понимание,</a:t>
            </a:r>
            <a:r>
              <a:rPr sz="2300" b="1" spc="-20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-мотивация,</a:t>
            </a:r>
            <a:r>
              <a:rPr sz="2300" b="1" spc="20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- </a:t>
            </a:r>
            <a:r>
              <a:rPr sz="2300" b="1" spc="-50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ресурсы)</a:t>
            </a:r>
          </a:p>
          <a:p>
            <a:pPr marL="338455" indent="-326390" fontAlgn="auto">
              <a:spcBef>
                <a:spcPts val="50"/>
              </a:spcBef>
              <a:spcAft>
                <a:spcPts val="0"/>
              </a:spcAft>
              <a:buClr>
                <a:srgbClr val="D24717"/>
              </a:buClr>
              <a:buFont typeface="Segoe UI Symbol"/>
              <a:buChar char="⚫"/>
              <a:tabLst>
                <a:tab pos="338455" algn="l"/>
                <a:tab pos="339090" algn="l"/>
              </a:tabLst>
            </a:pP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Реакция</a:t>
            </a:r>
            <a:r>
              <a:rPr sz="2300" b="1" spc="-1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на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обратную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связь</a:t>
            </a:r>
            <a:endParaRPr sz="2300" b="1" dirty="0">
              <a:solidFill>
                <a:srgbClr val="9D90A0">
                  <a:lumMod val="75000"/>
                </a:srgbClr>
              </a:solidFill>
              <a:latin typeface="Calibri Light"/>
              <a:cs typeface="Calibri Light"/>
            </a:endParaRPr>
          </a:p>
          <a:p>
            <a:pPr marL="271145" marR="354330" indent="-259079" fontAlgn="auto">
              <a:lnSpc>
                <a:spcPts val="2210"/>
              </a:lnSpc>
              <a:spcBef>
                <a:spcPts val="580"/>
              </a:spcBef>
              <a:spcAft>
                <a:spcPts val="0"/>
              </a:spcAft>
              <a:buClr>
                <a:srgbClr val="D24717"/>
              </a:buClr>
              <a:buFont typeface="Segoe UI Symbol"/>
              <a:buChar char="⚫"/>
              <a:tabLst>
                <a:tab pos="338455" algn="l"/>
                <a:tab pos="339090" algn="l"/>
              </a:tabLst>
            </a:pPr>
            <a:r>
              <a:rPr b="1" dirty="0">
                <a:solidFill>
                  <a:srgbClr val="9D90A0">
                    <a:lumMod val="75000"/>
                  </a:srgbClr>
                </a:solidFill>
                <a:latin typeface="Palatino Linotype"/>
              </a:rPr>
              <a:t>	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Процедуры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оценки достижения цели, </a:t>
            </a: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процедуры и формы </a:t>
            </a:r>
            <a:r>
              <a:rPr sz="2300" b="1" spc="-50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контроля</a:t>
            </a:r>
            <a:endParaRPr sz="2300" b="1" dirty="0">
              <a:solidFill>
                <a:srgbClr val="9D90A0">
                  <a:lumMod val="75000"/>
                </a:srgbClr>
              </a:solidFill>
              <a:latin typeface="Calibri Light"/>
              <a:cs typeface="Calibri Light"/>
            </a:endParaRPr>
          </a:p>
          <a:p>
            <a:pPr marL="338455" indent="-326390" fontAlgn="auto">
              <a:spcBef>
                <a:spcPts val="65"/>
              </a:spcBef>
              <a:spcAft>
                <a:spcPts val="0"/>
              </a:spcAft>
              <a:buClr>
                <a:srgbClr val="D24717"/>
              </a:buClr>
              <a:buFont typeface="Segoe UI Symbol"/>
              <a:buChar char="⚫"/>
              <a:tabLst>
                <a:tab pos="338455" algn="l"/>
                <a:tab pos="339090" algn="l"/>
              </a:tabLst>
            </a:pP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Завершение</a:t>
            </a:r>
            <a:r>
              <a:rPr sz="2300" b="1" spc="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управленческого</a:t>
            </a:r>
            <a:r>
              <a:rPr sz="2300" b="1" spc="-2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общения</a:t>
            </a:r>
            <a:endParaRPr sz="2300" b="1" dirty="0">
              <a:solidFill>
                <a:srgbClr val="9D90A0">
                  <a:lumMod val="75000"/>
                </a:srgbClr>
              </a:solidFill>
              <a:latin typeface="Calibri Light"/>
              <a:cs typeface="Calibri Light"/>
            </a:endParaRPr>
          </a:p>
          <a:p>
            <a:pPr marL="338455" indent="-326390" fontAlgn="auto">
              <a:spcBef>
                <a:spcPts val="50"/>
              </a:spcBef>
              <a:spcAft>
                <a:spcPts val="0"/>
              </a:spcAft>
              <a:buClr>
                <a:srgbClr val="D24717"/>
              </a:buClr>
              <a:buFont typeface="Segoe UI Symbol"/>
              <a:buChar char="⚫"/>
              <a:tabLst>
                <a:tab pos="338455" algn="l"/>
                <a:tab pos="339090" algn="l"/>
              </a:tabLst>
            </a:pP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Выполнение</a:t>
            </a:r>
            <a:r>
              <a:rPr sz="2300" b="1" spc="-5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работы</a:t>
            </a:r>
            <a:endParaRPr sz="2300" b="1" dirty="0">
              <a:solidFill>
                <a:srgbClr val="9D90A0">
                  <a:lumMod val="75000"/>
                </a:srgbClr>
              </a:solidFill>
              <a:latin typeface="Calibri Light"/>
              <a:cs typeface="Calibri Light"/>
            </a:endParaRPr>
          </a:p>
          <a:p>
            <a:pPr marL="338455" indent="-326390" fontAlgn="auto">
              <a:spcBef>
                <a:spcPts val="50"/>
              </a:spcBef>
              <a:spcAft>
                <a:spcPts val="0"/>
              </a:spcAft>
              <a:buClr>
                <a:srgbClr val="D24717"/>
              </a:buClr>
              <a:buFont typeface="Segoe UI Symbol"/>
              <a:buChar char="⚫"/>
              <a:tabLst>
                <a:tab pos="338455" algn="l"/>
                <a:tab pos="339090" algn="l"/>
              </a:tabLst>
            </a:pPr>
            <a:r>
              <a:rPr sz="2300" b="1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Осуществление</a:t>
            </a:r>
            <a:r>
              <a:rPr sz="2300" b="1" spc="-4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контроля,</a:t>
            </a:r>
            <a:r>
              <a:rPr sz="2300" b="1" spc="-50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300" b="1" spc="-5" dirty="0">
                <a:solidFill>
                  <a:srgbClr val="9D90A0">
                    <a:lumMod val="75000"/>
                  </a:srgbClr>
                </a:solidFill>
                <a:latin typeface="Calibri Light"/>
                <a:cs typeface="Calibri Light"/>
              </a:rPr>
              <a:t>мотивации</a:t>
            </a:r>
            <a:endParaRPr sz="2300" b="1" dirty="0">
              <a:solidFill>
                <a:srgbClr val="9D90A0">
                  <a:lumMod val="75000"/>
                </a:srgbClr>
              </a:solidFill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592157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387" y="339344"/>
            <a:ext cx="214376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85" dirty="0"/>
              <a:t>Команда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011427" y="1941067"/>
            <a:ext cx="7449184" cy="384238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20955" fontAlgn="auto">
              <a:lnSpc>
                <a:spcPts val="2590"/>
              </a:lnSpc>
              <a:spcBef>
                <a:spcPts val="425"/>
              </a:spcBef>
              <a:spcAft>
                <a:spcPts val="0"/>
              </a:spcAft>
            </a:pPr>
            <a:r>
              <a:rPr sz="2400" b="1" i="1" spc="-10" dirty="0">
                <a:solidFill>
                  <a:prstClr val="black"/>
                </a:solidFill>
                <a:latin typeface="Carlito"/>
                <a:cs typeface="Carlito"/>
              </a:rPr>
              <a:t>«Команда </a:t>
            </a:r>
            <a:r>
              <a:rPr sz="2400" i="1" dirty="0">
                <a:solidFill>
                  <a:prstClr val="black"/>
                </a:solidFill>
                <a:latin typeface="Carlito"/>
                <a:cs typeface="Carlito"/>
              </a:rPr>
              <a:t>— </a:t>
            </a:r>
            <a:r>
              <a:rPr sz="2400" i="1" spc="-75" dirty="0">
                <a:solidFill>
                  <a:prstClr val="black"/>
                </a:solidFill>
                <a:latin typeface="Trebuchet MS"/>
                <a:cs typeface="Trebuchet MS"/>
              </a:rPr>
              <a:t>это </a:t>
            </a:r>
            <a:r>
              <a:rPr sz="2400" i="1" spc="-114" dirty="0">
                <a:solidFill>
                  <a:prstClr val="black"/>
                </a:solidFill>
                <a:latin typeface="Trebuchet MS"/>
                <a:cs typeface="Trebuchet MS"/>
              </a:rPr>
              <a:t>небольшое </a:t>
            </a:r>
            <a:r>
              <a:rPr sz="2400" i="1" spc="-130" dirty="0">
                <a:solidFill>
                  <a:prstClr val="black"/>
                </a:solidFill>
                <a:latin typeface="Trebuchet MS"/>
                <a:cs typeface="Trebuchet MS"/>
              </a:rPr>
              <a:t>количество </a:t>
            </a:r>
            <a:r>
              <a:rPr sz="2400" i="1" spc="-135" dirty="0">
                <a:solidFill>
                  <a:prstClr val="black"/>
                </a:solidFill>
                <a:latin typeface="Trebuchet MS"/>
                <a:cs typeface="Trebuchet MS"/>
              </a:rPr>
              <a:t>человек</a:t>
            </a:r>
            <a:r>
              <a:rPr sz="2400" i="1" spc="-459" dirty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sz="2400" i="1" spc="-135" dirty="0">
                <a:solidFill>
                  <a:prstClr val="black"/>
                </a:solidFill>
                <a:latin typeface="Trebuchet MS"/>
                <a:cs typeface="Trebuchet MS"/>
              </a:rPr>
              <a:t>(чаще  </a:t>
            </a:r>
            <a:r>
              <a:rPr sz="2400" i="1" spc="-105" dirty="0">
                <a:solidFill>
                  <a:prstClr val="black"/>
                </a:solidFill>
                <a:latin typeface="Trebuchet MS"/>
                <a:cs typeface="Trebuchet MS"/>
              </a:rPr>
              <a:t>всего </a:t>
            </a:r>
            <a:r>
              <a:rPr sz="2400" i="1" spc="-100" dirty="0">
                <a:solidFill>
                  <a:prstClr val="black"/>
                </a:solidFill>
                <a:latin typeface="Trebuchet MS"/>
                <a:cs typeface="Trebuchet MS"/>
              </a:rPr>
              <a:t>5</a:t>
            </a:r>
            <a:r>
              <a:rPr sz="2400" i="1" spc="-100" dirty="0">
                <a:solidFill>
                  <a:prstClr val="black"/>
                </a:solidFill>
                <a:latin typeface="Carlito"/>
                <a:cs typeface="Carlito"/>
              </a:rPr>
              <a:t>-</a:t>
            </a:r>
            <a:r>
              <a:rPr sz="2400" i="1" spc="-100" dirty="0">
                <a:solidFill>
                  <a:prstClr val="black"/>
                </a:solidFill>
                <a:latin typeface="Trebuchet MS"/>
                <a:cs typeface="Trebuchet MS"/>
              </a:rPr>
              <a:t>7, </a:t>
            </a:r>
            <a:r>
              <a:rPr sz="2400" i="1" spc="-55" dirty="0">
                <a:solidFill>
                  <a:prstClr val="black"/>
                </a:solidFill>
                <a:latin typeface="Trebuchet MS"/>
                <a:cs typeface="Trebuchet MS"/>
              </a:rPr>
              <a:t>реже </a:t>
            </a:r>
            <a:r>
              <a:rPr sz="2400" i="1" spc="-110" dirty="0">
                <a:solidFill>
                  <a:prstClr val="black"/>
                </a:solidFill>
                <a:latin typeface="Trebuchet MS"/>
                <a:cs typeface="Trebuchet MS"/>
              </a:rPr>
              <a:t>до </a:t>
            </a:r>
            <a:r>
              <a:rPr sz="2400" i="1" spc="-90" dirty="0">
                <a:solidFill>
                  <a:prstClr val="black"/>
                </a:solidFill>
                <a:latin typeface="Trebuchet MS"/>
                <a:cs typeface="Trebuchet MS"/>
              </a:rPr>
              <a:t>15</a:t>
            </a:r>
            <a:r>
              <a:rPr sz="2400" i="1" spc="-90" dirty="0">
                <a:solidFill>
                  <a:prstClr val="black"/>
                </a:solidFill>
                <a:latin typeface="Carlito"/>
                <a:cs typeface="Carlito"/>
              </a:rPr>
              <a:t>-</a:t>
            </a:r>
            <a:r>
              <a:rPr sz="2400" i="1" spc="-90" dirty="0">
                <a:solidFill>
                  <a:prstClr val="black"/>
                </a:solidFill>
                <a:latin typeface="Trebuchet MS"/>
                <a:cs typeface="Trebuchet MS"/>
              </a:rPr>
              <a:t>20), </a:t>
            </a:r>
            <a:r>
              <a:rPr sz="2400" i="1" spc="-114" dirty="0">
                <a:solidFill>
                  <a:prstClr val="black"/>
                </a:solidFill>
                <a:latin typeface="Trebuchet MS"/>
                <a:cs typeface="Trebuchet MS"/>
              </a:rPr>
              <a:t>которые </a:t>
            </a:r>
            <a:r>
              <a:rPr sz="2400" i="1" spc="-110" dirty="0">
                <a:solidFill>
                  <a:prstClr val="black"/>
                </a:solidFill>
                <a:latin typeface="Trebuchet MS"/>
                <a:cs typeface="Trebuchet MS"/>
              </a:rPr>
              <a:t>разделяют </a:t>
            </a:r>
            <a:r>
              <a:rPr sz="2400" i="1" spc="-175" dirty="0">
                <a:solidFill>
                  <a:prstClr val="black"/>
                </a:solidFill>
                <a:latin typeface="Trebuchet MS"/>
                <a:cs typeface="Trebuchet MS"/>
              </a:rPr>
              <a:t>цели,  </a:t>
            </a:r>
            <a:r>
              <a:rPr sz="2400" i="1" spc="-105" dirty="0">
                <a:solidFill>
                  <a:prstClr val="black"/>
                </a:solidFill>
                <a:latin typeface="Trebuchet MS"/>
                <a:cs typeface="Trebuchet MS"/>
              </a:rPr>
              <a:t>ценности </a:t>
            </a:r>
            <a:r>
              <a:rPr sz="2400" i="1" spc="-135" dirty="0">
                <a:solidFill>
                  <a:prstClr val="black"/>
                </a:solidFill>
                <a:latin typeface="Trebuchet MS"/>
                <a:cs typeface="Trebuchet MS"/>
              </a:rPr>
              <a:t>и </a:t>
            </a:r>
            <a:r>
              <a:rPr sz="2400" i="1" spc="-114" dirty="0">
                <a:solidFill>
                  <a:prstClr val="black"/>
                </a:solidFill>
                <a:latin typeface="Trebuchet MS"/>
                <a:cs typeface="Trebuchet MS"/>
              </a:rPr>
              <a:t>общие </a:t>
            </a:r>
            <a:r>
              <a:rPr sz="2400" i="1" spc="-130" dirty="0">
                <a:solidFill>
                  <a:prstClr val="black"/>
                </a:solidFill>
                <a:latin typeface="Trebuchet MS"/>
                <a:cs typeface="Trebuchet MS"/>
              </a:rPr>
              <a:t>подходы </a:t>
            </a:r>
            <a:r>
              <a:rPr sz="2400" i="1" spc="-145" dirty="0">
                <a:solidFill>
                  <a:prstClr val="black"/>
                </a:solidFill>
                <a:latin typeface="Trebuchet MS"/>
                <a:cs typeface="Trebuchet MS"/>
              </a:rPr>
              <a:t>к </a:t>
            </a:r>
            <a:r>
              <a:rPr sz="2400" i="1" spc="-110" dirty="0">
                <a:solidFill>
                  <a:prstClr val="black"/>
                </a:solidFill>
                <a:latin typeface="Trebuchet MS"/>
                <a:cs typeface="Trebuchet MS"/>
              </a:rPr>
              <a:t>реализации совместной  </a:t>
            </a:r>
            <a:r>
              <a:rPr sz="2400" i="1" spc="-125" dirty="0">
                <a:solidFill>
                  <a:prstClr val="black"/>
                </a:solidFill>
                <a:latin typeface="Trebuchet MS"/>
                <a:cs typeface="Trebuchet MS"/>
              </a:rPr>
              <a:t>деятельности </a:t>
            </a:r>
            <a:r>
              <a:rPr sz="2400" i="1" spc="-135" dirty="0">
                <a:solidFill>
                  <a:prstClr val="black"/>
                </a:solidFill>
                <a:latin typeface="Trebuchet MS"/>
                <a:cs typeface="Trebuchet MS"/>
              </a:rPr>
              <a:t>и </a:t>
            </a:r>
            <a:r>
              <a:rPr sz="2400" i="1" spc="-110" dirty="0">
                <a:solidFill>
                  <a:prstClr val="black"/>
                </a:solidFill>
                <a:latin typeface="Trebuchet MS"/>
                <a:cs typeface="Trebuchet MS"/>
              </a:rPr>
              <a:t>взаимоопределяют </a:t>
            </a:r>
            <a:r>
              <a:rPr sz="2400" i="1" spc="-100" dirty="0">
                <a:solidFill>
                  <a:prstClr val="black"/>
                </a:solidFill>
                <a:latin typeface="Trebuchet MS"/>
                <a:cs typeface="Trebuchet MS"/>
              </a:rPr>
              <a:t>принадлежность  </a:t>
            </a:r>
            <a:r>
              <a:rPr sz="2400" i="1" spc="-90" dirty="0">
                <a:solidFill>
                  <a:prstClr val="black"/>
                </a:solidFill>
                <a:latin typeface="Trebuchet MS"/>
                <a:cs typeface="Trebuchet MS"/>
              </a:rPr>
              <a:t>свою </a:t>
            </a:r>
            <a:r>
              <a:rPr sz="2400" i="1" spc="-135" dirty="0">
                <a:solidFill>
                  <a:prstClr val="black"/>
                </a:solidFill>
                <a:latin typeface="Trebuchet MS"/>
                <a:cs typeface="Trebuchet MS"/>
              </a:rPr>
              <a:t>и </a:t>
            </a:r>
            <a:r>
              <a:rPr sz="2400" i="1" spc="-100" dirty="0">
                <a:solidFill>
                  <a:prstClr val="black"/>
                </a:solidFill>
                <a:latin typeface="Trebuchet MS"/>
                <a:cs typeface="Trebuchet MS"/>
              </a:rPr>
              <a:t>партнеров </a:t>
            </a:r>
            <a:r>
              <a:rPr sz="2400" i="1" spc="-145" dirty="0">
                <a:solidFill>
                  <a:prstClr val="black"/>
                </a:solidFill>
                <a:latin typeface="Trebuchet MS"/>
                <a:cs typeface="Trebuchet MS"/>
              </a:rPr>
              <a:t>к </a:t>
            </a:r>
            <a:r>
              <a:rPr sz="2400" i="1" spc="-100" dirty="0">
                <a:solidFill>
                  <a:prstClr val="black"/>
                </a:solidFill>
                <a:latin typeface="Trebuchet MS"/>
                <a:cs typeface="Trebuchet MS"/>
              </a:rPr>
              <a:t>данной</a:t>
            </a:r>
            <a:r>
              <a:rPr sz="2400" i="1" spc="-455" dirty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sz="2400" i="1" spc="-130" dirty="0">
                <a:solidFill>
                  <a:prstClr val="black"/>
                </a:solidFill>
                <a:latin typeface="Trebuchet MS"/>
                <a:cs typeface="Trebuchet MS"/>
              </a:rPr>
              <a:t>группе.</a:t>
            </a:r>
            <a:endParaRPr sz="2400">
              <a:solidFill>
                <a:prstClr val="black"/>
              </a:solidFill>
              <a:latin typeface="Trebuchet MS"/>
              <a:cs typeface="Trebuchet MS"/>
            </a:endParaRPr>
          </a:p>
          <a:p>
            <a:pPr marL="12700" marR="5080" fontAlgn="auto">
              <a:lnSpc>
                <a:spcPts val="2590"/>
              </a:lnSpc>
              <a:spcBef>
                <a:spcPts val="705"/>
              </a:spcBef>
              <a:spcAft>
                <a:spcPts val="0"/>
              </a:spcAft>
            </a:pPr>
            <a:r>
              <a:rPr sz="2400" i="1" spc="-114" dirty="0">
                <a:solidFill>
                  <a:prstClr val="black"/>
                </a:solidFill>
                <a:latin typeface="Trebuchet MS"/>
                <a:cs typeface="Trebuchet MS"/>
              </a:rPr>
              <a:t>Кроме </a:t>
            </a:r>
            <a:r>
              <a:rPr sz="2400" i="1" spc="-130" dirty="0">
                <a:solidFill>
                  <a:prstClr val="black"/>
                </a:solidFill>
                <a:latin typeface="Trebuchet MS"/>
                <a:cs typeface="Trebuchet MS"/>
              </a:rPr>
              <a:t>того, </a:t>
            </a:r>
            <a:r>
              <a:rPr sz="2400" i="1" spc="-145" dirty="0">
                <a:solidFill>
                  <a:prstClr val="black"/>
                </a:solidFill>
                <a:latin typeface="Trebuchet MS"/>
                <a:cs typeface="Trebuchet MS"/>
              </a:rPr>
              <a:t>члены </a:t>
            </a:r>
            <a:r>
              <a:rPr sz="2400" i="1" spc="-125" dirty="0">
                <a:solidFill>
                  <a:prstClr val="black"/>
                </a:solidFill>
                <a:latin typeface="Trebuchet MS"/>
                <a:cs typeface="Trebuchet MS"/>
              </a:rPr>
              <a:t>команды </a:t>
            </a:r>
            <a:r>
              <a:rPr sz="2400" i="1" spc="-105" dirty="0">
                <a:solidFill>
                  <a:prstClr val="black"/>
                </a:solidFill>
                <a:latin typeface="Trebuchet MS"/>
                <a:cs typeface="Trebuchet MS"/>
              </a:rPr>
              <a:t>имеют  </a:t>
            </a:r>
            <a:r>
              <a:rPr sz="2400" i="1" spc="-110" dirty="0">
                <a:solidFill>
                  <a:prstClr val="black"/>
                </a:solidFill>
                <a:latin typeface="Trebuchet MS"/>
                <a:cs typeface="Trebuchet MS"/>
              </a:rPr>
              <a:t>взаимодополняющие </a:t>
            </a:r>
            <a:r>
              <a:rPr sz="2400" i="1" spc="-150" dirty="0">
                <a:solidFill>
                  <a:prstClr val="black"/>
                </a:solidFill>
                <a:latin typeface="Trebuchet MS"/>
                <a:cs typeface="Trebuchet MS"/>
              </a:rPr>
              <a:t>навыки, </a:t>
            </a:r>
            <a:r>
              <a:rPr sz="2400" i="1" spc="-105" dirty="0">
                <a:solidFill>
                  <a:prstClr val="black"/>
                </a:solidFill>
                <a:latin typeface="Trebuchet MS"/>
                <a:cs typeface="Trebuchet MS"/>
              </a:rPr>
              <a:t>принимают  </a:t>
            </a:r>
            <a:r>
              <a:rPr sz="2400" i="1" spc="-110" dirty="0">
                <a:solidFill>
                  <a:prstClr val="black"/>
                </a:solidFill>
                <a:latin typeface="Trebuchet MS"/>
                <a:cs typeface="Trebuchet MS"/>
              </a:rPr>
              <a:t>ответственность </a:t>
            </a:r>
            <a:r>
              <a:rPr sz="2400" i="1" spc="-65" dirty="0">
                <a:solidFill>
                  <a:prstClr val="black"/>
                </a:solidFill>
                <a:latin typeface="Trebuchet MS"/>
                <a:cs typeface="Trebuchet MS"/>
              </a:rPr>
              <a:t>за </a:t>
            </a:r>
            <a:r>
              <a:rPr sz="2400" i="1" spc="-120" dirty="0">
                <a:solidFill>
                  <a:prstClr val="black"/>
                </a:solidFill>
                <a:latin typeface="Trebuchet MS"/>
                <a:cs typeface="Trebuchet MS"/>
              </a:rPr>
              <a:t>конечные </a:t>
            </a:r>
            <a:r>
              <a:rPr sz="2400" i="1" spc="-145" dirty="0">
                <a:solidFill>
                  <a:prstClr val="black"/>
                </a:solidFill>
                <a:latin typeface="Trebuchet MS"/>
                <a:cs typeface="Trebuchet MS"/>
              </a:rPr>
              <a:t>результаты,</a:t>
            </a:r>
            <a:r>
              <a:rPr sz="2400" i="1" spc="-450" dirty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sz="2400" i="1" spc="-100" dirty="0">
                <a:solidFill>
                  <a:prstClr val="black"/>
                </a:solidFill>
                <a:latin typeface="Trebuchet MS"/>
                <a:cs typeface="Trebuchet MS"/>
              </a:rPr>
              <a:t>способны  </a:t>
            </a:r>
            <a:r>
              <a:rPr sz="2400" i="1" spc="-125" dirty="0">
                <a:solidFill>
                  <a:prstClr val="black"/>
                </a:solidFill>
                <a:latin typeface="Trebuchet MS"/>
                <a:cs typeface="Trebuchet MS"/>
              </a:rPr>
              <a:t>исполнять </a:t>
            </a:r>
            <a:r>
              <a:rPr sz="2400" i="1" spc="-114" dirty="0">
                <a:solidFill>
                  <a:prstClr val="black"/>
                </a:solidFill>
                <a:latin typeface="Trebuchet MS"/>
                <a:cs typeface="Trebuchet MS"/>
              </a:rPr>
              <a:t>любые </a:t>
            </a:r>
            <a:r>
              <a:rPr sz="2400" i="1" spc="-120" dirty="0">
                <a:solidFill>
                  <a:prstClr val="black"/>
                </a:solidFill>
                <a:latin typeface="Trebuchet MS"/>
                <a:cs typeface="Trebuchet MS"/>
              </a:rPr>
              <a:t>внутригрупповые</a:t>
            </a:r>
            <a:r>
              <a:rPr sz="2400" i="1" spc="-290" dirty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sz="2400" i="1" spc="-140" dirty="0">
                <a:solidFill>
                  <a:prstClr val="black"/>
                </a:solidFill>
                <a:latin typeface="Trebuchet MS"/>
                <a:cs typeface="Trebuchet MS"/>
              </a:rPr>
              <a:t>роли.»</a:t>
            </a:r>
            <a:endParaRPr sz="2400">
              <a:solidFill>
                <a:prstClr val="black"/>
              </a:solidFill>
              <a:latin typeface="Trebuchet MS"/>
              <a:cs typeface="Trebuchet M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sz="2850">
              <a:solidFill>
                <a:prstClr val="black"/>
              </a:solidFill>
              <a:latin typeface="Trebuchet MS"/>
              <a:cs typeface="Trebuchet MS"/>
            </a:endParaRPr>
          </a:p>
          <a:p>
            <a:pPr marL="3404870" fontAlgn="auto">
              <a:spcBef>
                <a:spcPts val="0"/>
              </a:spcBef>
              <a:spcAft>
                <a:spcPts val="0"/>
              </a:spcAft>
            </a:pPr>
            <a:r>
              <a:rPr sz="2000" i="1" spc="-145" dirty="0">
                <a:solidFill>
                  <a:prstClr val="black"/>
                </a:solidFill>
                <a:latin typeface="Trebuchet MS"/>
                <a:cs typeface="Trebuchet MS"/>
              </a:rPr>
              <a:t>И. </a:t>
            </a:r>
            <a:r>
              <a:rPr sz="2000" i="1" spc="-110" dirty="0">
                <a:solidFill>
                  <a:prstClr val="black"/>
                </a:solidFill>
                <a:latin typeface="Trebuchet MS"/>
                <a:cs typeface="Trebuchet MS"/>
              </a:rPr>
              <a:t>Салас, </a:t>
            </a:r>
            <a:r>
              <a:rPr sz="2000" i="1" spc="-210" dirty="0">
                <a:solidFill>
                  <a:prstClr val="black"/>
                </a:solidFill>
                <a:latin typeface="Trebuchet MS"/>
                <a:cs typeface="Trebuchet MS"/>
              </a:rPr>
              <a:t>Р. </a:t>
            </a:r>
            <a:r>
              <a:rPr sz="2000" i="1" spc="-85" dirty="0">
                <a:solidFill>
                  <a:prstClr val="black"/>
                </a:solidFill>
                <a:latin typeface="Trebuchet MS"/>
                <a:cs typeface="Trebuchet MS"/>
              </a:rPr>
              <a:t>Берд </a:t>
            </a:r>
            <a:r>
              <a:rPr sz="2000" i="1" spc="-110" dirty="0">
                <a:solidFill>
                  <a:prstClr val="black"/>
                </a:solidFill>
                <a:latin typeface="Trebuchet MS"/>
                <a:cs typeface="Trebuchet MS"/>
              </a:rPr>
              <a:t>и </a:t>
            </a:r>
            <a:r>
              <a:rPr sz="2000" i="1" spc="-160" dirty="0">
                <a:solidFill>
                  <a:prstClr val="black"/>
                </a:solidFill>
                <a:latin typeface="Trebuchet MS"/>
                <a:cs typeface="Trebuchet MS"/>
              </a:rPr>
              <a:t>С.</a:t>
            </a:r>
            <a:r>
              <a:rPr sz="2000" i="1" spc="-325" dirty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sz="2000" i="1" spc="-120" dirty="0">
                <a:solidFill>
                  <a:prstClr val="black"/>
                </a:solidFill>
                <a:latin typeface="Trebuchet MS"/>
                <a:cs typeface="Trebuchet MS"/>
              </a:rPr>
              <a:t>Таненбаум</a:t>
            </a:r>
            <a:endParaRPr sz="200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641419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844232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5" dirty="0"/>
              <a:t>Цели </a:t>
            </a:r>
            <a:r>
              <a:rPr sz="4400" spc="-5" dirty="0"/>
              <a:t>обратной</a:t>
            </a:r>
            <a:r>
              <a:rPr sz="4400" spc="-20" dirty="0"/>
              <a:t> </a:t>
            </a:r>
            <a:r>
              <a:rPr sz="4400" spc="-15" dirty="0"/>
              <a:t>связи</a:t>
            </a:r>
            <a:endParaRPr sz="4400" dirty="0"/>
          </a:p>
        </p:txBody>
      </p:sp>
      <p:grpSp>
        <p:nvGrpSpPr>
          <p:cNvPr id="3" name="object 3"/>
          <p:cNvGrpSpPr/>
          <p:nvPr/>
        </p:nvGrpSpPr>
        <p:grpSpPr>
          <a:xfrm>
            <a:off x="446531" y="1344167"/>
            <a:ext cx="8290559" cy="4508500"/>
            <a:chOff x="446531" y="1344167"/>
            <a:chExt cx="8290559" cy="4508500"/>
          </a:xfrm>
        </p:grpSpPr>
        <p:sp>
          <p:nvSpPr>
            <p:cNvPr id="4" name="object 4"/>
            <p:cNvSpPr/>
            <p:nvPr/>
          </p:nvSpPr>
          <p:spPr>
            <a:xfrm>
              <a:off x="468629" y="1366265"/>
              <a:ext cx="8246745" cy="4464050"/>
            </a:xfrm>
            <a:custGeom>
              <a:avLst/>
              <a:gdLst/>
              <a:ahLst/>
              <a:cxnLst/>
              <a:rect l="l" t="t" r="r" b="b"/>
              <a:pathLst>
                <a:path w="8246745" h="4464050">
                  <a:moveTo>
                    <a:pt x="8246364" y="0"/>
                  </a:moveTo>
                  <a:lnTo>
                    <a:pt x="0" y="0"/>
                  </a:lnTo>
                  <a:lnTo>
                    <a:pt x="0" y="4463796"/>
                  </a:lnTo>
                  <a:lnTo>
                    <a:pt x="8246364" y="4463796"/>
                  </a:lnTo>
                  <a:lnTo>
                    <a:pt x="82463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68629" y="1366265"/>
              <a:ext cx="8246745" cy="4464050"/>
            </a:xfrm>
            <a:custGeom>
              <a:avLst/>
              <a:gdLst/>
              <a:ahLst/>
              <a:cxnLst/>
              <a:rect l="l" t="t" r="r" b="b"/>
              <a:pathLst>
                <a:path w="8246745" h="4464050">
                  <a:moveTo>
                    <a:pt x="0" y="4463796"/>
                  </a:moveTo>
                  <a:lnTo>
                    <a:pt x="8246364" y="4463796"/>
                  </a:lnTo>
                  <a:lnTo>
                    <a:pt x="8246364" y="0"/>
                  </a:lnTo>
                  <a:lnTo>
                    <a:pt x="0" y="0"/>
                  </a:lnTo>
                  <a:lnTo>
                    <a:pt x="0" y="4463796"/>
                  </a:lnTo>
                  <a:close/>
                </a:path>
              </a:pathLst>
            </a:custGeom>
            <a:ln w="44196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24662" y="1642389"/>
            <a:ext cx="7677150" cy="3755390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2700" fontAlgn="auto">
              <a:spcBef>
                <a:spcPts val="90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1000" spc="-35" dirty="0">
                <a:solidFill>
                  <a:srgbClr val="A42F0F"/>
                </a:solidFill>
                <a:latin typeface="Microsoft Sans Serif"/>
                <a:cs typeface="Microsoft Sans Serif"/>
              </a:rPr>
              <a:t>🠶	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помочь</a:t>
            </a:r>
            <a:r>
              <a:rPr sz="2200" spc="4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сотруднику</a:t>
            </a:r>
            <a:r>
              <a:rPr sz="2200" spc="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осознать</a:t>
            </a:r>
            <a:r>
              <a:rPr sz="2200" spc="3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свои</a:t>
            </a:r>
            <a:r>
              <a:rPr sz="2200" spc="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сильные</a:t>
            </a:r>
            <a:r>
              <a:rPr sz="2200" spc="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и</a:t>
            </a:r>
            <a:r>
              <a:rPr sz="2200" spc="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слабые</a:t>
            </a:r>
            <a:r>
              <a:rPr sz="2200" spc="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стороны;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12700" fontAlgn="auto">
              <a:spcBef>
                <a:spcPts val="800"/>
              </a:spcBef>
              <a:spcAft>
                <a:spcPts val="0"/>
              </a:spcAft>
              <a:tabLst>
                <a:tab pos="353695" algn="l"/>
              </a:tabLst>
            </a:pPr>
            <a:r>
              <a:rPr sz="1000" spc="-3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поддержать</a:t>
            </a:r>
            <a:r>
              <a:rPr sz="2200" spc="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действия,</a:t>
            </a:r>
            <a:r>
              <a:rPr sz="2200" spc="4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повышающие</a:t>
            </a:r>
            <a:r>
              <a:rPr sz="2200" spc="5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эффективность</a:t>
            </a:r>
            <a:r>
              <a:rPr sz="2200" spc="6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работы;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12700" fontAlgn="auto">
              <a:spcBef>
                <a:spcPts val="80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1000" spc="-3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помочь</a:t>
            </a:r>
            <a:r>
              <a:rPr sz="2200" spc="3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извлечь</a:t>
            </a:r>
            <a:r>
              <a:rPr sz="2200" spc="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опыт</a:t>
            </a:r>
            <a:r>
              <a:rPr sz="2200" spc="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из</a:t>
            </a:r>
            <a:r>
              <a:rPr sz="2200" spc="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допущенных</a:t>
            </a:r>
            <a:r>
              <a:rPr sz="2200" spc="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ошибок;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353695" marR="263525" indent="-341630" fontAlgn="auto">
              <a:spcBef>
                <a:spcPts val="79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1000" spc="-3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выразить</a:t>
            </a:r>
            <a:r>
              <a:rPr sz="2200" spc="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признание</a:t>
            </a:r>
            <a:r>
              <a:rPr sz="2200" spc="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сотруднику</a:t>
            </a:r>
            <a:r>
              <a:rPr sz="2200" spc="3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и</a:t>
            </a:r>
            <a:r>
              <a:rPr sz="2200" spc="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поддержать</a:t>
            </a:r>
            <a:r>
              <a:rPr sz="2200" spc="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его</a:t>
            </a:r>
            <a:r>
              <a:rPr sz="2200" spc="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высокую </a:t>
            </a:r>
            <a:r>
              <a:rPr sz="2200" spc="-48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мотивацию;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12700" fontAlgn="auto">
              <a:spcBef>
                <a:spcPts val="80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1000" spc="-3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понять</a:t>
            </a:r>
            <a:r>
              <a:rPr sz="2200" spc="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причины</a:t>
            </a:r>
            <a:r>
              <a:rPr sz="2200" spc="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нежелательного</a:t>
            </a:r>
            <a:r>
              <a:rPr sz="2200" spc="5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поведения</a:t>
            </a:r>
            <a:r>
              <a:rPr sz="2200" spc="4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сотрудника;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353695" marR="257175" indent="-341630" fontAlgn="auto">
              <a:spcBef>
                <a:spcPts val="80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1000" spc="-3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скорректировать</a:t>
            </a:r>
            <a:r>
              <a:rPr sz="2200" spc="5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поведение</a:t>
            </a:r>
            <a:r>
              <a:rPr sz="2200" spc="4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сотрудника,</a:t>
            </a:r>
            <a:r>
              <a:rPr sz="2200" spc="4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отклоняющееся</a:t>
            </a:r>
            <a:r>
              <a:rPr sz="2200" spc="6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от </a:t>
            </a:r>
            <a:r>
              <a:rPr sz="2200" spc="-48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стандартов;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12700" fontAlgn="auto">
              <a:spcBef>
                <a:spcPts val="79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1000" spc="-3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нацелить</a:t>
            </a:r>
            <a:r>
              <a:rPr sz="2200" spc="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сотрудника</a:t>
            </a:r>
            <a:r>
              <a:rPr sz="2200" spc="3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на</a:t>
            </a:r>
            <a:r>
              <a:rPr sz="2200" spc="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развитие</a:t>
            </a:r>
            <a:r>
              <a:rPr sz="2200" spc="4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в</a:t>
            </a:r>
            <a:r>
              <a:rPr sz="22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конкретном</a:t>
            </a:r>
            <a:r>
              <a:rPr sz="2200" spc="3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направлени</a:t>
            </a:r>
            <a:r>
              <a:rPr sz="2200" spc="-5" dirty="0">
                <a:solidFill>
                  <a:prstClr val="white"/>
                </a:solidFill>
                <a:latin typeface="Calibri Light"/>
                <a:cs typeface="Calibri Light"/>
              </a:rPr>
              <a:t>и</a:t>
            </a:r>
            <a:endParaRPr sz="2200" dirty="0">
              <a:solidFill>
                <a:prstClr val="white"/>
              </a:solidFill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3615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5784" y="306070"/>
            <a:ext cx="79209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Что</a:t>
            </a:r>
            <a:r>
              <a:rPr sz="3600" spc="-30" dirty="0"/>
              <a:t> </a:t>
            </a:r>
            <a:r>
              <a:rPr sz="3600" dirty="0"/>
              <a:t>значит</a:t>
            </a:r>
            <a:r>
              <a:rPr sz="3600" spc="-10" dirty="0"/>
              <a:t> </a:t>
            </a:r>
            <a:r>
              <a:rPr sz="3600" spc="-5" dirty="0"/>
              <a:t>правильная</a:t>
            </a:r>
            <a:r>
              <a:rPr sz="3600" spc="-45" dirty="0"/>
              <a:t> </a:t>
            </a:r>
            <a:r>
              <a:rPr sz="3600" spc="-5" dirty="0"/>
              <a:t>обратная</a:t>
            </a:r>
            <a:r>
              <a:rPr sz="3600" spc="-20" dirty="0"/>
              <a:t> </a:t>
            </a:r>
            <a:r>
              <a:rPr sz="3600" spc="-10" dirty="0"/>
              <a:t>связь?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313943" y="960119"/>
            <a:ext cx="8577580" cy="5660390"/>
            <a:chOff x="313943" y="960119"/>
            <a:chExt cx="8577580" cy="5660390"/>
          </a:xfrm>
        </p:grpSpPr>
        <p:sp>
          <p:nvSpPr>
            <p:cNvPr id="4" name="object 4"/>
            <p:cNvSpPr/>
            <p:nvPr/>
          </p:nvSpPr>
          <p:spPr>
            <a:xfrm>
              <a:off x="336041" y="982217"/>
              <a:ext cx="8533130" cy="5615940"/>
            </a:xfrm>
            <a:custGeom>
              <a:avLst/>
              <a:gdLst/>
              <a:ahLst/>
              <a:cxnLst/>
              <a:rect l="l" t="t" r="r" b="b"/>
              <a:pathLst>
                <a:path w="8533130" h="5615940">
                  <a:moveTo>
                    <a:pt x="8532876" y="0"/>
                  </a:moveTo>
                  <a:lnTo>
                    <a:pt x="0" y="0"/>
                  </a:lnTo>
                  <a:lnTo>
                    <a:pt x="0" y="5615940"/>
                  </a:lnTo>
                  <a:lnTo>
                    <a:pt x="8532876" y="5615940"/>
                  </a:lnTo>
                  <a:lnTo>
                    <a:pt x="85328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36041" y="982217"/>
              <a:ext cx="8533130" cy="5615940"/>
            </a:xfrm>
            <a:custGeom>
              <a:avLst/>
              <a:gdLst/>
              <a:ahLst/>
              <a:cxnLst/>
              <a:rect l="l" t="t" r="r" b="b"/>
              <a:pathLst>
                <a:path w="8533130" h="5615940">
                  <a:moveTo>
                    <a:pt x="0" y="5615940"/>
                  </a:moveTo>
                  <a:lnTo>
                    <a:pt x="8532876" y="5615940"/>
                  </a:lnTo>
                  <a:lnTo>
                    <a:pt x="8532876" y="0"/>
                  </a:lnTo>
                  <a:lnTo>
                    <a:pt x="0" y="0"/>
                  </a:lnTo>
                  <a:lnTo>
                    <a:pt x="0" y="5615940"/>
                  </a:lnTo>
                  <a:close/>
                </a:path>
              </a:pathLst>
            </a:custGeom>
            <a:ln w="44196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91464" y="1257960"/>
            <a:ext cx="8225790" cy="5199380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2700" fontAlgn="auto">
              <a:spcBef>
                <a:spcPts val="90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1000" spc="-35" dirty="0">
                <a:solidFill>
                  <a:srgbClr val="A42F0F"/>
                </a:solidFill>
                <a:latin typeface="Microsoft Sans Serif"/>
                <a:cs typeface="Microsoft Sans Serif"/>
              </a:rPr>
              <a:t>🠶	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параметры</a:t>
            </a:r>
            <a:r>
              <a:rPr sz="2200" spc="3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оценки</a:t>
            </a:r>
            <a:r>
              <a:rPr sz="2200" spc="4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прозрачны,</a:t>
            </a:r>
            <a:r>
              <a:rPr sz="2200" spc="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понятны</a:t>
            </a:r>
            <a:r>
              <a:rPr sz="2200" spc="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и</a:t>
            </a:r>
            <a:r>
              <a:rPr sz="2200" spc="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известны</a:t>
            </a:r>
            <a:r>
              <a:rPr sz="2200" spc="3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сотрудникам;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12700" fontAlgn="auto">
              <a:spcBef>
                <a:spcPts val="800"/>
              </a:spcBef>
              <a:spcAft>
                <a:spcPts val="0"/>
              </a:spcAft>
              <a:tabLst>
                <a:tab pos="353695" algn="l"/>
              </a:tabLst>
            </a:pPr>
            <a:r>
              <a:rPr sz="1000" spc="-3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процедура</a:t>
            </a:r>
            <a:r>
              <a:rPr sz="2200" spc="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оценки</a:t>
            </a:r>
            <a:r>
              <a:rPr sz="2200" spc="4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объективна,</a:t>
            </a:r>
            <a:r>
              <a:rPr sz="2200" spc="5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не</a:t>
            </a:r>
            <a:r>
              <a:rPr sz="2200" spc="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основана</a:t>
            </a:r>
            <a:r>
              <a:rPr sz="2200" spc="3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на</a:t>
            </a:r>
            <a:r>
              <a:rPr sz="2200" spc="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личных</a:t>
            </a:r>
            <a:r>
              <a:rPr sz="2200" spc="4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симпатиях/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353695" fontAlgn="auto">
              <a:spcBef>
                <a:spcPts val="0"/>
              </a:spcBef>
              <a:spcAft>
                <a:spcPts val="0"/>
              </a:spcAft>
            </a:pP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антипатиях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353695" marR="915669" indent="-341630" fontAlgn="auto">
              <a:spcBef>
                <a:spcPts val="810"/>
              </a:spcBef>
              <a:spcAft>
                <a:spcPts val="0"/>
              </a:spcAft>
              <a:tabLst>
                <a:tab pos="353695" algn="l"/>
              </a:tabLst>
            </a:pPr>
            <a:r>
              <a:rPr sz="1000" spc="-3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разбору</a:t>
            </a:r>
            <a:r>
              <a:rPr sz="2200" spc="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подлежат</a:t>
            </a:r>
            <a:r>
              <a:rPr sz="2200" spc="3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ситуации,</a:t>
            </a:r>
            <a:r>
              <a:rPr sz="2200" spc="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которые</a:t>
            </a:r>
            <a:r>
              <a:rPr sz="2200" spc="4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произошли</a:t>
            </a:r>
            <a:r>
              <a:rPr sz="2200" spc="4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недавно, </a:t>
            </a:r>
            <a:r>
              <a:rPr sz="2200" spc="-48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например,</a:t>
            </a:r>
            <a:r>
              <a:rPr sz="2200" spc="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в</a:t>
            </a:r>
            <a:r>
              <a:rPr sz="2200" spc="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течение</a:t>
            </a:r>
            <a:r>
              <a:rPr sz="2200" spc="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одной</a:t>
            </a:r>
            <a:r>
              <a:rPr sz="2200" spc="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отчётной</a:t>
            </a:r>
            <a:r>
              <a:rPr sz="2200" spc="3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недели;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12700" fontAlgn="auto">
              <a:spcBef>
                <a:spcPts val="790"/>
              </a:spcBef>
              <a:spcAft>
                <a:spcPts val="0"/>
              </a:spcAft>
              <a:tabLst>
                <a:tab pos="353695" algn="l"/>
              </a:tabLst>
            </a:pPr>
            <a:r>
              <a:rPr sz="1000" spc="-3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критика</a:t>
            </a:r>
            <a:r>
              <a:rPr sz="2200" spc="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должна</a:t>
            </a:r>
            <a:r>
              <a:rPr sz="2200" spc="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быть обоснована</a:t>
            </a:r>
            <a:r>
              <a:rPr sz="2200" spc="3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результатами</a:t>
            </a:r>
            <a:r>
              <a:rPr sz="2200" spc="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оценки;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353695" marR="502920" indent="-341630" fontAlgn="auto">
              <a:spcBef>
                <a:spcPts val="80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1000" spc="-3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критика</a:t>
            </a:r>
            <a:r>
              <a:rPr sz="2200" spc="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должна</a:t>
            </a:r>
            <a:r>
              <a:rPr sz="2200" spc="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быть</a:t>
            </a:r>
            <a:r>
              <a:rPr sz="2200" spc="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конструктивной,</a:t>
            </a:r>
            <a:r>
              <a:rPr sz="2200" spc="5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то</a:t>
            </a:r>
            <a:r>
              <a:rPr sz="2200" spc="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есть</a:t>
            </a:r>
            <a:r>
              <a:rPr sz="2200" spc="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предлагать</a:t>
            </a:r>
            <a:r>
              <a:rPr sz="2200" spc="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пути </a:t>
            </a:r>
            <a:r>
              <a:rPr sz="2200" spc="-48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решения</a:t>
            </a:r>
            <a:r>
              <a:rPr sz="2200" spc="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проблем;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12700" fontAlgn="auto">
              <a:spcBef>
                <a:spcPts val="80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1000" spc="-3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вовлекайте</a:t>
            </a:r>
            <a:r>
              <a:rPr sz="2200" spc="4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сотрудника</a:t>
            </a:r>
            <a:r>
              <a:rPr sz="2200" spc="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в</a:t>
            </a:r>
            <a:r>
              <a:rPr sz="2200" spc="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обсуждение</a:t>
            </a:r>
            <a:r>
              <a:rPr sz="2200" spc="6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— дайте</a:t>
            </a:r>
            <a:r>
              <a:rPr sz="2200" spc="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высказаться;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353695" marR="1148715" indent="-341630" fontAlgn="auto">
              <a:spcBef>
                <a:spcPts val="79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1000" spc="-3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должна</a:t>
            </a:r>
            <a:r>
              <a:rPr sz="2200" spc="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существовать</a:t>
            </a:r>
            <a:r>
              <a:rPr sz="2200" spc="6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система</a:t>
            </a:r>
            <a:r>
              <a:rPr sz="2200" spc="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поощрений</a:t>
            </a:r>
            <a:r>
              <a:rPr sz="2200" spc="6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отличившихся </a:t>
            </a:r>
            <a:r>
              <a:rPr sz="2200" spc="-484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сотрудников;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12700" fontAlgn="auto">
              <a:spcBef>
                <a:spcPts val="80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1000" spc="-3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должна</a:t>
            </a:r>
            <a:r>
              <a:rPr sz="22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вестись</a:t>
            </a:r>
            <a:r>
              <a:rPr sz="2200" spc="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статистика,</a:t>
            </a:r>
            <a:r>
              <a:rPr sz="2200" spc="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которой</a:t>
            </a:r>
            <a:r>
              <a:rPr sz="2200" spc="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можно</a:t>
            </a:r>
            <a:r>
              <a:rPr sz="2200" spc="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проследить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353695" fontAlgn="auto">
              <a:spcBef>
                <a:spcPts val="0"/>
              </a:spcBef>
              <a:spcAft>
                <a:spcPts val="0"/>
              </a:spcAft>
            </a:pP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прогресс.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7730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-97953"/>
            <a:ext cx="87630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м</a:t>
            </a:r>
            <a:r>
              <a:rPr sz="4400" spc="-110" dirty="0"/>
              <a:t>о</a:t>
            </a:r>
            <a:r>
              <a:rPr sz="4400" spc="-35" dirty="0"/>
              <a:t>д</a:t>
            </a:r>
            <a:r>
              <a:rPr sz="4400" spc="-70" dirty="0"/>
              <a:t>е</a:t>
            </a:r>
            <a:r>
              <a:rPr sz="4400" dirty="0"/>
              <a:t>ль</a:t>
            </a:r>
            <a:r>
              <a:rPr sz="4400" spc="310" dirty="0"/>
              <a:t> </a:t>
            </a:r>
            <a:r>
              <a:rPr sz="6000" dirty="0">
                <a:solidFill>
                  <a:srgbClr val="FFFFFF"/>
                </a:solidFill>
              </a:rPr>
              <a:t>ПРОС</a:t>
            </a:r>
            <a:r>
              <a:rPr sz="6000" spc="-130" dirty="0">
                <a:solidFill>
                  <a:srgbClr val="FFFFFF"/>
                </a:solidFill>
              </a:rPr>
              <a:t>Т</a:t>
            </a:r>
            <a:r>
              <a:rPr sz="6000" spc="-5" dirty="0">
                <a:solidFill>
                  <a:srgbClr val="FFFFFF"/>
                </a:solidFill>
              </a:rPr>
              <a:t>О</a:t>
            </a:r>
            <a:r>
              <a:rPr sz="6000" dirty="0">
                <a:solidFill>
                  <a:srgbClr val="FFFFFF"/>
                </a:solidFill>
              </a:rPr>
              <a:t>Р</a:t>
            </a:r>
            <a:r>
              <a:rPr sz="6000" spc="-409" dirty="0">
                <a:solidFill>
                  <a:srgbClr val="FFFFFF"/>
                </a:solidFill>
              </a:rPr>
              <a:t> </a:t>
            </a:r>
            <a:r>
              <a:rPr sz="4400" dirty="0"/>
              <a:t>(</a:t>
            </a:r>
            <a:r>
              <a:rPr sz="4400" spc="-110" dirty="0"/>
              <a:t>К</a:t>
            </a:r>
            <a:r>
              <a:rPr sz="4400" spc="-5" dirty="0"/>
              <a:t>ОС)</a:t>
            </a:r>
            <a:endParaRPr sz="440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502768"/>
              </p:ext>
            </p:extLst>
          </p:nvPr>
        </p:nvGraphicFramePr>
        <p:xfrm>
          <a:off x="100012" y="908050"/>
          <a:ext cx="8980169" cy="58721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0255"/>
                <a:gridCol w="3410585"/>
                <a:gridCol w="3529329"/>
              </a:tblGrid>
              <a:tr h="3775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marL="26098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5" dirty="0">
                          <a:solidFill>
                            <a:srgbClr val="0000FF"/>
                          </a:solidFill>
                          <a:latin typeface="Calibri Light"/>
                          <a:cs typeface="Calibri Light"/>
                        </a:rPr>
                        <a:t>Суть</a:t>
                      </a:r>
                      <a:endParaRPr sz="1400">
                        <a:latin typeface="Calibri Light"/>
                        <a:cs typeface="Calibri Light"/>
                      </a:endParaRPr>
                    </a:p>
                  </a:txBody>
                  <a:tcPr marL="0" marR="0" marT="43180" marB="0"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marL="11195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dirty="0">
                          <a:solidFill>
                            <a:srgbClr val="0000FF"/>
                          </a:solidFill>
                          <a:latin typeface="Calibri Light"/>
                          <a:cs typeface="Calibri Light"/>
                        </a:rPr>
                        <a:t>Т</a:t>
                      </a:r>
                      <a:r>
                        <a:rPr sz="1400" spc="-15" dirty="0">
                          <a:solidFill>
                            <a:srgbClr val="0000FF"/>
                          </a:solidFill>
                          <a:latin typeface="Calibri Light"/>
                          <a:cs typeface="Calibri Light"/>
                        </a:rPr>
                        <a:t>ип</a:t>
                      </a:r>
                      <a:r>
                        <a:rPr sz="1400" spc="-30" dirty="0">
                          <a:solidFill>
                            <a:srgbClr val="0000FF"/>
                          </a:solidFill>
                          <a:latin typeface="Calibri Light"/>
                          <a:cs typeface="Calibri Light"/>
                        </a:rPr>
                        <a:t>и</a:t>
                      </a:r>
                      <a:r>
                        <a:rPr sz="1400" spc="-20" dirty="0">
                          <a:solidFill>
                            <a:srgbClr val="0000FF"/>
                          </a:solidFill>
                          <a:latin typeface="Calibri Light"/>
                          <a:cs typeface="Calibri Light"/>
                        </a:rPr>
                        <a:t>ч</a:t>
                      </a:r>
                      <a:r>
                        <a:rPr sz="1400" spc="-15" dirty="0">
                          <a:solidFill>
                            <a:srgbClr val="0000FF"/>
                          </a:solidFill>
                          <a:latin typeface="Calibri Light"/>
                          <a:cs typeface="Calibri Light"/>
                        </a:rPr>
                        <a:t>н</a:t>
                      </a:r>
                      <a:r>
                        <a:rPr sz="1400" spc="-25" dirty="0">
                          <a:solidFill>
                            <a:srgbClr val="0000FF"/>
                          </a:solidFill>
                          <a:latin typeface="Calibri Light"/>
                          <a:cs typeface="Calibri Light"/>
                        </a:rPr>
                        <a:t>ы</a:t>
                      </a:r>
                      <a:r>
                        <a:rPr sz="1400" dirty="0">
                          <a:solidFill>
                            <a:srgbClr val="0000FF"/>
                          </a:solidFill>
                          <a:latin typeface="Calibri Light"/>
                          <a:cs typeface="Calibri Light"/>
                        </a:rPr>
                        <a:t>е</a:t>
                      </a:r>
                      <a:r>
                        <a:rPr sz="1400" spc="-65" dirty="0">
                          <a:solidFill>
                            <a:srgbClr val="0000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rgbClr val="0000FF"/>
                          </a:solidFill>
                          <a:latin typeface="Calibri Light"/>
                          <a:cs typeface="Calibri Light"/>
                        </a:rPr>
                        <a:t>о</a:t>
                      </a:r>
                      <a:r>
                        <a:rPr sz="1400" spc="-15" dirty="0">
                          <a:solidFill>
                            <a:srgbClr val="0000FF"/>
                          </a:solidFill>
                          <a:latin typeface="Calibri Light"/>
                          <a:cs typeface="Calibri Light"/>
                        </a:rPr>
                        <a:t>ши</a:t>
                      </a:r>
                      <a:r>
                        <a:rPr sz="1400" spc="-5" dirty="0">
                          <a:solidFill>
                            <a:srgbClr val="0000FF"/>
                          </a:solidFill>
                          <a:latin typeface="Calibri Light"/>
                          <a:cs typeface="Calibri Light"/>
                        </a:rPr>
                        <a:t>б</a:t>
                      </a:r>
                      <a:r>
                        <a:rPr sz="1400" spc="-20" dirty="0">
                          <a:solidFill>
                            <a:srgbClr val="0000FF"/>
                          </a:solidFill>
                          <a:latin typeface="Calibri Light"/>
                          <a:cs typeface="Calibri Light"/>
                        </a:rPr>
                        <a:t>к</a:t>
                      </a:r>
                      <a:r>
                        <a:rPr sz="1400" dirty="0">
                          <a:solidFill>
                            <a:srgbClr val="0000FF"/>
                          </a:solidFill>
                          <a:latin typeface="Calibri Light"/>
                          <a:cs typeface="Calibri Light"/>
                        </a:rPr>
                        <a:t>и</a:t>
                      </a:r>
                      <a:endParaRPr sz="1400">
                        <a:latin typeface="Calibri Light"/>
                        <a:cs typeface="Calibri Light"/>
                      </a:endParaRPr>
                    </a:p>
                  </a:txBody>
                  <a:tcPr marL="0" marR="0" marT="43180" marB="0">
                    <a:solidFill>
                      <a:srgbClr val="B3B3B3"/>
                    </a:solidFill>
                  </a:tcPr>
                </a:tc>
              </a:tr>
              <a:tr h="898664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5" dirty="0">
                          <a:solidFill>
                            <a:srgbClr val="FF0000"/>
                          </a:solidFill>
                          <a:latin typeface="Calibri Light"/>
                          <a:cs typeface="Calibri Light"/>
                        </a:rPr>
                        <a:t>П</a:t>
                      </a:r>
                      <a:r>
                        <a:rPr sz="18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ОЗИТИВ</a:t>
                      </a:r>
                      <a:endParaRPr sz="18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41910" marB="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304165" marR="592455">
                        <a:lnSpc>
                          <a:spcPts val="1460"/>
                        </a:lnSpc>
                        <a:spcBef>
                          <a:spcPts val="570"/>
                        </a:spcBef>
                      </a:pP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Начинать</a:t>
                      </a:r>
                      <a:r>
                        <a:rPr sz="1400" spc="-4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любую</a:t>
                      </a:r>
                      <a:r>
                        <a:rPr sz="1400" spc="-4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критику</a:t>
                      </a:r>
                      <a:r>
                        <a:rPr sz="1400" spc="-3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нужно</a:t>
                      </a:r>
                      <a:r>
                        <a:rPr sz="1400" spc="-5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с </a:t>
                      </a:r>
                      <a:r>
                        <a:rPr sz="1400" spc="-3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позитива;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304165">
                        <a:lnSpc>
                          <a:spcPts val="1350"/>
                        </a:lnSpc>
                      </a:pP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3</a:t>
                      </a:r>
                      <a:r>
                        <a:rPr sz="14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реакции:</a:t>
                      </a:r>
                      <a:r>
                        <a:rPr sz="14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закрытость,</a:t>
                      </a:r>
                      <a:r>
                        <a:rPr sz="1400" spc="-2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агрессия,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304165">
                        <a:lnSpc>
                          <a:spcPts val="1575"/>
                        </a:lnSpc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«стеклянная</a:t>
                      </a:r>
                      <a:r>
                        <a:rPr sz="1400" spc="-4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стена»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2390" marB="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137160" marR="577850">
                        <a:lnSpc>
                          <a:spcPts val="1460"/>
                        </a:lnSpc>
                        <a:spcBef>
                          <a:spcPts val="570"/>
                        </a:spcBef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Неискренний или малозначительный </a:t>
                      </a:r>
                      <a:r>
                        <a:rPr sz="1400" spc="-30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позитив;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137160">
                        <a:lnSpc>
                          <a:spcPts val="1350"/>
                        </a:lnSpc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Неконкретный</a:t>
                      </a:r>
                      <a:r>
                        <a:rPr sz="1400" spc="-4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позитив</a:t>
                      </a:r>
                      <a:r>
                        <a:rPr sz="14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(В</a:t>
                      </a:r>
                      <a:r>
                        <a:rPr sz="1400" spc="-2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целом,</a:t>
                      </a:r>
                      <a:r>
                        <a:rPr sz="1400" spc="-4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ты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137160">
                        <a:lnSpc>
                          <a:spcPts val="1575"/>
                        </a:lnSpc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молодец)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2390" marB="0">
                    <a:solidFill>
                      <a:srgbClr val="CCCCCC"/>
                    </a:solidFill>
                  </a:tcPr>
                </a:tc>
              </a:tr>
              <a:tr h="501548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5" dirty="0">
                          <a:solidFill>
                            <a:srgbClr val="FF0000"/>
                          </a:solidFill>
                          <a:latin typeface="Calibri Light"/>
                          <a:cs typeface="Calibri Light"/>
                        </a:rPr>
                        <a:t>Р</a:t>
                      </a:r>
                      <a:r>
                        <a:rPr sz="18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ЕЗУЛЬТАТ</a:t>
                      </a:r>
                      <a:endParaRPr sz="18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41910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304165" marR="250190">
                        <a:lnSpc>
                          <a:spcPts val="1460"/>
                        </a:lnSpc>
                        <a:spcBef>
                          <a:spcPts val="575"/>
                        </a:spcBef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Вопрос: «Что делать?» как ориентир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в </a:t>
                      </a:r>
                      <a:r>
                        <a:rPr sz="1400" spc="-30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будущее</a:t>
                      </a:r>
                      <a:endParaRPr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3025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Отсутствие</a:t>
                      </a:r>
                      <a:r>
                        <a:rPr sz="1400" spc="-5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выводов</a:t>
                      </a:r>
                      <a:r>
                        <a:rPr sz="1400" spc="-1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на</a:t>
                      </a:r>
                      <a:r>
                        <a:rPr sz="1400" spc="-2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будущее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43180" marB="0">
                    <a:solidFill>
                      <a:srgbClr val="E6E6E6"/>
                    </a:solidFill>
                  </a:tcPr>
                </a:tc>
              </a:tr>
              <a:tr h="1293964">
                <a:tc>
                  <a:txBody>
                    <a:bodyPr/>
                    <a:lstStyle/>
                    <a:p>
                      <a:pPr marL="90170" marR="662940">
                        <a:lnSpc>
                          <a:spcPts val="1880"/>
                        </a:lnSpc>
                        <a:spcBef>
                          <a:spcPts val="630"/>
                        </a:spcBef>
                      </a:pPr>
                      <a:r>
                        <a:rPr sz="1800" spc="-20" dirty="0">
                          <a:solidFill>
                            <a:srgbClr val="FF0000"/>
                          </a:solidFill>
                          <a:latin typeface="Calibri Light"/>
                          <a:cs typeface="Calibri Light"/>
                        </a:rPr>
                        <a:t>О</a:t>
                      </a:r>
                      <a:r>
                        <a:rPr sz="18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ТВЕТСТВЕН- </a:t>
                      </a:r>
                      <a:r>
                        <a:rPr sz="1800" spc="-39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8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НОСТЬ </a:t>
                      </a:r>
                      <a:r>
                        <a:rPr sz="1800" spc="-1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С</a:t>
                      </a:r>
                      <a:r>
                        <a:rPr sz="18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О</a:t>
                      </a:r>
                      <a:r>
                        <a:rPr sz="1800" spc="-1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Т</a:t>
                      </a:r>
                      <a:r>
                        <a:rPr sz="18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Р</a:t>
                      </a:r>
                      <a:r>
                        <a:rPr sz="18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У</a:t>
                      </a:r>
                      <a:r>
                        <a:rPr sz="1800" spc="-3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Д</a:t>
                      </a:r>
                      <a:r>
                        <a:rPr sz="1800" spc="-2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</a:t>
                      </a:r>
                      <a:r>
                        <a:rPr sz="18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И</a:t>
                      </a:r>
                      <a:r>
                        <a:rPr sz="1800" spc="-2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К</a:t>
                      </a:r>
                      <a:r>
                        <a:rPr sz="18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А</a:t>
                      </a:r>
                    </a:p>
                  </a:txBody>
                  <a:tcPr marL="0" marR="0" marT="80010" marB="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304165" marR="358140">
                        <a:lnSpc>
                          <a:spcPct val="87200"/>
                        </a:lnSpc>
                        <a:spcBef>
                          <a:spcPts val="555"/>
                        </a:spcBef>
                      </a:pP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Нужно,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чтобы сотрудник принимал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более</a:t>
                      </a:r>
                      <a:r>
                        <a:rPr sz="1400" spc="-3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или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менее</a:t>
                      </a:r>
                      <a:r>
                        <a:rPr sz="1400" spc="-3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активное</a:t>
                      </a:r>
                      <a:r>
                        <a:rPr sz="14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участие</a:t>
                      </a:r>
                      <a:r>
                        <a:rPr sz="1400" spc="-3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в </a:t>
                      </a:r>
                      <a:r>
                        <a:rPr sz="1400" spc="-3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принятии</a:t>
                      </a:r>
                      <a:r>
                        <a:rPr sz="14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решения</a:t>
                      </a:r>
                    </a:p>
                  </a:txBody>
                  <a:tcPr marL="0" marR="0" marT="70485" marB="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137160" marR="385445" algn="just">
                        <a:lnSpc>
                          <a:spcPct val="87200"/>
                        </a:lnSpc>
                        <a:spcBef>
                          <a:spcPts val="555"/>
                        </a:spcBef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Руководитель</a:t>
                      </a:r>
                      <a:r>
                        <a:rPr sz="1400" spc="-5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не</a:t>
                      </a:r>
                      <a:r>
                        <a:rPr sz="14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использует</a:t>
                      </a:r>
                      <a:r>
                        <a:rPr sz="1400" spc="-4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наводящих </a:t>
                      </a:r>
                      <a:r>
                        <a:rPr sz="1400" spc="-30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вопросов: если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сотрудник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на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стартовый </a:t>
                      </a:r>
                      <a:r>
                        <a:rPr sz="1400" spc="-30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вопрос</a:t>
                      </a:r>
                      <a:r>
                        <a:rPr sz="1400" spc="-3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«Что</a:t>
                      </a:r>
                      <a:r>
                        <a:rPr sz="14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ты</a:t>
                      </a:r>
                      <a:r>
                        <a:rPr sz="1400" spc="-1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предлагаешь?»</a:t>
                      </a:r>
                      <a:r>
                        <a:rPr sz="1400" spc="-3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не</a:t>
                      </a:r>
                      <a:r>
                        <a:rPr sz="14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дает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137160" marR="263525" algn="just">
                        <a:lnSpc>
                          <a:spcPts val="1460"/>
                        </a:lnSpc>
                        <a:spcBef>
                          <a:spcPts val="20"/>
                        </a:spcBef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ответа, то руководитель полностью берет </a:t>
                      </a:r>
                      <a:r>
                        <a:rPr sz="1400" spc="-30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инициативу</a:t>
                      </a:r>
                      <a:r>
                        <a:rPr sz="1400" spc="-1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на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себя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0485" marB="0">
                    <a:solidFill>
                      <a:srgbClr val="CCCCCC"/>
                    </a:solidFill>
                  </a:tcPr>
                </a:tc>
              </a:tr>
              <a:tr h="898537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-20" dirty="0">
                          <a:solidFill>
                            <a:srgbClr val="FF0000"/>
                          </a:solidFill>
                          <a:latin typeface="Calibri Light"/>
                          <a:cs typeface="Calibri Light"/>
                        </a:rPr>
                        <a:t>С</a:t>
                      </a:r>
                      <a:r>
                        <a:rPr sz="18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УБОРДИНАЦИЯ</a:t>
                      </a:r>
                      <a:endParaRPr sz="18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42545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304165" marR="417195">
                        <a:lnSpc>
                          <a:spcPct val="87200"/>
                        </a:lnSpc>
                        <a:spcBef>
                          <a:spcPts val="560"/>
                        </a:spcBef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Нельзя критиковать руководителя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в </a:t>
                      </a:r>
                      <a:r>
                        <a:rPr sz="1400" spc="-30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присутствии его подчиненных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и </a:t>
                      </a:r>
                      <a:r>
                        <a:rPr sz="1400" spc="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действия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высшего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руководства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с </a:t>
                      </a:r>
                      <a:r>
                        <a:rPr sz="1400" spc="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подчиненными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1120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570"/>
                        </a:lnSpc>
                        <a:spcBef>
                          <a:spcPts val="345"/>
                        </a:spcBef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Хочется</a:t>
                      </a:r>
                      <a:r>
                        <a:rPr sz="1400" spc="-4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быть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своим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для</a:t>
                      </a:r>
                      <a:r>
                        <a:rPr sz="14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коллектива</a:t>
                      </a:r>
                      <a:r>
                        <a:rPr sz="1400" spc="-3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или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137160">
                        <a:lnSpc>
                          <a:spcPts val="1570"/>
                        </a:lnSpc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просто</a:t>
                      </a:r>
                      <a:r>
                        <a:rPr sz="1400" spc="-5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неумение</a:t>
                      </a:r>
                      <a:r>
                        <a:rPr sz="1400" spc="-5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сдерживать</a:t>
                      </a:r>
                      <a:r>
                        <a:rPr sz="1400" spc="-3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негатив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43815" marB="0">
                    <a:solidFill>
                      <a:srgbClr val="E6E6E6"/>
                    </a:solidFill>
                  </a:tcPr>
                </a:tc>
              </a:tr>
              <a:tr h="501675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5" dirty="0">
                          <a:solidFill>
                            <a:srgbClr val="FF0000"/>
                          </a:solidFill>
                          <a:latin typeface="Calibri Light"/>
                          <a:cs typeface="Calibri Light"/>
                        </a:rPr>
                        <a:t>Т</a:t>
                      </a:r>
                      <a:r>
                        <a:rPr sz="18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О</a:t>
                      </a:r>
                      <a:r>
                        <a:rPr sz="1800" spc="-3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Ч</a:t>
                      </a:r>
                      <a:r>
                        <a:rPr sz="1800" spc="-3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</a:t>
                      </a:r>
                      <a:r>
                        <a:rPr sz="18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Ы</a:t>
                      </a:r>
                      <a:r>
                        <a:rPr sz="18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Е</a:t>
                      </a:r>
                      <a:r>
                        <a:rPr sz="1800" spc="-6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Ф</a:t>
                      </a:r>
                      <a:r>
                        <a:rPr sz="1800" spc="-1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А</a:t>
                      </a:r>
                      <a:r>
                        <a:rPr sz="1800" spc="-2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К</a:t>
                      </a:r>
                      <a:r>
                        <a:rPr sz="18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Т</a:t>
                      </a:r>
                      <a:r>
                        <a:rPr sz="18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Ы</a:t>
                      </a:r>
                    </a:p>
                  </a:txBody>
                  <a:tcPr marL="0" marR="0" marT="42545" marB="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304165" marR="582295">
                        <a:lnSpc>
                          <a:spcPts val="1460"/>
                        </a:lnSpc>
                        <a:spcBef>
                          <a:spcPts val="580"/>
                        </a:spcBef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Только конкретика добавляет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вес </a:t>
                      </a:r>
                      <a:r>
                        <a:rPr sz="1400" spc="-30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критике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3660" marB="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Всегда,</a:t>
                      </a:r>
                      <a:r>
                        <a:rPr sz="1400" spc="-4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никогда;</a:t>
                      </a:r>
                      <a:r>
                        <a:rPr sz="1400" spc="-3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искажение</a:t>
                      </a:r>
                      <a:r>
                        <a:rPr sz="14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фактов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43815" marB="0">
                    <a:solidFill>
                      <a:srgbClr val="CCCCCC"/>
                    </a:solidFill>
                  </a:tcPr>
                </a:tc>
              </a:tr>
              <a:tr h="700114">
                <a:tc>
                  <a:txBody>
                    <a:bodyPr/>
                    <a:lstStyle/>
                    <a:p>
                      <a:pPr marL="90170" marR="596900">
                        <a:lnSpc>
                          <a:spcPts val="1880"/>
                        </a:lnSpc>
                        <a:spcBef>
                          <a:spcPts val="635"/>
                        </a:spcBef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 Light"/>
                          <a:cs typeface="Calibri Light"/>
                        </a:rPr>
                        <a:t>О</a:t>
                      </a:r>
                      <a:r>
                        <a:rPr sz="18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Б</a:t>
                      </a:r>
                      <a:r>
                        <a:rPr sz="18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ЪЕ</a:t>
                      </a:r>
                      <a:r>
                        <a:rPr sz="1800" spc="-2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К</a:t>
                      </a:r>
                      <a:r>
                        <a:rPr sz="18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ТИ</a:t>
                      </a:r>
                      <a:r>
                        <a:rPr sz="18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В</a:t>
                      </a:r>
                      <a:r>
                        <a:rPr sz="1800" spc="-2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</a:t>
                      </a:r>
                      <a:r>
                        <a:rPr sz="1800" spc="-3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О</a:t>
                      </a:r>
                      <a:r>
                        <a:rPr sz="18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,  </a:t>
                      </a:r>
                      <a:r>
                        <a:rPr sz="18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БЕЗ</a:t>
                      </a:r>
                      <a:r>
                        <a:rPr sz="1800" spc="-9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8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ЭМОЦИЙ</a:t>
                      </a:r>
                      <a:endParaRPr sz="18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80645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304165">
                        <a:lnSpc>
                          <a:spcPts val="1570"/>
                        </a:lnSpc>
                        <a:spcBef>
                          <a:spcPts val="345"/>
                        </a:spcBef>
                      </a:pP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Обратная</a:t>
                      </a:r>
                      <a:r>
                        <a:rPr sz="1400" spc="-3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связь</a:t>
                      </a:r>
                      <a:r>
                        <a:rPr sz="14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возможна</a:t>
                      </a:r>
                      <a:r>
                        <a:rPr sz="1400" spc="-3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только</a:t>
                      </a:r>
                      <a:r>
                        <a:rPr sz="1400" spc="-3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после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304165">
                        <a:lnSpc>
                          <a:spcPts val="1570"/>
                        </a:lnSpc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того,</a:t>
                      </a:r>
                      <a:r>
                        <a:rPr sz="1400" spc="-5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как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вы</a:t>
                      </a:r>
                      <a:r>
                        <a:rPr sz="1400" spc="-1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полностью</a:t>
                      </a:r>
                      <a:r>
                        <a:rPr sz="1400" spc="-5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успокоились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43815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1570"/>
                        </a:lnSpc>
                        <a:spcBef>
                          <a:spcPts val="345"/>
                        </a:spcBef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Критика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в</a:t>
                      </a:r>
                      <a:r>
                        <a:rPr sz="14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момент</a:t>
                      </a:r>
                      <a:r>
                        <a:rPr sz="1400" spc="-3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негатива,</a:t>
                      </a:r>
                      <a:r>
                        <a:rPr sz="14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не</a:t>
                      </a:r>
                      <a:r>
                        <a:rPr sz="14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умеем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  <a:p>
                      <a:pPr marL="137160">
                        <a:lnSpc>
                          <a:spcPts val="1570"/>
                        </a:lnSpc>
                      </a:pP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«сосчитать</a:t>
                      </a:r>
                      <a:r>
                        <a:rPr sz="1400" spc="-4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до</a:t>
                      </a:r>
                      <a:r>
                        <a:rPr sz="1400" spc="-3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десяти»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43815" marB="0">
                    <a:solidFill>
                      <a:srgbClr val="E6E6E6"/>
                    </a:solidFill>
                  </a:tcPr>
                </a:tc>
              </a:tr>
              <a:tr h="700125">
                <a:tc>
                  <a:txBody>
                    <a:bodyPr/>
                    <a:lstStyle/>
                    <a:p>
                      <a:pPr marL="90170">
                        <a:lnSpc>
                          <a:spcPts val="2020"/>
                        </a:lnSpc>
                        <a:spcBef>
                          <a:spcPts val="340"/>
                        </a:spcBef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 Light"/>
                          <a:cs typeface="Calibri Light"/>
                        </a:rPr>
                        <a:t>Р</a:t>
                      </a:r>
                      <a:r>
                        <a:rPr sz="18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Е</a:t>
                      </a:r>
                      <a:r>
                        <a:rPr sz="1800" spc="-1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А</a:t>
                      </a:r>
                      <a:r>
                        <a:rPr sz="18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Л</a:t>
                      </a:r>
                      <a:r>
                        <a:rPr sz="1800" spc="-2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Ь</a:t>
                      </a:r>
                      <a:r>
                        <a:rPr sz="1800" spc="-3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</a:t>
                      </a:r>
                      <a:r>
                        <a:rPr sz="18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Ы</a:t>
                      </a:r>
                      <a:r>
                        <a:rPr sz="18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Й</a:t>
                      </a:r>
                      <a:r>
                        <a:rPr sz="1800" spc="-6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800" spc="-1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П</a:t>
                      </a:r>
                      <a:r>
                        <a:rPr sz="18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Л</a:t>
                      </a:r>
                      <a:r>
                        <a:rPr sz="18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А</a:t>
                      </a:r>
                      <a:r>
                        <a:rPr sz="18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</a:t>
                      </a:r>
                    </a:p>
                    <a:p>
                      <a:pPr marL="90170">
                        <a:lnSpc>
                          <a:spcPts val="2020"/>
                        </a:lnSpc>
                      </a:pPr>
                      <a:r>
                        <a:rPr sz="1800" spc="-1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ДЕЙСТВИЙ</a:t>
                      </a:r>
                      <a:endParaRPr sz="18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43180" marB="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304165" marR="247650">
                        <a:lnSpc>
                          <a:spcPts val="1460"/>
                        </a:lnSpc>
                        <a:spcBef>
                          <a:spcPts val="580"/>
                        </a:spcBef>
                      </a:pP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В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итоге План действий по устранению </a:t>
                      </a:r>
                      <a:r>
                        <a:rPr sz="1400" spc="-30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недоработок</a:t>
                      </a:r>
                      <a:r>
                        <a:rPr sz="1400" spc="-4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и</a:t>
                      </a:r>
                      <a:r>
                        <a:rPr sz="1400" spc="-1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проблем</a:t>
                      </a:r>
                      <a:r>
                        <a:rPr sz="1400" spc="-3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(по</a:t>
                      </a:r>
                      <a:r>
                        <a:rPr sz="1400" spc="-3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СМАРТ)</a:t>
                      </a:r>
                      <a:endParaRPr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3660" marB="0"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137160" marR="570865">
                        <a:lnSpc>
                          <a:spcPts val="1460"/>
                        </a:lnSpc>
                        <a:spcBef>
                          <a:spcPts val="580"/>
                        </a:spcBef>
                      </a:pP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Его</a:t>
                      </a:r>
                      <a:r>
                        <a:rPr sz="1400" spc="-2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нет</a:t>
                      </a:r>
                      <a:r>
                        <a:rPr sz="14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или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не</a:t>
                      </a:r>
                      <a:r>
                        <a:rPr sz="1400" spc="-2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по</a:t>
                      </a:r>
                      <a:r>
                        <a:rPr sz="1400" spc="-2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СМАРТу;</a:t>
                      </a:r>
                      <a:r>
                        <a:rPr sz="1400" spc="-4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отсутствие </a:t>
                      </a:r>
                      <a:r>
                        <a:rPr sz="1400" spc="-3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должного</a:t>
                      </a:r>
                      <a:r>
                        <a:rPr sz="1400" spc="-6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libri Light"/>
                          <a:cs typeface="Calibri Light"/>
                        </a:rPr>
                        <a:t>контроля</a:t>
                      </a:r>
                      <a:endParaRPr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 Light"/>
                        <a:cs typeface="Calibri Light"/>
                      </a:endParaRPr>
                    </a:p>
                  </a:txBody>
                  <a:tcPr marL="0" marR="0" marT="73660" marB="0"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51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78994"/>
            <a:ext cx="8155177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0" dirty="0"/>
              <a:t>Модель</a:t>
            </a:r>
            <a:r>
              <a:rPr sz="3600" spc="-35" dirty="0"/>
              <a:t> </a:t>
            </a:r>
            <a:r>
              <a:rPr sz="3600" spc="-5" dirty="0"/>
              <a:t>ОС</a:t>
            </a:r>
            <a:r>
              <a:rPr sz="3600" spc="-20" dirty="0"/>
              <a:t> </a:t>
            </a:r>
            <a:r>
              <a:rPr sz="3600" dirty="0"/>
              <a:t>№1.</a:t>
            </a:r>
            <a:r>
              <a:rPr sz="3600" spc="-20" dirty="0"/>
              <a:t> «Бутерброд»</a:t>
            </a:r>
            <a:endParaRPr sz="3600" dirty="0"/>
          </a:p>
        </p:txBody>
      </p:sp>
      <p:grpSp>
        <p:nvGrpSpPr>
          <p:cNvPr id="3" name="object 3"/>
          <p:cNvGrpSpPr/>
          <p:nvPr/>
        </p:nvGrpSpPr>
        <p:grpSpPr>
          <a:xfrm>
            <a:off x="303149" y="815213"/>
            <a:ext cx="8542655" cy="5660390"/>
            <a:chOff x="303149" y="815213"/>
            <a:chExt cx="8542655" cy="5660390"/>
          </a:xfrm>
        </p:grpSpPr>
        <p:sp>
          <p:nvSpPr>
            <p:cNvPr id="4" name="object 4"/>
            <p:cNvSpPr/>
            <p:nvPr/>
          </p:nvSpPr>
          <p:spPr>
            <a:xfrm>
              <a:off x="325374" y="837438"/>
              <a:ext cx="8498205" cy="5615940"/>
            </a:xfrm>
            <a:custGeom>
              <a:avLst/>
              <a:gdLst/>
              <a:ahLst/>
              <a:cxnLst/>
              <a:rect l="l" t="t" r="r" b="b"/>
              <a:pathLst>
                <a:path w="8498205" h="5615940">
                  <a:moveTo>
                    <a:pt x="8497824" y="0"/>
                  </a:moveTo>
                  <a:lnTo>
                    <a:pt x="0" y="0"/>
                  </a:lnTo>
                  <a:lnTo>
                    <a:pt x="0" y="5615940"/>
                  </a:lnTo>
                  <a:lnTo>
                    <a:pt x="8497824" y="5615940"/>
                  </a:lnTo>
                  <a:lnTo>
                    <a:pt x="8497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25374" y="837438"/>
              <a:ext cx="8498205" cy="5615940"/>
            </a:xfrm>
            <a:custGeom>
              <a:avLst/>
              <a:gdLst/>
              <a:ahLst/>
              <a:cxnLst/>
              <a:rect l="l" t="t" r="r" b="b"/>
              <a:pathLst>
                <a:path w="8498205" h="5615940">
                  <a:moveTo>
                    <a:pt x="0" y="5615940"/>
                  </a:moveTo>
                  <a:lnTo>
                    <a:pt x="8497824" y="5615940"/>
                  </a:lnTo>
                  <a:lnTo>
                    <a:pt x="8497824" y="0"/>
                  </a:lnTo>
                  <a:lnTo>
                    <a:pt x="0" y="0"/>
                  </a:lnTo>
                  <a:lnTo>
                    <a:pt x="0" y="5615940"/>
                  </a:lnTo>
                  <a:close/>
                </a:path>
              </a:pathLst>
            </a:custGeom>
            <a:ln w="44196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8663" y="837641"/>
            <a:ext cx="8223250" cy="4339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fontAlgn="auto">
              <a:spcBef>
                <a:spcPts val="100"/>
              </a:spcBef>
              <a:spcAft>
                <a:spcPts val="0"/>
              </a:spcAft>
            </a:pPr>
            <a:r>
              <a:rPr sz="24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Описание:</a:t>
            </a:r>
            <a:r>
              <a:rPr sz="2400" spc="-5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блок</a:t>
            </a:r>
            <a:r>
              <a:rPr sz="2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развивающей</a:t>
            </a:r>
            <a:r>
              <a:rPr sz="24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обратной</a:t>
            </a:r>
            <a:r>
              <a:rPr sz="2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связи</a:t>
            </a:r>
            <a:r>
              <a:rPr sz="2400" spc="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находится</a:t>
            </a:r>
            <a:r>
              <a:rPr sz="2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между</a:t>
            </a:r>
            <a:endParaRPr sz="24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12700" marR="2520950" fontAlgn="auto">
              <a:spcBef>
                <a:spcPts val="5"/>
              </a:spcBef>
              <a:spcAft>
                <a:spcPts val="0"/>
              </a:spcAft>
            </a:pPr>
            <a:r>
              <a:rPr sz="2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двумя блоками позитивной обратной связи. </a:t>
            </a:r>
            <a:r>
              <a:rPr sz="2400" spc="-5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Отсюда</a:t>
            </a:r>
            <a:r>
              <a:rPr sz="2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и</a:t>
            </a:r>
            <a:r>
              <a:rPr sz="2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название</a:t>
            </a:r>
            <a:r>
              <a:rPr sz="2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«бутерброд».</a:t>
            </a:r>
            <a:endParaRPr sz="24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fontAlgn="auto">
              <a:spcBef>
                <a:spcPts val="50"/>
              </a:spcBef>
              <a:spcAft>
                <a:spcPts val="0"/>
              </a:spcAft>
            </a:pPr>
            <a:endParaRPr sz="325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355600" marR="708025" indent="-341630" fontAlgn="auto">
              <a:spcBef>
                <a:spcPts val="0"/>
              </a:spcBef>
              <a:spcAft>
                <a:spcPts val="0"/>
              </a:spcAft>
              <a:tabLst>
                <a:tab pos="354965" algn="l"/>
              </a:tabLst>
            </a:pPr>
            <a:r>
              <a:rPr sz="1000" spc="-3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22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Применяется</a:t>
            </a:r>
            <a:r>
              <a:rPr sz="2200" spc="-5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в</a:t>
            </a:r>
            <a:r>
              <a:rPr sz="2200" spc="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беседах</a:t>
            </a:r>
            <a:r>
              <a:rPr sz="2200" spc="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</a:t>
            </a:r>
            <a:r>
              <a:rPr sz="2200" spc="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постановке</a:t>
            </a:r>
            <a:r>
              <a:rPr sz="2200" spc="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целей,</a:t>
            </a:r>
            <a:r>
              <a:rPr sz="2200" spc="4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корректировке </a:t>
            </a:r>
            <a:r>
              <a:rPr sz="2200" spc="-48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результатов,</a:t>
            </a:r>
            <a:r>
              <a:rPr sz="2200" spc="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развитию</a:t>
            </a:r>
            <a:r>
              <a:rPr sz="2200" spc="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сотрудников.</a:t>
            </a:r>
            <a:endParaRPr sz="22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fontAlgn="auto">
              <a:spcBef>
                <a:spcPts val="40"/>
              </a:spcBef>
              <a:spcAft>
                <a:spcPts val="0"/>
              </a:spcAft>
            </a:pPr>
            <a:endParaRPr sz="26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3215005" marR="97155" fontAlgn="auto">
              <a:lnSpc>
                <a:spcPct val="133400"/>
              </a:lnSpc>
              <a:spcBef>
                <a:spcPts val="5"/>
              </a:spcBef>
              <a:spcAft>
                <a:spcPts val="0"/>
              </a:spcAft>
            </a:pPr>
            <a:r>
              <a:rPr sz="20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Обычно</a:t>
            </a:r>
            <a:r>
              <a:rPr sz="2000" spc="-7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0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не</a:t>
            </a:r>
            <a:r>
              <a:rPr sz="2000" spc="-4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0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применяется</a:t>
            </a:r>
            <a:r>
              <a:rPr sz="2000" spc="-7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0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для</a:t>
            </a:r>
            <a:r>
              <a:rPr sz="2000" spc="-3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0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дисциплинарных </a:t>
            </a:r>
            <a:r>
              <a:rPr sz="2000" spc="-434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0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бесед, </a:t>
            </a:r>
            <a:r>
              <a:rPr sz="20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ситуаций, </a:t>
            </a:r>
            <a:r>
              <a:rPr sz="20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связанных </a:t>
            </a:r>
            <a:r>
              <a:rPr sz="20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 нарушениями, </a:t>
            </a:r>
            <a:r>
              <a:rPr sz="2000" spc="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0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невыполнением </a:t>
            </a:r>
            <a:r>
              <a:rPr sz="20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обязанностей, где </a:t>
            </a:r>
            <a:r>
              <a:rPr sz="20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требуется </a:t>
            </a:r>
            <a:r>
              <a:rPr sz="2000" spc="-44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0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корректировка</a:t>
            </a:r>
            <a:r>
              <a:rPr sz="2000" spc="-5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0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поведения</a:t>
            </a:r>
            <a:r>
              <a:rPr sz="2000" spc="-4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20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сотрудни</a:t>
            </a:r>
            <a:r>
              <a:rPr sz="2000" spc="-5" dirty="0">
                <a:solidFill>
                  <a:prstClr val="white"/>
                </a:solidFill>
                <a:latin typeface="Calibri Light"/>
                <a:cs typeface="Calibri Light"/>
              </a:rPr>
              <a:t>ка.</a:t>
            </a:r>
            <a:endParaRPr sz="2000" dirty="0">
              <a:solidFill>
                <a:prstClr val="white"/>
              </a:solidFill>
              <a:latin typeface="Calibri Light"/>
              <a:cs typeface="Calibri Ligh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4276" y="3429000"/>
            <a:ext cx="2491740" cy="258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82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4662" y="157937"/>
            <a:ext cx="8134832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Пример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46531" y="792480"/>
            <a:ext cx="8389620" cy="5828030"/>
            <a:chOff x="446531" y="792480"/>
            <a:chExt cx="8389620" cy="5828030"/>
          </a:xfrm>
        </p:grpSpPr>
        <p:sp>
          <p:nvSpPr>
            <p:cNvPr id="4" name="object 4"/>
            <p:cNvSpPr/>
            <p:nvPr/>
          </p:nvSpPr>
          <p:spPr>
            <a:xfrm>
              <a:off x="468629" y="814578"/>
              <a:ext cx="8345805" cy="5783580"/>
            </a:xfrm>
            <a:custGeom>
              <a:avLst/>
              <a:gdLst/>
              <a:ahLst/>
              <a:cxnLst/>
              <a:rect l="l" t="t" r="r" b="b"/>
              <a:pathLst>
                <a:path w="8345805" h="5783580">
                  <a:moveTo>
                    <a:pt x="8345424" y="0"/>
                  </a:moveTo>
                  <a:lnTo>
                    <a:pt x="0" y="0"/>
                  </a:lnTo>
                  <a:lnTo>
                    <a:pt x="0" y="5783580"/>
                  </a:lnTo>
                  <a:lnTo>
                    <a:pt x="8345424" y="5783580"/>
                  </a:lnTo>
                  <a:lnTo>
                    <a:pt x="83454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68629" y="814578"/>
              <a:ext cx="8345805" cy="5783580"/>
            </a:xfrm>
            <a:custGeom>
              <a:avLst/>
              <a:gdLst/>
              <a:ahLst/>
              <a:cxnLst/>
              <a:rect l="l" t="t" r="r" b="b"/>
              <a:pathLst>
                <a:path w="8345805" h="5783580">
                  <a:moveTo>
                    <a:pt x="0" y="5783580"/>
                  </a:moveTo>
                  <a:lnTo>
                    <a:pt x="8345424" y="5783580"/>
                  </a:lnTo>
                  <a:lnTo>
                    <a:pt x="8345424" y="0"/>
                  </a:lnTo>
                  <a:lnTo>
                    <a:pt x="0" y="0"/>
                  </a:lnTo>
                  <a:lnTo>
                    <a:pt x="0" y="5783580"/>
                  </a:lnTo>
                  <a:close/>
                </a:path>
              </a:pathLst>
            </a:custGeom>
            <a:ln w="44196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92136" y="1050798"/>
            <a:ext cx="8098790" cy="531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marR="176530" indent="-341630" fontAlgn="auto">
              <a:spcBef>
                <a:spcPts val="100"/>
              </a:spcBef>
              <a:spcAft>
                <a:spcPts val="0"/>
              </a:spcAft>
            </a:pPr>
            <a:r>
              <a:rPr sz="1500" b="1" u="sng" spc="-1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Ситуация: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FF0000"/>
                </a:solidFill>
                <a:latin typeface="Verdana"/>
                <a:cs typeface="Verdana"/>
              </a:rPr>
              <a:t>Сергей</a:t>
            </a:r>
            <a:r>
              <a:rPr sz="1500" spc="10" dirty="0">
                <a:solidFill>
                  <a:prstClr val="white"/>
                </a:solidFill>
                <a:latin typeface="Verdana"/>
                <a:cs typeface="Verdana"/>
              </a:rPr>
              <a:t>,</a:t>
            </a:r>
            <a:r>
              <a:rPr sz="1500" spc="-114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prstClr val="white"/>
                </a:solidFill>
                <a:latin typeface="Verdana"/>
                <a:cs typeface="Verdana"/>
              </a:rPr>
              <a:t>сотрудник</a:t>
            </a:r>
            <a:r>
              <a:rPr sz="1500" spc="-110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prstClr val="white"/>
                </a:solidFill>
                <a:latin typeface="Verdana"/>
                <a:cs typeface="Verdana"/>
              </a:rPr>
              <a:t>отдела</a:t>
            </a:r>
            <a:r>
              <a:rPr sz="1500" spc="-100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prstClr val="white"/>
                </a:solidFill>
                <a:latin typeface="Verdana"/>
                <a:cs typeface="Verdana"/>
              </a:rPr>
              <a:t>продаж,</a:t>
            </a:r>
            <a:r>
              <a:rPr sz="1500" spc="-105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500" spc="-85" dirty="0">
                <a:solidFill>
                  <a:prstClr val="white"/>
                </a:solidFill>
                <a:latin typeface="Verdana"/>
                <a:cs typeface="Verdana"/>
              </a:rPr>
              <a:t>выполнил</a:t>
            </a:r>
            <a:r>
              <a:rPr sz="1500" spc="-90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prstClr val="white"/>
                </a:solidFill>
                <a:latin typeface="Verdana"/>
                <a:cs typeface="Verdana"/>
              </a:rPr>
              <a:t>план</a:t>
            </a:r>
            <a:r>
              <a:rPr sz="1500" spc="-110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prstClr val="white"/>
                </a:solidFill>
                <a:latin typeface="Verdana"/>
                <a:cs typeface="Verdana"/>
              </a:rPr>
              <a:t>по</a:t>
            </a:r>
            <a:r>
              <a:rPr sz="1500" spc="-105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prstClr val="white"/>
                </a:solidFill>
                <a:latin typeface="Verdana"/>
                <a:cs typeface="Verdana"/>
              </a:rPr>
              <a:t>2-м</a:t>
            </a:r>
            <a:r>
              <a:rPr sz="1500" spc="-114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500" spc="-20" dirty="0">
                <a:solidFill>
                  <a:prstClr val="white"/>
                </a:solidFill>
                <a:latin typeface="Verdana"/>
                <a:cs typeface="Verdana"/>
              </a:rPr>
              <a:t>показателям </a:t>
            </a:r>
            <a:r>
              <a:rPr sz="1500" spc="-509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5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(объем продаж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 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количество 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активных </a:t>
            </a:r>
            <a:r>
              <a:rPr sz="1500" spc="-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клиентов). 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Однако, </a:t>
            </a:r>
            <a:r>
              <a:rPr sz="15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цель 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 </a:t>
            </a:r>
            <a:r>
              <a:rPr sz="1500" spc="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продаже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</a:t>
            </a:r>
            <a:r>
              <a:rPr sz="1500" spc="-20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ого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про</a:t>
            </a:r>
            <a:r>
              <a:rPr sz="15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</a:t>
            </a:r>
            <a:r>
              <a:rPr sz="15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укта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выпо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лнен</a:t>
            </a:r>
            <a:r>
              <a:rPr sz="15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а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0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5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сего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</a:t>
            </a:r>
            <a:r>
              <a:rPr sz="1500" spc="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а</a:t>
            </a:r>
            <a:r>
              <a:rPr sz="15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50%.</a:t>
            </a:r>
            <a:endParaRPr sz="15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  <a:p>
            <a:pPr marL="12700" fontAlgn="auto">
              <a:spcBef>
                <a:spcPts val="810"/>
              </a:spcBef>
              <a:spcAft>
                <a:spcPts val="0"/>
              </a:spcAft>
              <a:tabLst>
                <a:tab pos="353695" algn="l"/>
              </a:tabLst>
            </a:pPr>
            <a:r>
              <a:rPr sz="650" spc="-1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1500" b="1" spc="-3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Начните</a:t>
            </a:r>
            <a:r>
              <a:rPr sz="1500" b="1" spc="-4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b="1" spc="16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с</a:t>
            </a:r>
            <a:r>
              <a:rPr sz="1500" b="1" spc="-4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b="1" spc="-5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положительной</a:t>
            </a:r>
            <a:r>
              <a:rPr sz="1500" b="1" spc="-4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b="1" spc="-3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оценки.</a:t>
            </a:r>
            <a:endParaRPr sz="1500" dirty="0">
              <a:solidFill>
                <a:srgbClr val="ACCBF9">
                  <a:lumMod val="25000"/>
                </a:srgbClr>
              </a:solidFill>
              <a:latin typeface="Tahoma"/>
              <a:cs typeface="Tahoma"/>
            </a:endParaRPr>
          </a:p>
          <a:p>
            <a:pPr marL="353695" marR="13335" indent="-341630" fontAlgn="auto">
              <a:spcBef>
                <a:spcPts val="800"/>
              </a:spcBef>
              <a:spcAft>
                <a:spcPts val="0"/>
              </a:spcAft>
            </a:pP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«Сергей,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приятно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отметить,</a:t>
            </a:r>
            <a:r>
              <a:rPr sz="15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что</a:t>
            </a:r>
            <a:r>
              <a:rPr sz="15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этом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месяце</a:t>
            </a:r>
            <a:r>
              <a:rPr sz="1500" spc="-1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ты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вошел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группу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лучших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продавцов, </a:t>
            </a:r>
            <a:r>
              <a:rPr sz="1500" spc="-509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которые </a:t>
            </a:r>
            <a:r>
              <a:rPr sz="1500" spc="-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выполнили 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план 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 </a:t>
            </a:r>
            <a:r>
              <a:rPr sz="1500" spc="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объему </a:t>
            </a:r>
            <a:r>
              <a:rPr sz="15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продаж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 </a:t>
            </a:r>
            <a:r>
              <a:rPr sz="1500" spc="-1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100%. </a:t>
            </a:r>
            <a:r>
              <a:rPr sz="1500" spc="-1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Вижу, 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что </a:t>
            </a:r>
            <a:r>
              <a:rPr sz="15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тебе 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пришлось </a:t>
            </a:r>
            <a:r>
              <a:rPr sz="1500" spc="-5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много</a:t>
            </a:r>
            <a:r>
              <a:rPr sz="15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потрудиться</a:t>
            </a:r>
            <a:r>
              <a:rPr sz="15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</a:t>
            </a:r>
            <a:r>
              <a:rPr sz="15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наладить</a:t>
            </a:r>
            <a:r>
              <a:rPr sz="1500" spc="-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отношения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со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многими</a:t>
            </a:r>
            <a:r>
              <a:rPr sz="1500" spc="-1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клиентами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—</a:t>
            </a:r>
            <a:r>
              <a:rPr sz="15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</a:t>
            </a:r>
          </a:p>
          <a:p>
            <a:pPr marL="353695" marR="5080" fontAlgn="auto">
              <a:spcBef>
                <a:spcPts val="5"/>
              </a:spcBef>
              <a:spcAft>
                <a:spcPts val="0"/>
              </a:spcAft>
            </a:pPr>
            <a:r>
              <a:rPr sz="1500" spc="-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количеству 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активных </a:t>
            </a:r>
            <a:r>
              <a:rPr sz="15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клиентов </a:t>
            </a:r>
            <a:r>
              <a:rPr sz="1500" spc="-1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ты 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также </a:t>
            </a:r>
            <a:r>
              <a:rPr sz="1500" spc="-1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 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лидерах». </a:t>
            </a:r>
            <a:r>
              <a:rPr sz="15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После </a:t>
            </a:r>
            <a:r>
              <a:rPr sz="1500" spc="-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таких </a:t>
            </a:r>
            <a:r>
              <a:rPr sz="15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одобрительных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слов</a:t>
            </a:r>
            <a:r>
              <a:rPr sz="1500" spc="-1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сотрудник</a:t>
            </a:r>
            <a:r>
              <a:rPr sz="1500" spc="-1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будет</a:t>
            </a:r>
            <a:r>
              <a:rPr sz="15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готов</a:t>
            </a:r>
            <a:r>
              <a:rPr sz="15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обсуждать</a:t>
            </a:r>
            <a:r>
              <a:rPr sz="1500" spc="-1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области</a:t>
            </a:r>
            <a:r>
              <a:rPr sz="1500" spc="-1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работы,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требующие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улучшений.</a:t>
            </a:r>
            <a:endParaRPr sz="15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  <a:p>
            <a:pPr marL="12700" fontAlgn="auto">
              <a:spcBef>
                <a:spcPts val="80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650" spc="-1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1500" b="1" spc="3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Обсудите</a:t>
            </a:r>
            <a:r>
              <a:rPr sz="1500" b="1" spc="-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то,</a:t>
            </a:r>
            <a:r>
              <a:rPr sz="1500" b="1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b="1" spc="-1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что </a:t>
            </a:r>
            <a:r>
              <a:rPr sz="1500" b="1" spc="3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требует</a:t>
            </a:r>
            <a:r>
              <a:rPr sz="1500" b="1" spc="-1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b="1" spc="-5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улучшений</a:t>
            </a:r>
            <a:r>
              <a:rPr sz="1500" b="1" spc="-3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b="1" spc="-8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и</a:t>
            </a:r>
            <a:r>
              <a:rPr sz="1500" b="1" spc="-1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b="1" spc="-4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изменений,</a:t>
            </a:r>
            <a:r>
              <a:rPr sz="1500" b="1" spc="1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согласуйте</a:t>
            </a:r>
            <a:r>
              <a:rPr sz="1500" b="1" spc="-1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b="1" spc="-6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план</a:t>
            </a:r>
            <a:r>
              <a:rPr sz="1500" b="1" spc="-2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b="1" spc="-2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действий.</a:t>
            </a:r>
            <a:endParaRPr sz="1500" dirty="0">
              <a:solidFill>
                <a:srgbClr val="ACCBF9">
                  <a:lumMod val="25000"/>
                </a:srgbClr>
              </a:solidFill>
              <a:latin typeface="Tahoma"/>
              <a:cs typeface="Tahoma"/>
            </a:endParaRPr>
          </a:p>
          <a:p>
            <a:pPr marL="353695" marR="40640" indent="-341630" fontAlgn="auto">
              <a:spcBef>
                <a:spcPts val="790"/>
              </a:spcBef>
              <a:spcAft>
                <a:spcPts val="0"/>
              </a:spcAft>
            </a:pPr>
            <a:r>
              <a:rPr sz="15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«При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этом, </a:t>
            </a:r>
            <a:r>
              <a:rPr sz="1500" spc="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еще </a:t>
            </a:r>
            <a:r>
              <a:rPr sz="1500" spc="-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есть 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куда 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расти.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Обрати 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внимание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 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продажи 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новой </a:t>
            </a:r>
            <a:r>
              <a:rPr sz="1500" spc="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марки. </a:t>
            </a:r>
            <a:r>
              <a:rPr sz="1500" spc="-1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 </a:t>
            </a:r>
            <a:r>
              <a:rPr sz="1500" spc="-1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этом</a:t>
            </a:r>
            <a:r>
              <a:rPr sz="15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месяце</a:t>
            </a:r>
            <a:r>
              <a:rPr sz="1500" spc="-1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ты</a:t>
            </a:r>
            <a:r>
              <a:rPr sz="15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выполнил </a:t>
            </a:r>
            <a:r>
              <a:rPr sz="15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только</a:t>
            </a:r>
            <a:r>
              <a:rPr sz="15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половину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из</a:t>
            </a:r>
            <a:r>
              <a:rPr sz="15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запланированного.</a:t>
            </a:r>
            <a:r>
              <a:rPr sz="1500" spc="-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Для </a:t>
            </a:r>
            <a:r>
              <a:rPr sz="15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компании </a:t>
            </a:r>
            <a:r>
              <a:rPr sz="1500" spc="-509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сейчас 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важно </a:t>
            </a:r>
            <a:r>
              <a:rPr sz="1500" spc="-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вывести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этот 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продукт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 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рынок. 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Давай </a:t>
            </a:r>
            <a:r>
              <a:rPr sz="15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обсудим, 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что </a:t>
            </a:r>
            <a:r>
              <a:rPr sz="1500" spc="-1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ты </a:t>
            </a:r>
            <a:r>
              <a:rPr sz="1500" spc="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можешь </a:t>
            </a:r>
            <a:r>
              <a:rPr sz="1500" spc="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сделать,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чтобы</a:t>
            </a:r>
            <a:r>
              <a:rPr sz="15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следующем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месяце</a:t>
            </a:r>
            <a:r>
              <a:rPr sz="1500" spc="-1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улучшить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этот</a:t>
            </a:r>
            <a:r>
              <a:rPr sz="15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показатель».</a:t>
            </a:r>
            <a:endParaRPr sz="15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  <a:p>
            <a:pPr marL="12700" fontAlgn="auto">
              <a:spcBef>
                <a:spcPts val="805"/>
              </a:spcBef>
              <a:spcAft>
                <a:spcPts val="0"/>
              </a:spcAft>
            </a:pPr>
            <a:r>
              <a:rPr sz="1500" spc="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Зам</a:t>
            </a:r>
            <a:r>
              <a:rPr sz="1500" spc="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тьте,</a:t>
            </a:r>
            <a:r>
              <a:rPr sz="15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крит</a:t>
            </a:r>
            <a:r>
              <a:rPr sz="15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</a:t>
            </a:r>
            <a:r>
              <a:rPr sz="1500" spc="-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ки</a:t>
            </a:r>
            <a:r>
              <a:rPr sz="15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нет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.</a:t>
            </a:r>
            <a:r>
              <a:rPr sz="15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Ест</a:t>
            </a:r>
            <a:r>
              <a:rPr sz="1500" spc="-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ь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ди</a:t>
            </a:r>
            <a:r>
              <a:rPr sz="15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а</a:t>
            </a:r>
            <a:r>
              <a:rPr sz="1500" spc="-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ло</a:t>
            </a:r>
            <a:r>
              <a:rPr sz="1500" spc="-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г</a:t>
            </a:r>
            <a:r>
              <a:rPr sz="15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конструкти</a:t>
            </a:r>
            <a:r>
              <a:rPr sz="15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500" spc="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но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обсуждени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</a:t>
            </a:r>
            <a:r>
              <a:rPr sz="1500" spc="-1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.</a:t>
            </a:r>
            <a:endParaRPr sz="15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  <a:p>
            <a:pPr marL="12700" fontAlgn="auto">
              <a:spcBef>
                <a:spcPts val="810"/>
              </a:spcBef>
              <a:spcAft>
                <a:spcPts val="0"/>
              </a:spcAft>
              <a:tabLst>
                <a:tab pos="353695" algn="l"/>
              </a:tabLst>
            </a:pPr>
            <a:r>
              <a:rPr sz="650" spc="-1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1500" b="1" spc="-1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Завершите</a:t>
            </a:r>
            <a:r>
              <a:rPr sz="1500" b="1" spc="-5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b="1" spc="5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беседу</a:t>
            </a:r>
            <a:r>
              <a:rPr sz="1500" b="1" spc="-1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b="1" spc="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на</a:t>
            </a:r>
            <a:r>
              <a:rPr sz="1500" b="1" spc="-2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b="1" spc="-5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позитиве.</a:t>
            </a:r>
            <a:endParaRPr sz="1500" dirty="0">
              <a:solidFill>
                <a:srgbClr val="ACCBF9">
                  <a:lumMod val="25000"/>
                </a:srgbClr>
              </a:solidFill>
              <a:latin typeface="Tahoma"/>
              <a:cs typeface="Tahoma"/>
            </a:endParaRPr>
          </a:p>
          <a:p>
            <a:pPr marL="353695" marR="225425" indent="-341630" fontAlgn="auto">
              <a:spcBef>
                <a:spcPts val="790"/>
              </a:spcBef>
              <a:spcAft>
                <a:spcPts val="0"/>
              </a:spcAft>
            </a:pPr>
            <a:r>
              <a:rPr sz="1500" spc="-1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«Отлично,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план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согласован,</a:t>
            </a:r>
            <a:r>
              <a:rPr sz="1500" spc="-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теперь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действуем.</a:t>
            </a:r>
            <a:r>
              <a:rPr sz="15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Уверен,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твоими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способностями </a:t>
            </a:r>
            <a:r>
              <a:rPr sz="1500" spc="-509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работать</a:t>
            </a:r>
            <a:r>
              <a:rPr sz="15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</a:t>
            </a:r>
            <a:r>
              <a:rPr sz="15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клиентами</a:t>
            </a:r>
            <a:r>
              <a:rPr sz="15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тебе</a:t>
            </a:r>
            <a:r>
              <a:rPr sz="15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эта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задача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</a:t>
            </a:r>
            <a:r>
              <a:rPr sz="15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плечу.</a:t>
            </a:r>
            <a:r>
              <a:rPr sz="15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Помни: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увеличишь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продажи </a:t>
            </a:r>
            <a:r>
              <a:rPr sz="15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новой </a:t>
            </a:r>
            <a:r>
              <a:rPr sz="1500" spc="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марки 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— </a:t>
            </a:r>
            <a:r>
              <a:rPr sz="1500" spc="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сможешь </a:t>
            </a:r>
            <a:r>
              <a:rPr sz="1500" spc="-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войти </a:t>
            </a:r>
            <a:r>
              <a:rPr sz="1500" spc="-1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 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тройку </a:t>
            </a:r>
            <a:r>
              <a:rPr sz="1500" spc="-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призеров </a:t>
            </a:r>
            <a:r>
              <a:rPr sz="1500" spc="-1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 </a:t>
            </a:r>
            <a:r>
              <a:rPr sz="15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соревновании, 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которое </a:t>
            </a:r>
            <a:r>
              <a:rPr sz="15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сейч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а</a:t>
            </a:r>
            <a:r>
              <a:rPr sz="1500" spc="1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</a:t>
            </a:r>
            <a:r>
              <a:rPr sz="1500" spc="-1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</a:t>
            </a:r>
            <a:r>
              <a:rPr sz="1500" spc="-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ет.</a:t>
            </a:r>
            <a:r>
              <a:rPr sz="15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Б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уд</a:t>
            </a:r>
            <a:r>
              <a:rPr sz="15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ет</a:t>
            </a:r>
            <a:r>
              <a:rPr sz="15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нуж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</a:t>
            </a:r>
            <a:r>
              <a:rPr sz="1500" spc="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а</a:t>
            </a:r>
            <a:r>
              <a:rPr sz="15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</a:t>
            </a:r>
            <a:r>
              <a:rPr sz="1500" spc="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мощь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—</a:t>
            </a:r>
            <a:r>
              <a:rPr sz="15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заходи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»</a:t>
            </a:r>
            <a:r>
              <a:rPr sz="1500" spc="-1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.</a:t>
            </a:r>
            <a:endParaRPr sz="15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0833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944" y="-29889"/>
            <a:ext cx="8299882" cy="766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0" dirty="0">
                <a:solidFill>
                  <a:srgbClr val="FFFFFF"/>
                </a:solidFill>
              </a:rPr>
              <a:t>Модель </a:t>
            </a:r>
            <a:r>
              <a:rPr spc="-5" dirty="0">
                <a:solidFill>
                  <a:srgbClr val="FFFFFF"/>
                </a:solidFill>
              </a:rPr>
              <a:t>ОС</a:t>
            </a:r>
            <a:r>
              <a:rPr spc="-2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№2.</a:t>
            </a:r>
            <a:r>
              <a:rPr spc="-2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ПРЧБ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107" y="903732"/>
            <a:ext cx="8991600" cy="577138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797810" y="967206"/>
            <a:ext cx="3537585" cy="15988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9770" marR="694690" indent="566420" fontAlgn="auto">
              <a:lnSpc>
                <a:spcPct val="127099"/>
              </a:lnSpc>
              <a:spcBef>
                <a:spcPts val="95"/>
              </a:spcBef>
              <a:spcAft>
                <a:spcPts val="0"/>
              </a:spcAft>
            </a:pPr>
            <a:r>
              <a:rPr sz="1700" spc="-15" dirty="0">
                <a:solidFill>
                  <a:srgbClr val="FF0000"/>
                </a:solidFill>
                <a:latin typeface="Calibri Light"/>
                <a:cs typeface="Calibri Light"/>
              </a:rPr>
              <a:t>Поведение </a:t>
            </a:r>
            <a:r>
              <a:rPr sz="1700" spc="-10" dirty="0">
                <a:solidFill>
                  <a:srgbClr val="FF0000"/>
                </a:solidFill>
                <a:latin typeface="Calibri Light"/>
                <a:cs typeface="Calibri Light"/>
              </a:rPr>
              <a:t> </a:t>
            </a:r>
            <a:r>
              <a:rPr sz="1700" spc="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(</a:t>
            </a:r>
            <a:r>
              <a:rPr sz="17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Ка</a:t>
            </a:r>
            <a:r>
              <a:rPr sz="17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</a:t>
            </a:r>
            <a:r>
              <a:rPr sz="17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</a:t>
            </a:r>
            <a:r>
              <a:rPr sz="17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е</a:t>
            </a:r>
            <a:r>
              <a:rPr sz="1700" spc="-6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7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тв</a:t>
            </a:r>
            <a:r>
              <a:rPr sz="17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</a:t>
            </a:r>
            <a:r>
              <a:rPr sz="17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е</a:t>
            </a:r>
            <a:r>
              <a:rPr sz="1700" spc="-6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7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</a:t>
            </a:r>
            <a:r>
              <a:rPr sz="17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</a:t>
            </a:r>
            <a:r>
              <a:rPr sz="17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в</a:t>
            </a:r>
            <a:r>
              <a:rPr sz="17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е</a:t>
            </a:r>
            <a:r>
              <a:rPr sz="17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</a:t>
            </a:r>
            <a:r>
              <a:rPr sz="1700" spc="-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е</a:t>
            </a:r>
            <a:r>
              <a:rPr sz="17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</a:t>
            </a:r>
            <a:r>
              <a:rPr sz="17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и</a:t>
            </a:r>
            <a:r>
              <a:rPr sz="1700" spc="-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е</a:t>
            </a:r>
            <a:r>
              <a:rPr sz="17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/  </a:t>
            </a:r>
            <a:r>
              <a:rPr sz="17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Какие</a:t>
            </a:r>
            <a:r>
              <a:rPr sz="1700" spc="-6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7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твои</a:t>
            </a:r>
            <a:r>
              <a:rPr sz="1700" spc="-6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7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действия/</a:t>
            </a:r>
            <a:endParaRPr sz="17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marL="728980" marR="5080" indent="-716915" fontAlgn="auto">
              <a:lnSpc>
                <a:spcPts val="1870"/>
              </a:lnSpc>
              <a:spcBef>
                <a:spcPts val="760"/>
              </a:spcBef>
              <a:spcAft>
                <a:spcPts val="0"/>
              </a:spcAft>
            </a:pPr>
            <a:r>
              <a:rPr sz="17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Что</a:t>
            </a:r>
            <a:r>
              <a:rPr sz="1700" spc="-5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7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ты</a:t>
            </a:r>
            <a:r>
              <a:rPr sz="1700" spc="-5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7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сделал</a:t>
            </a:r>
            <a:r>
              <a:rPr sz="1700" spc="-7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7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для</a:t>
            </a:r>
            <a:r>
              <a:rPr sz="1700" spc="-5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7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решения</a:t>
            </a:r>
            <a:r>
              <a:rPr sz="1700" spc="-6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7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проблемы/ </a:t>
            </a:r>
            <a:r>
              <a:rPr sz="1700" spc="-37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7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поставленной</a:t>
            </a:r>
            <a:r>
              <a:rPr sz="1700" spc="-7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7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задачи?)</a:t>
            </a:r>
            <a:endParaRPr sz="17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58917" y="3357981"/>
            <a:ext cx="3843020" cy="76390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635" algn="ctr" fontAlgn="auto">
              <a:spcBef>
                <a:spcPts val="555"/>
              </a:spcBef>
              <a:spcAft>
                <a:spcPts val="0"/>
              </a:spcAft>
            </a:pPr>
            <a:r>
              <a:rPr sz="1400" spc="-10" dirty="0">
                <a:solidFill>
                  <a:srgbClr val="FF0000"/>
                </a:solidFill>
                <a:latin typeface="Calibri Light"/>
                <a:cs typeface="Calibri Light"/>
              </a:rPr>
              <a:t>Результат</a:t>
            </a:r>
            <a:endParaRPr sz="1400" dirty="0">
              <a:solidFill>
                <a:prstClr val="white"/>
              </a:solidFill>
              <a:latin typeface="Calibri Light"/>
              <a:cs typeface="Calibri Light"/>
            </a:endParaRPr>
          </a:p>
          <a:p>
            <a:pPr algn="ctr" fontAlgn="auto">
              <a:lnSpc>
                <a:spcPts val="1610"/>
              </a:lnSpc>
              <a:spcBef>
                <a:spcPts val="459"/>
              </a:spcBef>
              <a:spcAft>
                <a:spcPts val="0"/>
              </a:spcAft>
            </a:pP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(Как</a:t>
            </a:r>
            <a:r>
              <a:rPr sz="1400" spc="-6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эти</a:t>
            </a:r>
            <a:r>
              <a:rPr sz="1400" spc="-5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действия/поведение</a:t>
            </a:r>
            <a:r>
              <a:rPr sz="1400" spc="-5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сказывается</a:t>
            </a:r>
            <a:r>
              <a:rPr sz="1400" spc="-7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на</a:t>
            </a:r>
          </a:p>
          <a:p>
            <a:pPr algn="ctr" fontAlgn="auto">
              <a:lnSpc>
                <a:spcPts val="161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ре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з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у</a:t>
            </a:r>
            <a:r>
              <a:rPr sz="1400" spc="-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л</a:t>
            </a:r>
            <a:r>
              <a:rPr sz="14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ь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тат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е</a:t>
            </a:r>
            <a:r>
              <a:rPr sz="1400" spc="-5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ко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мпа</a:t>
            </a:r>
            <a:r>
              <a:rPr sz="1400" spc="-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ии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/</a:t>
            </a:r>
            <a:r>
              <a:rPr sz="1400" spc="-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</a:t>
            </a:r>
            <a:r>
              <a:rPr sz="1400" spc="-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р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аз</a:t>
            </a:r>
            <a:r>
              <a:rPr sz="1400" spc="-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е</a:t>
            </a:r>
            <a:r>
              <a:rPr sz="1400" spc="-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л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е</a:t>
            </a:r>
            <a:r>
              <a:rPr sz="1400" spc="-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ия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/</a:t>
            </a:r>
            <a:r>
              <a:rPr sz="1400" spc="-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от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р</a:t>
            </a:r>
            <a:r>
              <a:rPr sz="14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у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</a:t>
            </a:r>
            <a:r>
              <a:rPr sz="1400" spc="-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и</a:t>
            </a:r>
            <a:r>
              <a:rPr sz="14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а?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961258" y="5195417"/>
            <a:ext cx="3209925" cy="103505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" algn="ctr" fontAlgn="auto">
              <a:spcBef>
                <a:spcPts val="555"/>
              </a:spcBef>
              <a:spcAft>
                <a:spcPts val="0"/>
              </a:spcAft>
            </a:pPr>
            <a:r>
              <a:rPr sz="1400" spc="-10" dirty="0">
                <a:solidFill>
                  <a:srgbClr val="FF0000"/>
                </a:solidFill>
                <a:latin typeface="Calibri Light"/>
                <a:cs typeface="Calibri Light"/>
              </a:rPr>
              <a:t>Чувства</a:t>
            </a:r>
            <a:endParaRPr sz="1400" dirty="0">
              <a:solidFill>
                <a:prstClr val="white"/>
              </a:solidFill>
              <a:latin typeface="Calibri Light"/>
              <a:cs typeface="Calibri Light"/>
            </a:endParaRPr>
          </a:p>
          <a:p>
            <a:pPr marL="635" algn="ctr" fontAlgn="auto">
              <a:spcBef>
                <a:spcPts val="455"/>
              </a:spcBef>
              <a:spcAft>
                <a:spcPts val="0"/>
              </a:spcAft>
            </a:pP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(Опишите</a:t>
            </a:r>
            <a:r>
              <a:rPr sz="1400" spc="-7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чувства,</a:t>
            </a:r>
            <a:r>
              <a:rPr sz="1400" spc="-7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которые</a:t>
            </a:r>
            <a:endParaRPr sz="14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algn="ctr" fontAlgn="auto">
              <a:lnSpc>
                <a:spcPts val="1610"/>
              </a:lnSpc>
              <a:spcBef>
                <a:spcPts val="455"/>
              </a:spcBef>
              <a:spcAft>
                <a:spcPts val="0"/>
              </a:spcAft>
            </a:pP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испытываете</a:t>
            </a:r>
            <a:r>
              <a:rPr sz="1400" spc="-6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Вы,</a:t>
            </a:r>
            <a:r>
              <a:rPr sz="1400" spc="-4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как</a:t>
            </a:r>
            <a:r>
              <a:rPr sz="1400" spc="-4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руководитель/</a:t>
            </a:r>
            <a:r>
              <a:rPr sz="1400" spc="-4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другие</a:t>
            </a:r>
            <a:endParaRPr sz="1400" dirty="0">
              <a:solidFill>
                <a:srgbClr val="ACCBF9">
                  <a:lumMod val="25000"/>
                </a:srgbClr>
              </a:solidFill>
              <a:latin typeface="Calibri Light"/>
              <a:cs typeface="Calibri Light"/>
            </a:endParaRPr>
          </a:p>
          <a:p>
            <a:pPr algn="ctr" fontAlgn="auto">
              <a:lnSpc>
                <a:spcPts val="1610"/>
              </a:lnSpc>
              <a:spcBef>
                <a:spcPts val="0"/>
              </a:spcBef>
              <a:spcAft>
                <a:spcPts val="0"/>
              </a:spcAft>
            </a:pP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ко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л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л</a:t>
            </a:r>
            <a:r>
              <a:rPr sz="1400" spc="-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е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ги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/</a:t>
            </a:r>
            <a:r>
              <a:rPr sz="1400" spc="-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а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м</a:t>
            </a:r>
            <a:r>
              <a:rPr sz="1400" spc="-6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сот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р</a:t>
            </a:r>
            <a:r>
              <a:rPr sz="14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у</a:t>
            </a:r>
            <a:r>
              <a:rPr sz="1400" spc="-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ни</a:t>
            </a:r>
            <a:r>
              <a:rPr sz="14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32943" y="3132175"/>
            <a:ext cx="3636010" cy="95821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905" algn="ctr" fontAlgn="auto">
              <a:spcBef>
                <a:spcPts val="555"/>
              </a:spcBef>
              <a:spcAft>
                <a:spcPts val="0"/>
              </a:spcAft>
            </a:pPr>
            <a:r>
              <a:rPr sz="1400" spc="-10" dirty="0">
                <a:solidFill>
                  <a:srgbClr val="FF0000"/>
                </a:solidFill>
                <a:latin typeface="Calibri Light"/>
                <a:cs typeface="Calibri Light"/>
              </a:rPr>
              <a:t>Будущее</a:t>
            </a:r>
            <a:endParaRPr sz="1400" dirty="0">
              <a:solidFill>
                <a:prstClr val="white"/>
              </a:solidFill>
              <a:latin typeface="Calibri Light"/>
              <a:cs typeface="Calibri Light"/>
            </a:endParaRPr>
          </a:p>
          <a:p>
            <a:pPr marL="12700" marR="5080" algn="ctr" fontAlgn="auto">
              <a:lnSpc>
                <a:spcPts val="1540"/>
              </a:lnSpc>
              <a:spcBef>
                <a:spcPts val="625"/>
              </a:spcBef>
              <a:spcAft>
                <a:spcPts val="0"/>
              </a:spcAft>
            </a:pP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Обсудите</a:t>
            </a:r>
            <a:r>
              <a:rPr sz="1400" spc="-5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</a:t>
            </a:r>
            <a:r>
              <a:rPr sz="14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сотрудником,</a:t>
            </a:r>
            <a:r>
              <a:rPr sz="1400" spc="-5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что</a:t>
            </a:r>
            <a:r>
              <a:rPr sz="1400" spc="-5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он</a:t>
            </a:r>
            <a:r>
              <a:rPr sz="1400" spc="-4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может</a:t>
            </a:r>
            <a:r>
              <a:rPr sz="1400" spc="-5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сделать</a:t>
            </a:r>
            <a:r>
              <a:rPr sz="1400" spc="-5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в </a:t>
            </a:r>
            <a:r>
              <a:rPr sz="1400" spc="-3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б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у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</a:t>
            </a:r>
            <a:r>
              <a:rPr sz="14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у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щ</a:t>
            </a:r>
            <a:r>
              <a:rPr sz="1400" spc="-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е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м</a:t>
            </a:r>
            <a:r>
              <a:rPr sz="1400" spc="-6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</a:t>
            </a:r>
            <a:r>
              <a:rPr sz="1400" spc="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л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я</a:t>
            </a:r>
            <a:r>
              <a:rPr sz="1400" spc="-5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то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го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,</a:t>
            </a:r>
            <a:r>
              <a:rPr sz="1400" spc="-5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ч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то</a:t>
            </a:r>
            <a:r>
              <a:rPr sz="14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б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ы</a:t>
            </a:r>
            <a:r>
              <a:rPr sz="1400" spc="-6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ис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к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л</a:t>
            </a:r>
            <a:r>
              <a:rPr sz="14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ю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ч</a:t>
            </a:r>
            <a:r>
              <a:rPr sz="1400" spc="-3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и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т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ь</a:t>
            </a:r>
            <a:r>
              <a:rPr sz="1400" spc="-6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д</a:t>
            </a:r>
            <a:r>
              <a:rPr sz="1400" spc="-2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о</a:t>
            </a:r>
            <a:r>
              <a:rPr sz="1400" spc="-2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б</a:t>
            </a:r>
            <a:r>
              <a:rPr sz="1400" spc="-1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но</a:t>
            </a:r>
            <a:r>
              <a:rPr sz="140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е  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поведение/</a:t>
            </a:r>
            <a:r>
              <a:rPr sz="1400" spc="-6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или</a:t>
            </a:r>
            <a:r>
              <a:rPr sz="1400" spc="-6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улучшить</a:t>
            </a:r>
            <a:r>
              <a:rPr sz="1400" spc="-6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свои</a:t>
            </a:r>
            <a:r>
              <a:rPr sz="1400" spc="-55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 </a:t>
            </a:r>
            <a:r>
              <a:rPr sz="1400" spc="-10" dirty="0">
                <a:solidFill>
                  <a:srgbClr val="ACCBF9">
                    <a:lumMod val="25000"/>
                  </a:srgbClr>
                </a:solidFill>
                <a:latin typeface="Calibri Light"/>
                <a:cs typeface="Calibri Light"/>
              </a:rPr>
              <a:t>результаты</a:t>
            </a:r>
            <a:r>
              <a:rPr sz="1300" b="1" spc="-10" dirty="0">
                <a:solidFill>
                  <a:srgbClr val="ACCBF9">
                    <a:lumMod val="25000"/>
                  </a:srgbClr>
                </a:solidFill>
                <a:latin typeface="Arial"/>
                <a:cs typeface="Arial"/>
              </a:rPr>
              <a:t>.</a:t>
            </a:r>
            <a:endParaRPr sz="1300" dirty="0">
              <a:solidFill>
                <a:srgbClr val="ACCBF9">
                  <a:lumMod val="25000"/>
                </a:srgb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460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3275" y="167639"/>
            <a:ext cx="8600440" cy="6452870"/>
            <a:chOff x="303275" y="167639"/>
            <a:chExt cx="8600440" cy="6452870"/>
          </a:xfrm>
        </p:grpSpPr>
        <p:sp>
          <p:nvSpPr>
            <p:cNvPr id="3" name="object 3"/>
            <p:cNvSpPr/>
            <p:nvPr/>
          </p:nvSpPr>
          <p:spPr>
            <a:xfrm>
              <a:off x="325373" y="189737"/>
              <a:ext cx="8555990" cy="6408420"/>
            </a:xfrm>
            <a:custGeom>
              <a:avLst/>
              <a:gdLst/>
              <a:ahLst/>
              <a:cxnLst/>
              <a:rect l="l" t="t" r="r" b="b"/>
              <a:pathLst>
                <a:path w="8555990" h="6408420">
                  <a:moveTo>
                    <a:pt x="8555736" y="0"/>
                  </a:moveTo>
                  <a:lnTo>
                    <a:pt x="0" y="0"/>
                  </a:lnTo>
                  <a:lnTo>
                    <a:pt x="0" y="6408420"/>
                  </a:lnTo>
                  <a:lnTo>
                    <a:pt x="8555736" y="6408420"/>
                  </a:lnTo>
                  <a:lnTo>
                    <a:pt x="85557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25373" y="189737"/>
              <a:ext cx="8555990" cy="6408420"/>
            </a:xfrm>
            <a:custGeom>
              <a:avLst/>
              <a:gdLst/>
              <a:ahLst/>
              <a:cxnLst/>
              <a:rect l="l" t="t" r="r" b="b"/>
              <a:pathLst>
                <a:path w="8555990" h="6408420">
                  <a:moveTo>
                    <a:pt x="0" y="6408420"/>
                  </a:moveTo>
                  <a:lnTo>
                    <a:pt x="8555736" y="6408420"/>
                  </a:lnTo>
                  <a:lnTo>
                    <a:pt x="8555736" y="0"/>
                  </a:lnTo>
                  <a:lnTo>
                    <a:pt x="0" y="0"/>
                  </a:lnTo>
                  <a:lnTo>
                    <a:pt x="0" y="6408420"/>
                  </a:lnTo>
                  <a:close/>
                </a:path>
              </a:pathLst>
            </a:custGeom>
            <a:ln w="44196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80187" y="205485"/>
            <a:ext cx="8447405" cy="6149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marR="5715" indent="-341630" algn="just" fontAlgn="auto">
              <a:spcBef>
                <a:spcPts val="100"/>
              </a:spcBef>
              <a:spcAft>
                <a:spcPts val="0"/>
              </a:spcAft>
            </a:pPr>
            <a:r>
              <a:rPr sz="1500" b="1" spc="-1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Ситуация:</a:t>
            </a:r>
            <a:r>
              <a:rPr sz="1500" b="1" spc="-1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новая</a:t>
            </a:r>
            <a:r>
              <a:rPr sz="1500" spc="-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сотрудница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отдела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обслуживания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клиентов</a:t>
            </a:r>
            <a:r>
              <a:rPr sz="1500" spc="-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Ирина</a:t>
            </a:r>
            <a:r>
              <a:rPr sz="15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регулярно 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нарушает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стандарты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качественного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сервиса,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а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именно:</a:t>
            </a:r>
            <a:r>
              <a:rPr sz="15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не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приветствует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клиентов, </a:t>
            </a:r>
            <a:r>
              <a:rPr sz="1500" spc="-5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грубит,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игнорирует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запросы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клиентов,</a:t>
            </a:r>
            <a:r>
              <a:rPr sz="15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не</a:t>
            </a:r>
            <a:r>
              <a:rPr sz="15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отвечает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</a:t>
            </a:r>
            <a:r>
              <a:rPr sz="15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телефонные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звонки, 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а</a:t>
            </a:r>
            <a:r>
              <a:rPr sz="1500" spc="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де</a:t>
            </a:r>
            <a:r>
              <a:rPr sz="1500" spc="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</a:t>
            </a:r>
            <a:r>
              <a:rPr sz="15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жи</a:t>
            </a:r>
            <a:r>
              <a:rPr sz="1500" spc="-2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500" spc="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а</a:t>
            </a:r>
            <a:r>
              <a:rPr sz="1500" spc="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</a:t>
            </a:r>
            <a:r>
              <a:rPr sz="1500" spc="-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тся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500" spc="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</a:t>
            </a:r>
            <a:r>
              <a:rPr sz="1500" spc="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</a:t>
            </a:r>
            <a:r>
              <a:rPr sz="15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мя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обеденных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пе</a:t>
            </a:r>
            <a:r>
              <a:rPr sz="1500" spc="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</a:t>
            </a:r>
            <a:r>
              <a:rPr sz="1500" spc="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</a:t>
            </a:r>
            <a:r>
              <a:rPr sz="1500" spc="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</a:t>
            </a:r>
            <a:r>
              <a:rPr sz="1500" spc="-2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ы</a:t>
            </a:r>
            <a:r>
              <a:rPr sz="1500" spc="-1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</a:t>
            </a:r>
            <a:r>
              <a:rPr sz="1500" spc="-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500" spc="-1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.</a:t>
            </a:r>
            <a:endParaRPr sz="15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  <a:p>
            <a:pPr marL="353695" marR="6350" indent="-341630" algn="just" fontAlgn="auto">
              <a:spcBef>
                <a:spcPts val="80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650" spc="-1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1500" b="1" spc="-2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Поведение</a:t>
            </a:r>
            <a:r>
              <a:rPr sz="1500" b="1" spc="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b="1" spc="-6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(Behaviour).</a:t>
            </a:r>
            <a:r>
              <a:rPr sz="1500" b="1" spc="-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Изложите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Ирине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свои</a:t>
            </a:r>
            <a:r>
              <a:rPr sz="1500" spc="-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наблюдения</a:t>
            </a:r>
            <a:r>
              <a:rPr sz="1500" spc="-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ее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работе.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Конкретно, </a:t>
            </a:r>
            <a:r>
              <a:rPr sz="1500" spc="-5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</a:t>
            </a:r>
            <a:r>
              <a:rPr sz="1500" spc="-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языке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фактов,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желательно</a:t>
            </a:r>
            <a:r>
              <a:rPr sz="15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</a:t>
            </a:r>
            <a:r>
              <a:rPr sz="1500" spc="-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деталями,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датами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наблюдений.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Обсудите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причины. </a:t>
            </a:r>
            <a:r>
              <a:rPr sz="1500" spc="-5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Иногда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бывает,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что</a:t>
            </a:r>
            <a:r>
              <a:rPr sz="15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сотрудник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не</a:t>
            </a:r>
            <a:r>
              <a:rPr sz="15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вполне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осведомлен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том,</a:t>
            </a:r>
            <a:r>
              <a:rPr sz="15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что 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от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него</a:t>
            </a:r>
            <a:r>
              <a:rPr sz="15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ждут.</a:t>
            </a:r>
            <a:endParaRPr sz="15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  <a:p>
            <a:pPr marL="353695" marR="5080" indent="-341630" algn="just" fontAlgn="auto">
              <a:spcBef>
                <a:spcPts val="80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650" spc="-1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1500" b="1" spc="-4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Результат</a:t>
            </a:r>
            <a:r>
              <a:rPr sz="1500" b="1" spc="-3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b="1" spc="-2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(Outcome).</a:t>
            </a:r>
            <a:r>
              <a:rPr sz="1500" b="1" spc="-1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Обсудите </a:t>
            </a:r>
            <a:r>
              <a:rPr sz="1500" spc="1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 </a:t>
            </a:r>
            <a:r>
              <a:rPr sz="1500" spc="-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Ириной, 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как </a:t>
            </a:r>
            <a:r>
              <a:rPr sz="1500" spc="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ее 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поведение 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(раздражение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 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грубость</a:t>
            </a:r>
            <a:r>
              <a:rPr sz="1500" spc="-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при</a:t>
            </a:r>
            <a:r>
              <a:rPr sz="15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работе</a:t>
            </a:r>
            <a:r>
              <a:rPr sz="1500" spc="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</a:t>
            </a:r>
            <a:r>
              <a:rPr sz="1500" spc="1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клиентами,</a:t>
            </a:r>
            <a:r>
              <a:rPr sz="15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игнорирование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запросов,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длительное 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отсутствие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</a:t>
            </a:r>
            <a:r>
              <a:rPr sz="15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рабочем </a:t>
            </a:r>
            <a:r>
              <a:rPr sz="1500" spc="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месте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после</a:t>
            </a:r>
            <a:r>
              <a:rPr sz="15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перерыва)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сказывается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</a:t>
            </a:r>
            <a:r>
              <a:rPr sz="15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результатах 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бизнеса,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</a:t>
            </a:r>
            <a:r>
              <a:rPr sz="15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количестве</a:t>
            </a:r>
            <a:r>
              <a:rPr sz="15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жалоб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от</a:t>
            </a:r>
            <a:r>
              <a:rPr sz="15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клиентов,</a:t>
            </a:r>
            <a:r>
              <a:rPr sz="15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</a:t>
            </a:r>
            <a:r>
              <a:rPr sz="15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количестве</a:t>
            </a:r>
            <a:r>
              <a:rPr sz="15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обслуживаемых 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Клиентов.</a:t>
            </a:r>
            <a:endParaRPr sz="15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  <a:p>
            <a:pPr marL="353695" marR="6350" indent="-341630" algn="just" fontAlgn="auto">
              <a:spcBef>
                <a:spcPts val="79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650" spc="-1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1500" b="1" spc="-2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Чувства </a:t>
            </a:r>
            <a:r>
              <a:rPr sz="1500" b="1" spc="-5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(Feelings).</a:t>
            </a:r>
            <a:r>
              <a:rPr sz="1500" b="1" spc="-5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Скажите </a:t>
            </a:r>
            <a:r>
              <a:rPr sz="1500" spc="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 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том, 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что </a:t>
            </a:r>
            <a:r>
              <a:rPr sz="1500" spc="-1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Вы</a:t>
            </a:r>
            <a:r>
              <a:rPr sz="1500" spc="-1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чувствуете, 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зная, 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что </a:t>
            </a:r>
            <a:r>
              <a:rPr sz="15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Ирина </a:t>
            </a:r>
            <a:r>
              <a:rPr sz="1500" spc="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работает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таким </a:t>
            </a:r>
            <a:r>
              <a:rPr sz="1500" spc="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образом. </a:t>
            </a:r>
            <a:r>
              <a:rPr sz="1500" spc="-1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Вы</a:t>
            </a:r>
            <a:r>
              <a:rPr sz="1500" spc="-1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расстроены, 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огорчены, 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не 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очень счастливы, </a:t>
            </a:r>
            <a:r>
              <a:rPr sz="1500" spc="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Вам </a:t>
            </a:r>
            <a:r>
              <a:rPr sz="15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неприятно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осознавать. </a:t>
            </a:r>
            <a:r>
              <a:rPr sz="15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Обсудите, 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что чувствуют 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другие 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сотрудницы, 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когда </a:t>
            </a:r>
            <a:r>
              <a:rPr sz="15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Ирины длительное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время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нет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 </a:t>
            </a:r>
            <a:r>
              <a:rPr sz="1500" spc="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рабочем </a:t>
            </a:r>
            <a:r>
              <a:rPr sz="1500" spc="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месте,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им </a:t>
            </a:r>
            <a:r>
              <a:rPr sz="15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приходится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работать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дополнительной 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нагрузкой.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Тем</a:t>
            </a:r>
            <a:r>
              <a:rPr sz="15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1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самым</a:t>
            </a:r>
            <a:r>
              <a:rPr sz="1500" spc="1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Вы</a:t>
            </a:r>
            <a:r>
              <a:rPr sz="1500" spc="-1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поможете</a:t>
            </a:r>
            <a:r>
              <a:rPr sz="1500" spc="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Ирине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осознать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неприемлемость</a:t>
            </a:r>
            <a:r>
              <a:rPr sz="1500" spc="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ее </a:t>
            </a:r>
            <a:r>
              <a:rPr sz="1500" spc="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поведения.</a:t>
            </a:r>
            <a:endParaRPr sz="15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  <a:p>
            <a:pPr marL="353695" marR="5080" indent="-341630" algn="just" fontAlgn="auto">
              <a:spcBef>
                <a:spcPts val="810"/>
              </a:spcBef>
              <a:spcAft>
                <a:spcPts val="0"/>
              </a:spcAft>
              <a:tabLst>
                <a:tab pos="353695" algn="l"/>
              </a:tabLst>
            </a:pPr>
            <a:r>
              <a:rPr sz="650" spc="-1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1500" b="1" spc="-9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Future </a:t>
            </a:r>
            <a:r>
              <a:rPr sz="1500" b="1" spc="-2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(Будущее). </a:t>
            </a:r>
            <a:r>
              <a:rPr sz="15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Обсудите </a:t>
            </a:r>
            <a:r>
              <a:rPr sz="1500" spc="1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 </a:t>
            </a:r>
            <a:r>
              <a:rPr sz="1500" spc="-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Ириной, 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что </a:t>
            </a:r>
            <a:r>
              <a:rPr sz="1500" spc="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она </a:t>
            </a:r>
            <a:r>
              <a:rPr sz="1500" spc="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может </a:t>
            </a:r>
            <a:r>
              <a:rPr sz="15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сделать </a:t>
            </a:r>
            <a:r>
              <a:rPr sz="1500" spc="-1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 </a:t>
            </a:r>
            <a:r>
              <a:rPr sz="1500" spc="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будущем </a:t>
            </a:r>
            <a:r>
              <a:rPr sz="15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для </a:t>
            </a:r>
            <a:r>
              <a:rPr sz="1500" spc="-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того, </a:t>
            </a:r>
            <a:r>
              <a:rPr sz="1500" spc="-5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чтобы </a:t>
            </a:r>
            <a:r>
              <a:rPr sz="1500" spc="-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исключить </a:t>
            </a:r>
            <a:r>
              <a:rPr sz="1500" spc="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подобное 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поведение.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Лучше 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всего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задавать 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вопросы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 </a:t>
            </a:r>
            <a:r>
              <a:rPr sz="1500" spc="-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получать </a:t>
            </a:r>
            <a:r>
              <a:rPr sz="1500" spc="-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ответы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от</a:t>
            </a:r>
            <a:r>
              <a:rPr sz="15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сотрудницы. </a:t>
            </a:r>
            <a:r>
              <a:rPr sz="15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Это </a:t>
            </a:r>
            <a:r>
              <a:rPr sz="1500" spc="-7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позволит</a:t>
            </a:r>
            <a:r>
              <a:rPr sz="15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ей </a:t>
            </a:r>
            <a:r>
              <a:rPr sz="1500" spc="-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принять</a:t>
            </a:r>
            <a:r>
              <a:rPr sz="1500" spc="-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ответственность</a:t>
            </a:r>
            <a:r>
              <a:rPr sz="15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за 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решения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 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действия</a:t>
            </a:r>
            <a:r>
              <a:rPr sz="1500" spc="-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500" spc="-1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будущем. </a:t>
            </a:r>
            <a:r>
              <a:rPr sz="1500" spc="-1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500" spc="-1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конце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беседы </a:t>
            </a:r>
            <a:r>
              <a:rPr sz="1500" spc="-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договоритесь </a:t>
            </a:r>
            <a:r>
              <a:rPr sz="1500" spc="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 </a:t>
            </a:r>
            <a:r>
              <a:rPr sz="15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конкретных</a:t>
            </a:r>
            <a:r>
              <a:rPr sz="1500" spc="-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действиях</a:t>
            </a:r>
            <a:r>
              <a:rPr sz="1500" spc="-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 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сроках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—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наметьте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план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действий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</a:t>
            </a:r>
            <a:r>
              <a:rPr sz="15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будущее.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</a:t>
            </a:r>
            <a:r>
              <a:rPr sz="15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очень</a:t>
            </a:r>
            <a:r>
              <a:rPr sz="1500" spc="-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желательно </a:t>
            </a:r>
            <a:r>
              <a:rPr sz="15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запланировать </a:t>
            </a:r>
            <a:r>
              <a:rPr sz="15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дату </a:t>
            </a:r>
            <a:r>
              <a:rPr sz="1500" spc="-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встречи, </a:t>
            </a:r>
            <a:r>
              <a:rPr sz="15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 </a:t>
            </a:r>
            <a:r>
              <a:rPr sz="15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которой </a:t>
            </a:r>
            <a:r>
              <a:rPr sz="1500" spc="-1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вы</a:t>
            </a:r>
            <a:r>
              <a:rPr sz="1500" spc="-1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подведете </a:t>
            </a:r>
            <a:r>
              <a:rPr sz="15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итоги </a:t>
            </a:r>
            <a:r>
              <a:rPr sz="15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работы </a:t>
            </a:r>
            <a:r>
              <a:rPr sz="15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над </a:t>
            </a:r>
            <a:r>
              <a:rPr sz="15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собой, </a:t>
            </a:r>
            <a:r>
              <a:rPr sz="1500" spc="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</a:t>
            </a:r>
            <a:r>
              <a:rPr sz="1500" spc="-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торую</a:t>
            </a:r>
            <a:r>
              <a:rPr sz="15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бу</a:t>
            </a:r>
            <a:r>
              <a:rPr sz="15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</a:t>
            </a:r>
            <a:r>
              <a:rPr sz="15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ет</a:t>
            </a:r>
            <a:r>
              <a:rPr sz="1500" spc="-1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дел</a:t>
            </a:r>
            <a:r>
              <a:rPr sz="15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а</a:t>
            </a:r>
            <a:r>
              <a:rPr sz="1500" spc="-1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ть</a:t>
            </a:r>
            <a:r>
              <a:rPr sz="15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</a:t>
            </a:r>
            <a:r>
              <a:rPr sz="15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рина</a:t>
            </a:r>
            <a:r>
              <a:rPr sz="1500" spc="-1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.</a:t>
            </a:r>
            <a:endParaRPr sz="15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2332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29413"/>
            <a:ext cx="846543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" dirty="0"/>
              <a:t>Модель</a:t>
            </a:r>
            <a:r>
              <a:rPr sz="3600" spc="-25" dirty="0"/>
              <a:t> </a:t>
            </a:r>
            <a:r>
              <a:rPr sz="3600" spc="-5" dirty="0"/>
              <a:t>Ос</a:t>
            </a:r>
            <a:r>
              <a:rPr sz="3600" spc="-15" dirty="0"/>
              <a:t> </a:t>
            </a:r>
            <a:r>
              <a:rPr sz="3600" dirty="0"/>
              <a:t>№3.</a:t>
            </a:r>
            <a:r>
              <a:rPr sz="3600" spc="-10" dirty="0"/>
              <a:t> </a:t>
            </a:r>
            <a:r>
              <a:rPr sz="3600" dirty="0"/>
              <a:t>SOR</a:t>
            </a:r>
            <a:r>
              <a:rPr sz="3600" spc="-10" dirty="0"/>
              <a:t> </a:t>
            </a:r>
            <a:r>
              <a:rPr sz="3600" dirty="0"/>
              <a:t>или</a:t>
            </a:r>
            <a:r>
              <a:rPr sz="3600" spc="-40" dirty="0"/>
              <a:t> </a:t>
            </a:r>
            <a:r>
              <a:rPr sz="3600" spc="-5" dirty="0"/>
              <a:t>СНР</a:t>
            </a:r>
            <a:endParaRPr sz="3600" dirty="0"/>
          </a:p>
        </p:txBody>
      </p:sp>
      <p:grpSp>
        <p:nvGrpSpPr>
          <p:cNvPr id="3" name="object 3"/>
          <p:cNvGrpSpPr/>
          <p:nvPr/>
        </p:nvGrpSpPr>
        <p:grpSpPr>
          <a:xfrm>
            <a:off x="230124" y="743712"/>
            <a:ext cx="8796655" cy="5876925"/>
            <a:chOff x="230124" y="743712"/>
            <a:chExt cx="8796655" cy="5876925"/>
          </a:xfrm>
        </p:grpSpPr>
        <p:sp>
          <p:nvSpPr>
            <p:cNvPr id="4" name="object 4"/>
            <p:cNvSpPr/>
            <p:nvPr/>
          </p:nvSpPr>
          <p:spPr>
            <a:xfrm>
              <a:off x="252222" y="765810"/>
              <a:ext cx="8752840" cy="5832475"/>
            </a:xfrm>
            <a:custGeom>
              <a:avLst/>
              <a:gdLst/>
              <a:ahLst/>
              <a:cxnLst/>
              <a:rect l="l" t="t" r="r" b="b"/>
              <a:pathLst>
                <a:path w="8752840" h="5832475">
                  <a:moveTo>
                    <a:pt x="8752332" y="0"/>
                  </a:moveTo>
                  <a:lnTo>
                    <a:pt x="0" y="0"/>
                  </a:lnTo>
                  <a:lnTo>
                    <a:pt x="0" y="5832348"/>
                  </a:lnTo>
                  <a:lnTo>
                    <a:pt x="8752332" y="5832348"/>
                  </a:lnTo>
                  <a:lnTo>
                    <a:pt x="87523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252222" y="765810"/>
              <a:ext cx="8752840" cy="5832475"/>
            </a:xfrm>
            <a:custGeom>
              <a:avLst/>
              <a:gdLst/>
              <a:ahLst/>
              <a:cxnLst/>
              <a:rect l="l" t="t" r="r" b="b"/>
              <a:pathLst>
                <a:path w="8752840" h="5832475">
                  <a:moveTo>
                    <a:pt x="0" y="5832348"/>
                  </a:moveTo>
                  <a:lnTo>
                    <a:pt x="8752332" y="5832348"/>
                  </a:lnTo>
                  <a:lnTo>
                    <a:pt x="8752332" y="0"/>
                  </a:lnTo>
                  <a:lnTo>
                    <a:pt x="0" y="0"/>
                  </a:lnTo>
                  <a:lnTo>
                    <a:pt x="0" y="5832348"/>
                  </a:lnTo>
                  <a:close/>
                </a:path>
              </a:pathLst>
            </a:custGeom>
            <a:ln w="4419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07340" y="679831"/>
            <a:ext cx="8519160" cy="551497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 fontAlgn="auto">
              <a:spcBef>
                <a:spcPts val="900"/>
              </a:spcBef>
              <a:spcAft>
                <a:spcPts val="0"/>
              </a:spcAft>
            </a:pPr>
            <a:r>
              <a:rPr sz="1500" b="1" spc="-5" dirty="0">
                <a:solidFill>
                  <a:srgbClr val="404040"/>
                </a:solidFill>
                <a:latin typeface="Tahoma"/>
                <a:cs typeface="Tahoma"/>
              </a:rPr>
              <a:t>Описание: </a:t>
            </a:r>
            <a:r>
              <a:rPr sz="1500" spc="5" dirty="0">
                <a:solidFill>
                  <a:srgbClr val="404040"/>
                </a:solidFill>
                <a:latin typeface="Verdana"/>
                <a:cs typeface="Verdana"/>
              </a:rPr>
              <a:t>Стандарт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50" dirty="0">
                <a:solidFill>
                  <a:srgbClr val="404040"/>
                </a:solidFill>
                <a:latin typeface="Verdana"/>
                <a:cs typeface="Verdana"/>
              </a:rPr>
              <a:t>(Standard)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404040"/>
                </a:solidFill>
                <a:latin typeface="Verdana"/>
                <a:cs typeface="Verdana"/>
              </a:rPr>
              <a:t>—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404040"/>
                </a:solidFill>
                <a:latin typeface="Verdana"/>
                <a:cs typeface="Verdana"/>
              </a:rPr>
              <a:t>Наблюдение</a:t>
            </a:r>
            <a:r>
              <a:rPr sz="15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35" dirty="0">
                <a:solidFill>
                  <a:srgbClr val="404040"/>
                </a:solidFill>
                <a:latin typeface="Verdana"/>
                <a:cs typeface="Verdana"/>
              </a:rPr>
              <a:t>(Observation)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404040"/>
                </a:solidFill>
                <a:latin typeface="Verdana"/>
                <a:cs typeface="Verdana"/>
              </a:rPr>
              <a:t>—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75" dirty="0">
                <a:solidFill>
                  <a:srgbClr val="404040"/>
                </a:solidFill>
                <a:latin typeface="Verdana"/>
                <a:cs typeface="Verdana"/>
              </a:rPr>
              <a:t>Результат</a:t>
            </a:r>
            <a:r>
              <a:rPr sz="15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(Result).</a:t>
            </a:r>
            <a:endParaRPr sz="1500">
              <a:solidFill>
                <a:prstClr val="white"/>
              </a:solidFill>
              <a:latin typeface="Verdana"/>
              <a:cs typeface="Verdana"/>
            </a:endParaRPr>
          </a:p>
          <a:p>
            <a:pPr marL="12700" fontAlgn="auto">
              <a:spcBef>
                <a:spcPts val="805"/>
              </a:spcBef>
              <a:spcAft>
                <a:spcPts val="0"/>
              </a:spcAft>
            </a:pPr>
            <a:r>
              <a:rPr sz="1500" spc="-60" dirty="0">
                <a:solidFill>
                  <a:srgbClr val="404040"/>
                </a:solidFill>
                <a:latin typeface="Verdana"/>
                <a:cs typeface="Verdana"/>
              </a:rPr>
              <a:t>Ситуация:</a:t>
            </a:r>
            <a:r>
              <a:rPr sz="1500" spc="-1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404040"/>
                </a:solidFill>
                <a:latin typeface="Verdana"/>
                <a:cs typeface="Verdana"/>
              </a:rPr>
              <a:t>Андрей,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srgbClr val="404040"/>
                </a:solidFill>
                <a:latin typeface="Verdana"/>
                <a:cs typeface="Verdana"/>
              </a:rPr>
              <a:t>сотрудник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404040"/>
                </a:solidFill>
                <a:latin typeface="Verdana"/>
                <a:cs typeface="Verdana"/>
              </a:rPr>
              <a:t>центра</a:t>
            </a:r>
            <a:r>
              <a:rPr sz="15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40" dirty="0">
                <a:solidFill>
                  <a:srgbClr val="404040"/>
                </a:solidFill>
                <a:latin typeface="Verdana"/>
                <a:cs typeface="Verdana"/>
              </a:rPr>
              <a:t>технической</a:t>
            </a:r>
            <a:r>
              <a:rPr sz="15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srgbClr val="404040"/>
                </a:solidFill>
                <a:latin typeface="Verdana"/>
                <a:cs typeface="Verdana"/>
              </a:rPr>
              <a:t>поддержки,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srgbClr val="404040"/>
                </a:solidFill>
                <a:latin typeface="Verdana"/>
                <a:cs typeface="Verdana"/>
              </a:rPr>
              <a:t>не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75" dirty="0">
                <a:solidFill>
                  <a:srgbClr val="404040"/>
                </a:solidFill>
                <a:latin typeface="Verdana"/>
                <a:cs typeface="Verdana"/>
              </a:rPr>
              <a:t>ответил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404040"/>
                </a:solidFill>
                <a:latin typeface="Verdana"/>
                <a:cs typeface="Verdana"/>
              </a:rPr>
              <a:t>на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40" dirty="0">
                <a:solidFill>
                  <a:srgbClr val="404040"/>
                </a:solidFill>
                <a:latin typeface="Verdana"/>
                <a:cs typeface="Verdana"/>
              </a:rPr>
              <a:t>запрос</a:t>
            </a:r>
            <a:r>
              <a:rPr sz="15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75" dirty="0">
                <a:solidFill>
                  <a:srgbClr val="404040"/>
                </a:solidFill>
                <a:latin typeface="Verdana"/>
                <a:cs typeface="Verdana"/>
              </a:rPr>
              <a:t>об</a:t>
            </a:r>
            <a:endParaRPr sz="1500">
              <a:solidFill>
                <a:prstClr val="white"/>
              </a:solidFill>
              <a:latin typeface="Verdana"/>
              <a:cs typeface="Verdana"/>
            </a:endParaRPr>
          </a:p>
          <a:p>
            <a:pPr marL="353695" fontAlgn="auto">
              <a:spcBef>
                <a:spcPts val="0"/>
              </a:spcBef>
              <a:spcAft>
                <a:spcPts val="0"/>
              </a:spcAft>
            </a:pPr>
            <a:r>
              <a:rPr sz="1500" spc="-5" dirty="0">
                <a:solidFill>
                  <a:srgbClr val="404040"/>
                </a:solidFill>
                <a:latin typeface="Verdana"/>
                <a:cs typeface="Verdana"/>
              </a:rPr>
              <a:t>устранении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404040"/>
                </a:solidFill>
                <a:latin typeface="Verdana"/>
                <a:cs typeface="Verdana"/>
              </a:rPr>
              <a:t>неисправности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из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404040"/>
                </a:solidFill>
                <a:latin typeface="Verdana"/>
                <a:cs typeface="Verdana"/>
              </a:rPr>
              <a:t>отдела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развития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404040"/>
                </a:solidFill>
                <a:latin typeface="Verdana"/>
                <a:cs typeface="Verdana"/>
              </a:rPr>
              <a:t>бизнеса.</a:t>
            </a:r>
            <a:endParaRPr sz="1500">
              <a:solidFill>
                <a:prstClr val="white"/>
              </a:solidFill>
              <a:latin typeface="Verdana"/>
              <a:cs typeface="Verdana"/>
            </a:endParaRPr>
          </a:p>
          <a:p>
            <a:pPr marL="12700" fontAlgn="auto">
              <a:spcBef>
                <a:spcPts val="80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650" spc="-15" dirty="0">
                <a:solidFill>
                  <a:srgbClr val="A42F0F"/>
                </a:solidFill>
                <a:latin typeface="Microsoft Sans Serif"/>
                <a:cs typeface="Microsoft Sans Serif"/>
              </a:rPr>
              <a:t>🠶	</a:t>
            </a:r>
            <a:r>
              <a:rPr sz="1500" b="1" spc="40" dirty="0">
                <a:solidFill>
                  <a:srgbClr val="404040"/>
                </a:solidFill>
                <a:latin typeface="Tahoma"/>
                <a:cs typeface="Tahoma"/>
              </a:rPr>
              <a:t>Стандарт</a:t>
            </a:r>
            <a:r>
              <a:rPr sz="1500" b="1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500" b="1" spc="-55" dirty="0">
                <a:solidFill>
                  <a:srgbClr val="404040"/>
                </a:solidFill>
                <a:latin typeface="Tahoma"/>
                <a:cs typeface="Tahoma"/>
              </a:rPr>
              <a:t>(Standard).</a:t>
            </a:r>
            <a:r>
              <a:rPr sz="1500" b="1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500" spc="10" dirty="0">
                <a:solidFill>
                  <a:srgbClr val="404040"/>
                </a:solidFill>
                <a:latin typeface="Verdana"/>
                <a:cs typeface="Verdana"/>
              </a:rPr>
              <a:t>Напомните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75" dirty="0">
                <a:solidFill>
                  <a:srgbClr val="404040"/>
                </a:solidFill>
                <a:latin typeface="Verdana"/>
                <a:cs typeface="Verdana"/>
              </a:rPr>
              <a:t>об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55" dirty="0">
                <a:solidFill>
                  <a:srgbClr val="404040"/>
                </a:solidFill>
                <a:latin typeface="Verdana"/>
                <a:cs typeface="Verdana"/>
              </a:rPr>
              <a:t>установленных</a:t>
            </a:r>
            <a:r>
              <a:rPr sz="1500" spc="-6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5" dirty="0">
                <a:solidFill>
                  <a:srgbClr val="404040"/>
                </a:solidFill>
                <a:latin typeface="Verdana"/>
                <a:cs typeface="Verdana"/>
              </a:rPr>
              <a:t>стандартах.</a:t>
            </a:r>
            <a:endParaRPr sz="1500">
              <a:solidFill>
                <a:prstClr val="white"/>
              </a:solidFill>
              <a:latin typeface="Verdana"/>
              <a:cs typeface="Verdana"/>
            </a:endParaRPr>
          </a:p>
          <a:p>
            <a:pPr marL="353695" marR="6985" indent="-341630" fontAlgn="auto">
              <a:spcBef>
                <a:spcPts val="795"/>
              </a:spcBef>
              <a:spcAft>
                <a:spcPts val="0"/>
              </a:spcAft>
            </a:pPr>
            <a:r>
              <a:rPr sz="1500" spc="-260" dirty="0">
                <a:solidFill>
                  <a:srgbClr val="404040"/>
                </a:solidFill>
                <a:latin typeface="Verdana"/>
                <a:cs typeface="Verdana"/>
              </a:rPr>
              <a:t>«В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100" dirty="0">
                <a:solidFill>
                  <a:srgbClr val="404040"/>
                </a:solidFill>
                <a:latin typeface="Verdana"/>
                <a:cs typeface="Verdana"/>
              </a:rPr>
              <a:t>нашем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Verdana"/>
                <a:cs typeface="Verdana"/>
              </a:rPr>
              <a:t>подразделении</a:t>
            </a:r>
            <a:r>
              <a:rPr sz="1500" spc="-6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20" dirty="0">
                <a:solidFill>
                  <a:srgbClr val="404040"/>
                </a:solidFill>
                <a:latin typeface="Verdana"/>
                <a:cs typeface="Verdana"/>
              </a:rPr>
              <a:t>уже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2-й</a:t>
            </a:r>
            <a:r>
              <a:rPr sz="15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40" dirty="0">
                <a:solidFill>
                  <a:srgbClr val="404040"/>
                </a:solidFill>
                <a:latin typeface="Verdana"/>
                <a:cs typeface="Verdana"/>
              </a:rPr>
              <a:t>год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45" dirty="0">
                <a:solidFill>
                  <a:srgbClr val="404040"/>
                </a:solidFill>
                <a:latin typeface="Verdana"/>
                <a:cs typeface="Verdana"/>
              </a:rPr>
              <a:t>действует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srgbClr val="404040"/>
                </a:solidFill>
                <a:latin typeface="Verdana"/>
                <a:cs typeface="Verdana"/>
              </a:rPr>
              <a:t>стандарт</a:t>
            </a:r>
            <a:r>
              <a:rPr sz="15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404040"/>
                </a:solidFill>
                <a:latin typeface="Verdana"/>
                <a:cs typeface="Verdana"/>
              </a:rPr>
              <a:t>быстрого</a:t>
            </a:r>
            <a:r>
              <a:rPr sz="15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20" dirty="0">
                <a:solidFill>
                  <a:srgbClr val="404040"/>
                </a:solidFill>
                <a:latin typeface="Verdana"/>
                <a:cs typeface="Verdana"/>
              </a:rPr>
              <a:t>реагирования</a:t>
            </a:r>
            <a:r>
              <a:rPr sz="1500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404040"/>
                </a:solidFill>
                <a:latin typeface="Verdana"/>
                <a:cs typeface="Verdana"/>
              </a:rPr>
              <a:t>—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404040"/>
                </a:solidFill>
                <a:latin typeface="Verdana"/>
                <a:cs typeface="Verdana"/>
              </a:rPr>
              <a:t>по </a:t>
            </a:r>
            <a:r>
              <a:rPr sz="1500" spc="-5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404040"/>
                </a:solidFill>
                <a:latin typeface="Verdana"/>
                <a:cs typeface="Verdana"/>
              </a:rPr>
              <a:t>любой </a:t>
            </a:r>
            <a:r>
              <a:rPr sz="1500" spc="-85" dirty="0">
                <a:solidFill>
                  <a:srgbClr val="404040"/>
                </a:solidFill>
                <a:latin typeface="Verdana"/>
                <a:cs typeface="Verdana"/>
              </a:rPr>
              <a:t>заявке 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ответ </a:t>
            </a:r>
            <a:r>
              <a:rPr sz="1500" spc="-15" dirty="0">
                <a:solidFill>
                  <a:srgbClr val="404040"/>
                </a:solidFill>
                <a:latin typeface="Verdana"/>
                <a:cs typeface="Verdana"/>
              </a:rPr>
              <a:t>должен 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быть </a:t>
            </a:r>
            <a:r>
              <a:rPr sz="1500" spc="10" dirty="0">
                <a:solidFill>
                  <a:srgbClr val="404040"/>
                </a:solidFill>
                <a:latin typeface="Verdana"/>
                <a:cs typeface="Verdana"/>
              </a:rPr>
              <a:t>дан </a:t>
            </a:r>
            <a:r>
              <a:rPr sz="1500" spc="-195" dirty="0">
                <a:solidFill>
                  <a:srgbClr val="404040"/>
                </a:solidFill>
                <a:latin typeface="Verdana"/>
                <a:cs typeface="Verdana"/>
              </a:rPr>
              <a:t>в </a:t>
            </a:r>
            <a:r>
              <a:rPr sz="1500" spc="-40" dirty="0">
                <a:solidFill>
                  <a:srgbClr val="404040"/>
                </a:solidFill>
                <a:latin typeface="Verdana"/>
                <a:cs typeface="Verdana"/>
              </a:rPr>
              <a:t>течение </a:t>
            </a:r>
            <a:r>
              <a:rPr sz="1500" spc="-125" dirty="0">
                <a:solidFill>
                  <a:srgbClr val="404040"/>
                </a:solidFill>
                <a:latin typeface="Verdana"/>
                <a:cs typeface="Verdana"/>
              </a:rPr>
              <a:t>15 </a:t>
            </a:r>
            <a:r>
              <a:rPr sz="1500" spc="10" dirty="0">
                <a:solidFill>
                  <a:srgbClr val="404040"/>
                </a:solidFill>
                <a:latin typeface="Verdana"/>
                <a:cs typeface="Verdana"/>
              </a:rPr>
              <a:t>мин. </a:t>
            </a:r>
            <a:r>
              <a:rPr sz="1500" spc="20" dirty="0">
                <a:solidFill>
                  <a:srgbClr val="404040"/>
                </a:solidFill>
                <a:latin typeface="Verdana"/>
                <a:cs typeface="Verdana"/>
              </a:rPr>
              <a:t>Это </a:t>
            </a:r>
            <a:r>
              <a:rPr sz="1500" spc="5" dirty="0">
                <a:solidFill>
                  <a:srgbClr val="404040"/>
                </a:solidFill>
                <a:latin typeface="Verdana"/>
                <a:cs typeface="Verdana"/>
              </a:rPr>
              <a:t>не </a:t>
            </a:r>
            <a:r>
              <a:rPr sz="1500" spc="-95" dirty="0">
                <a:solidFill>
                  <a:srgbClr val="404040"/>
                </a:solidFill>
                <a:latin typeface="Verdana"/>
                <a:cs typeface="Verdana"/>
              </a:rPr>
              <a:t>значит, 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что 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Verdana"/>
                <a:cs typeface="Verdana"/>
              </a:rPr>
              <a:t>неисправность </a:t>
            </a:r>
            <a:r>
              <a:rPr sz="1500" spc="-45" dirty="0">
                <a:solidFill>
                  <a:srgbClr val="404040"/>
                </a:solidFill>
                <a:latin typeface="Verdana"/>
                <a:cs typeface="Verdana"/>
              </a:rPr>
              <a:t>обязательно </a:t>
            </a:r>
            <a:r>
              <a:rPr sz="1500" spc="-25" dirty="0">
                <a:solidFill>
                  <a:srgbClr val="404040"/>
                </a:solidFill>
                <a:latin typeface="Verdana"/>
                <a:cs typeface="Verdana"/>
              </a:rPr>
              <a:t>будет </a:t>
            </a:r>
            <a:r>
              <a:rPr sz="1500" spc="15" dirty="0">
                <a:solidFill>
                  <a:srgbClr val="404040"/>
                </a:solidFill>
                <a:latin typeface="Verdana"/>
                <a:cs typeface="Verdana"/>
              </a:rPr>
              <a:t>устранена </a:t>
            </a:r>
            <a:r>
              <a:rPr sz="1500" spc="-15" dirty="0">
                <a:solidFill>
                  <a:srgbClr val="404040"/>
                </a:solidFill>
                <a:latin typeface="Verdana"/>
                <a:cs typeface="Verdana"/>
              </a:rPr>
              <a:t>за </a:t>
            </a:r>
            <a:r>
              <a:rPr sz="1500" spc="-25" dirty="0">
                <a:solidFill>
                  <a:srgbClr val="404040"/>
                </a:solidFill>
                <a:latin typeface="Verdana"/>
                <a:cs typeface="Verdana"/>
              </a:rPr>
              <a:t>эти </a:t>
            </a:r>
            <a:r>
              <a:rPr sz="1500" spc="-125" dirty="0">
                <a:solidFill>
                  <a:srgbClr val="404040"/>
                </a:solidFill>
                <a:latin typeface="Verdana"/>
                <a:cs typeface="Verdana"/>
              </a:rPr>
              <a:t>15 </a:t>
            </a:r>
            <a:r>
              <a:rPr sz="1500" spc="-40" dirty="0">
                <a:solidFill>
                  <a:srgbClr val="404040"/>
                </a:solidFill>
                <a:latin typeface="Verdana"/>
                <a:cs typeface="Verdana"/>
              </a:rPr>
              <a:t>минут, </a:t>
            </a:r>
            <a:r>
              <a:rPr sz="1500" spc="5" dirty="0">
                <a:solidFill>
                  <a:srgbClr val="404040"/>
                </a:solidFill>
                <a:latin typeface="Verdana"/>
                <a:cs typeface="Verdana"/>
              </a:rPr>
              <a:t>но </a:t>
            </a:r>
            <a:r>
              <a:rPr sz="1500" spc="50" dirty="0">
                <a:solidFill>
                  <a:srgbClr val="404040"/>
                </a:solidFill>
                <a:latin typeface="Verdana"/>
                <a:cs typeface="Verdana"/>
              </a:rPr>
              <a:t>наш </a:t>
            </a:r>
            <a:r>
              <a:rPr sz="1500" spc="-75" dirty="0">
                <a:solidFill>
                  <a:srgbClr val="404040"/>
                </a:solidFill>
                <a:latin typeface="Verdana"/>
                <a:cs typeface="Verdana"/>
              </a:rPr>
              <a:t>заказчик </a:t>
            </a:r>
            <a:r>
              <a:rPr sz="1500" spc="-7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90" dirty="0">
                <a:solidFill>
                  <a:srgbClr val="404040"/>
                </a:solidFill>
                <a:latin typeface="Verdana"/>
                <a:cs typeface="Verdana"/>
              </a:rPr>
              <a:t>получит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ответ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70" dirty="0">
                <a:solidFill>
                  <a:srgbClr val="404040"/>
                </a:solidFill>
                <a:latin typeface="Verdana"/>
                <a:cs typeface="Verdana"/>
              </a:rPr>
              <a:t>о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404040"/>
                </a:solidFill>
                <a:latin typeface="Verdana"/>
                <a:cs typeface="Verdana"/>
              </a:rPr>
              <a:t>том,</a:t>
            </a:r>
            <a:r>
              <a:rPr sz="15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что</a:t>
            </a:r>
            <a:r>
              <a:rPr sz="15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заявка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65" dirty="0">
                <a:solidFill>
                  <a:srgbClr val="404040"/>
                </a:solidFill>
                <a:latin typeface="Verdana"/>
                <a:cs typeface="Verdana"/>
              </a:rPr>
              <a:t>принята,</a:t>
            </a:r>
            <a:r>
              <a:rPr sz="15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40" dirty="0">
                <a:solidFill>
                  <a:srgbClr val="404040"/>
                </a:solidFill>
                <a:latin typeface="Verdana"/>
                <a:cs typeface="Verdana"/>
              </a:rPr>
              <a:t>и</a:t>
            </a:r>
            <a:r>
              <a:rPr sz="15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40" dirty="0">
                <a:solidFill>
                  <a:srgbClr val="404040"/>
                </a:solidFill>
                <a:latin typeface="Verdana"/>
                <a:cs typeface="Verdana"/>
              </a:rPr>
              <a:t>мы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35" dirty="0">
                <a:solidFill>
                  <a:srgbClr val="404040"/>
                </a:solidFill>
                <a:latin typeface="Verdana"/>
                <a:cs typeface="Verdana"/>
              </a:rPr>
              <a:t>начали</a:t>
            </a:r>
            <a:r>
              <a:rPr sz="15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50" dirty="0">
                <a:solidFill>
                  <a:srgbClr val="404040"/>
                </a:solidFill>
                <a:latin typeface="Verdana"/>
                <a:cs typeface="Verdana"/>
              </a:rPr>
              <a:t>работать».</a:t>
            </a:r>
            <a:endParaRPr sz="1500">
              <a:solidFill>
                <a:prstClr val="white"/>
              </a:solidFill>
              <a:latin typeface="Verdana"/>
              <a:cs typeface="Verdana"/>
            </a:endParaRPr>
          </a:p>
          <a:p>
            <a:pPr marL="12700" fontAlgn="auto">
              <a:spcBef>
                <a:spcPts val="80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650" spc="-15" dirty="0">
                <a:solidFill>
                  <a:srgbClr val="A42F0F"/>
                </a:solidFill>
                <a:latin typeface="Microsoft Sans Serif"/>
                <a:cs typeface="Microsoft Sans Serif"/>
              </a:rPr>
              <a:t>🠶	</a:t>
            </a:r>
            <a:r>
              <a:rPr sz="1500" b="1" spc="-30" dirty="0">
                <a:solidFill>
                  <a:srgbClr val="404040"/>
                </a:solidFill>
                <a:latin typeface="Tahoma"/>
                <a:cs typeface="Tahoma"/>
              </a:rPr>
              <a:t>Наблюдение</a:t>
            </a:r>
            <a:r>
              <a:rPr sz="1500" b="1" spc="-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500" b="1" spc="-45" dirty="0">
                <a:solidFill>
                  <a:srgbClr val="404040"/>
                </a:solidFill>
                <a:latin typeface="Tahoma"/>
                <a:cs typeface="Tahoma"/>
              </a:rPr>
              <a:t>(Observation).</a:t>
            </a:r>
            <a:r>
              <a:rPr sz="1500" b="1" spc="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500" spc="-50" dirty="0">
                <a:solidFill>
                  <a:srgbClr val="404040"/>
                </a:solidFill>
                <a:latin typeface="Verdana"/>
                <a:cs typeface="Verdana"/>
              </a:rPr>
              <a:t>Изложите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404040"/>
                </a:solidFill>
                <a:latin typeface="Verdana"/>
                <a:cs typeface="Verdana"/>
              </a:rPr>
              <a:t>факты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40" dirty="0">
                <a:solidFill>
                  <a:srgbClr val="404040"/>
                </a:solidFill>
                <a:latin typeface="Verdana"/>
                <a:cs typeface="Verdana"/>
              </a:rPr>
              <a:t>и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40" dirty="0">
                <a:solidFill>
                  <a:srgbClr val="404040"/>
                </a:solidFill>
                <a:latin typeface="Verdana"/>
                <a:cs typeface="Verdana"/>
              </a:rPr>
              <a:t>наблюдения.</a:t>
            </a:r>
            <a:endParaRPr sz="1500">
              <a:solidFill>
                <a:prstClr val="white"/>
              </a:solidFill>
              <a:latin typeface="Verdana"/>
              <a:cs typeface="Verdana"/>
            </a:endParaRPr>
          </a:p>
          <a:p>
            <a:pPr marL="353695" marR="5080" indent="-341630" fontAlgn="auto">
              <a:spcBef>
                <a:spcPts val="805"/>
              </a:spcBef>
              <a:spcAft>
                <a:spcPts val="0"/>
              </a:spcAft>
            </a:pPr>
            <a:r>
              <a:rPr sz="1500" spc="-130" dirty="0">
                <a:solidFill>
                  <a:srgbClr val="404040"/>
                </a:solidFill>
                <a:latin typeface="Verdana"/>
                <a:cs typeface="Verdana"/>
              </a:rPr>
              <a:t>«По</a:t>
            </a:r>
            <a:r>
              <a:rPr sz="1500" spc="-95" dirty="0">
                <a:solidFill>
                  <a:srgbClr val="404040"/>
                </a:solidFill>
                <a:latin typeface="Verdana"/>
                <a:cs typeface="Verdana"/>
              </a:rPr>
              <a:t> заявке,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404040"/>
                </a:solidFill>
                <a:latin typeface="Verdana"/>
                <a:cs typeface="Verdana"/>
              </a:rPr>
              <a:t>которая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20" dirty="0">
                <a:solidFill>
                  <a:srgbClr val="404040"/>
                </a:solidFill>
                <a:latin typeface="Verdana"/>
                <a:cs typeface="Verdana"/>
              </a:rPr>
              <a:t>поступила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35" dirty="0">
                <a:solidFill>
                  <a:srgbClr val="404040"/>
                </a:solidFill>
                <a:latin typeface="Verdana"/>
                <a:cs typeface="Verdana"/>
              </a:rPr>
              <a:t>к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15" dirty="0">
                <a:solidFill>
                  <a:srgbClr val="404040"/>
                </a:solidFill>
                <a:latin typeface="Verdana"/>
                <a:cs typeface="Verdana"/>
              </a:rPr>
              <a:t>тебе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404040"/>
                </a:solidFill>
                <a:latin typeface="Verdana"/>
                <a:cs typeface="Verdana"/>
              </a:rPr>
              <a:t>вчера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95" dirty="0">
                <a:solidFill>
                  <a:srgbClr val="404040"/>
                </a:solidFill>
                <a:latin typeface="Verdana"/>
                <a:cs typeface="Verdana"/>
              </a:rPr>
              <a:t>в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60" dirty="0">
                <a:solidFill>
                  <a:srgbClr val="404040"/>
                </a:solidFill>
                <a:latin typeface="Verdana"/>
                <a:cs typeface="Verdana"/>
              </a:rPr>
              <a:t>10:25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из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404040"/>
                </a:solidFill>
                <a:latin typeface="Verdana"/>
                <a:cs typeface="Verdana"/>
              </a:rPr>
              <a:t>отдела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развития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srgbClr val="404040"/>
                </a:solidFill>
                <a:latin typeface="Verdana"/>
                <a:cs typeface="Verdana"/>
              </a:rPr>
              <a:t>бизнеса,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75" dirty="0">
                <a:solidFill>
                  <a:srgbClr val="404040"/>
                </a:solidFill>
                <a:latin typeface="Verdana"/>
                <a:cs typeface="Verdana"/>
              </a:rPr>
              <a:t>заказчик </a:t>
            </a:r>
            <a:r>
              <a:rPr sz="1500" spc="-51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45" dirty="0">
                <a:solidFill>
                  <a:srgbClr val="404040"/>
                </a:solidFill>
                <a:latin typeface="Verdana"/>
                <a:cs typeface="Verdana"/>
              </a:rPr>
              <a:t>ответа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404040"/>
                </a:solidFill>
                <a:latin typeface="Verdana"/>
                <a:cs typeface="Verdana"/>
              </a:rPr>
              <a:t>не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получил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20" dirty="0">
                <a:solidFill>
                  <a:srgbClr val="404040"/>
                </a:solidFill>
                <a:latin typeface="Verdana"/>
                <a:cs typeface="Verdana"/>
              </a:rPr>
              <a:t>до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5" dirty="0">
                <a:solidFill>
                  <a:srgbClr val="404040"/>
                </a:solidFill>
                <a:latin typeface="Verdana"/>
                <a:cs typeface="Verdana"/>
              </a:rPr>
              <a:t>начала</a:t>
            </a:r>
            <a:r>
              <a:rPr sz="15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5" dirty="0">
                <a:solidFill>
                  <a:srgbClr val="404040"/>
                </a:solidFill>
                <a:latin typeface="Verdana"/>
                <a:cs typeface="Verdana"/>
              </a:rPr>
              <a:t>сегодняшнего</a:t>
            </a:r>
            <a:r>
              <a:rPr sz="15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дня.</a:t>
            </a:r>
            <a:r>
              <a:rPr sz="15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Verdana"/>
                <a:cs typeface="Verdana"/>
              </a:rPr>
              <a:t>Неисправность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srgbClr val="404040"/>
                </a:solidFill>
                <a:latin typeface="Verdana"/>
                <a:cs typeface="Verdana"/>
              </a:rPr>
              <a:t>не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Verdana"/>
                <a:cs typeface="Verdana"/>
              </a:rPr>
              <a:t>устранена:</a:t>
            </a:r>
            <a:endParaRPr sz="1500">
              <a:solidFill>
                <a:prstClr val="white"/>
              </a:solidFill>
              <a:latin typeface="Verdana"/>
              <a:cs typeface="Verdana"/>
            </a:endParaRPr>
          </a:p>
          <a:p>
            <a:pPr marL="353695" fontAlgn="auto">
              <a:spcBef>
                <a:spcPts val="0"/>
              </a:spcBef>
              <a:spcAft>
                <a:spcPts val="0"/>
              </a:spcAft>
            </a:pPr>
            <a:r>
              <a:rPr sz="1500" spc="5" dirty="0">
                <a:solidFill>
                  <a:srgbClr val="404040"/>
                </a:solidFill>
                <a:latin typeface="Verdana"/>
                <a:cs typeface="Verdana"/>
              </a:rPr>
              <a:t>доступа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90" dirty="0">
                <a:solidFill>
                  <a:srgbClr val="404040"/>
                </a:solidFill>
                <a:latin typeface="Verdana"/>
                <a:cs typeface="Verdana"/>
              </a:rPr>
              <a:t>в</a:t>
            </a:r>
            <a:r>
              <a:rPr sz="15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55" dirty="0">
                <a:solidFill>
                  <a:srgbClr val="404040"/>
                </a:solidFill>
                <a:latin typeface="Verdana"/>
                <a:cs typeface="Verdana"/>
              </a:rPr>
              <a:t>систему</a:t>
            </a:r>
            <a:r>
              <a:rPr sz="15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25" dirty="0">
                <a:solidFill>
                  <a:srgbClr val="404040"/>
                </a:solidFill>
                <a:latin typeface="Verdana"/>
                <a:cs typeface="Verdana"/>
              </a:rPr>
              <a:t>до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5" dirty="0">
                <a:solidFill>
                  <a:srgbClr val="404040"/>
                </a:solidFill>
                <a:latin typeface="Verdana"/>
                <a:cs typeface="Verdana"/>
              </a:rPr>
              <a:t>сих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404040"/>
                </a:solidFill>
                <a:latin typeface="Verdana"/>
                <a:cs typeface="Verdana"/>
              </a:rPr>
              <a:t>по</a:t>
            </a:r>
            <a:r>
              <a:rPr sz="1500" spc="35" dirty="0">
                <a:solidFill>
                  <a:srgbClr val="404040"/>
                </a:solidFill>
                <a:latin typeface="Verdana"/>
                <a:cs typeface="Verdana"/>
              </a:rPr>
              <a:t>р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20" dirty="0">
                <a:solidFill>
                  <a:srgbClr val="404040"/>
                </a:solidFill>
                <a:latin typeface="Verdana"/>
                <a:cs typeface="Verdana"/>
              </a:rPr>
              <a:t>нет</a:t>
            </a:r>
            <a:r>
              <a:rPr sz="1500" spc="-150" dirty="0">
                <a:solidFill>
                  <a:srgbClr val="404040"/>
                </a:solidFill>
                <a:latin typeface="Verdana"/>
                <a:cs typeface="Verdana"/>
              </a:rPr>
              <a:t>»</a:t>
            </a:r>
            <a:r>
              <a:rPr sz="1500" spc="-130" dirty="0">
                <a:solidFill>
                  <a:srgbClr val="404040"/>
                </a:solidFill>
                <a:latin typeface="Verdana"/>
                <a:cs typeface="Verdana"/>
              </a:rPr>
              <a:t>.</a:t>
            </a:r>
            <a:endParaRPr sz="1500">
              <a:solidFill>
                <a:prstClr val="white"/>
              </a:solidFill>
              <a:latin typeface="Verdana"/>
              <a:cs typeface="Verdana"/>
            </a:endParaRPr>
          </a:p>
          <a:p>
            <a:pPr marL="353695" marR="559435" indent="-341630" fontAlgn="auto">
              <a:spcBef>
                <a:spcPts val="79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650" spc="-15" dirty="0">
                <a:solidFill>
                  <a:srgbClr val="A42F0F"/>
                </a:solidFill>
                <a:latin typeface="Microsoft Sans Serif"/>
                <a:cs typeface="Microsoft Sans Serif"/>
              </a:rPr>
              <a:t>🠶	</a:t>
            </a:r>
            <a:r>
              <a:rPr sz="1500" b="1" spc="-40" dirty="0">
                <a:solidFill>
                  <a:srgbClr val="404040"/>
                </a:solidFill>
                <a:latin typeface="Tahoma"/>
                <a:cs typeface="Tahoma"/>
              </a:rPr>
              <a:t>Результат </a:t>
            </a:r>
            <a:r>
              <a:rPr sz="1500" b="1" spc="-100" dirty="0">
                <a:solidFill>
                  <a:srgbClr val="404040"/>
                </a:solidFill>
                <a:latin typeface="Tahoma"/>
                <a:cs typeface="Tahoma"/>
              </a:rPr>
              <a:t>(Result).</a:t>
            </a:r>
            <a:r>
              <a:rPr sz="1500" b="1" spc="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500" spc="15" dirty="0">
                <a:solidFill>
                  <a:srgbClr val="404040"/>
                </a:solidFill>
                <a:latin typeface="Verdana"/>
                <a:cs typeface="Verdana"/>
              </a:rPr>
              <a:t>Обсудите</a:t>
            </a:r>
            <a:r>
              <a:rPr sz="15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90" dirty="0">
                <a:solidFill>
                  <a:srgbClr val="404040"/>
                </a:solidFill>
                <a:latin typeface="Verdana"/>
                <a:cs typeface="Verdana"/>
              </a:rPr>
              <a:t>влияние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45" dirty="0">
                <a:solidFill>
                  <a:srgbClr val="404040"/>
                </a:solidFill>
                <a:latin typeface="Verdana"/>
                <a:cs typeface="Verdana"/>
              </a:rPr>
              <a:t>поведения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404040"/>
                </a:solidFill>
                <a:latin typeface="Verdana"/>
                <a:cs typeface="Verdana"/>
              </a:rPr>
              <a:t>на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Verdana"/>
                <a:cs typeface="Verdana"/>
              </a:rPr>
              <a:t>бизнес,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404040"/>
                </a:solidFill>
                <a:latin typeface="Verdana"/>
                <a:cs typeface="Verdana"/>
              </a:rPr>
              <a:t>команду,</a:t>
            </a:r>
            <a:r>
              <a:rPr sz="15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клиентов, </a:t>
            </a:r>
            <a:r>
              <a:rPr sz="1500" spc="-51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20" dirty="0">
                <a:solidFill>
                  <a:srgbClr val="404040"/>
                </a:solidFill>
                <a:latin typeface="Verdana"/>
                <a:cs typeface="Verdana"/>
              </a:rPr>
              <a:t>сотрудника.</a:t>
            </a:r>
            <a:endParaRPr sz="1500">
              <a:solidFill>
                <a:prstClr val="white"/>
              </a:solidFill>
              <a:latin typeface="Verdana"/>
              <a:cs typeface="Verdana"/>
            </a:endParaRPr>
          </a:p>
          <a:p>
            <a:pPr marL="353695" marR="206375" indent="-341630" fontAlgn="auto">
              <a:spcBef>
                <a:spcPts val="805"/>
              </a:spcBef>
              <a:spcAft>
                <a:spcPts val="0"/>
              </a:spcAft>
            </a:pPr>
            <a:r>
              <a:rPr sz="1500" spc="-260" dirty="0">
                <a:solidFill>
                  <a:srgbClr val="404040"/>
                </a:solidFill>
                <a:latin typeface="Verdana"/>
                <a:cs typeface="Verdana"/>
              </a:rPr>
              <a:t>«В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50" dirty="0">
                <a:solidFill>
                  <a:srgbClr val="404040"/>
                </a:solidFill>
                <a:latin typeface="Verdana"/>
                <a:cs typeface="Verdana"/>
              </a:rPr>
              <a:t>результате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404040"/>
                </a:solidFill>
                <a:latin typeface="Verdana"/>
                <a:cs typeface="Verdana"/>
              </a:rPr>
              <a:t>отдел</a:t>
            </a:r>
            <a:r>
              <a:rPr sz="15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404040"/>
                </a:solidFill>
                <a:latin typeface="Verdana"/>
                <a:cs typeface="Verdana"/>
              </a:rPr>
              <a:t>по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55" dirty="0">
                <a:solidFill>
                  <a:srgbClr val="404040"/>
                </a:solidFill>
                <a:latin typeface="Verdana"/>
                <a:cs typeface="Verdana"/>
              </a:rPr>
              <a:t>развитию</a:t>
            </a:r>
            <a:r>
              <a:rPr sz="15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25" dirty="0">
                <a:solidFill>
                  <a:srgbClr val="404040"/>
                </a:solidFill>
                <a:latin typeface="Verdana"/>
                <a:cs typeface="Verdana"/>
              </a:rPr>
              <a:t>бизнеса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75" dirty="0">
                <a:solidFill>
                  <a:srgbClr val="404040"/>
                </a:solidFill>
                <a:latin typeface="Verdana"/>
                <a:cs typeface="Verdana"/>
              </a:rPr>
              <a:t>вынужден</a:t>
            </a:r>
            <a:r>
              <a:rPr sz="15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70" dirty="0">
                <a:solidFill>
                  <a:srgbClr val="404040"/>
                </a:solidFill>
                <a:latin typeface="Verdana"/>
                <a:cs typeface="Verdana"/>
              </a:rPr>
              <a:t>был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30" dirty="0">
                <a:solidFill>
                  <a:srgbClr val="404040"/>
                </a:solidFill>
                <a:latin typeface="Verdana"/>
                <a:cs typeface="Verdana"/>
              </a:rPr>
              <a:t>вчера</a:t>
            </a:r>
            <a:r>
              <a:rPr sz="15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70" dirty="0">
                <a:solidFill>
                  <a:srgbClr val="404040"/>
                </a:solidFill>
                <a:latin typeface="Verdana"/>
                <a:cs typeface="Verdana"/>
              </a:rPr>
              <a:t>отложить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20" dirty="0">
                <a:solidFill>
                  <a:srgbClr val="404040"/>
                </a:solidFill>
                <a:latin typeface="Verdana"/>
                <a:cs typeface="Verdana"/>
              </a:rPr>
              <a:t>переговоры</a:t>
            </a:r>
            <a:r>
              <a:rPr sz="15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165" dirty="0">
                <a:solidFill>
                  <a:srgbClr val="404040"/>
                </a:solidFill>
                <a:latin typeface="Verdana"/>
                <a:cs typeface="Verdana"/>
              </a:rPr>
              <a:t>с </a:t>
            </a:r>
            <a:r>
              <a:rPr sz="1500" spc="-5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srgbClr val="404040"/>
                </a:solidFill>
                <a:latin typeface="Verdana"/>
                <a:cs typeface="Verdana"/>
              </a:rPr>
              <a:t>крупным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srgbClr val="404040"/>
                </a:solidFill>
                <a:latin typeface="Verdana"/>
                <a:cs typeface="Verdana"/>
              </a:rPr>
              <a:t>клиентом,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Verdana"/>
                <a:cs typeface="Verdana"/>
              </a:rPr>
              <a:t>они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srgbClr val="404040"/>
                </a:solidFill>
                <a:latin typeface="Verdana"/>
                <a:cs typeface="Verdana"/>
              </a:rPr>
              <a:t>не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30" dirty="0">
                <a:solidFill>
                  <a:srgbClr val="404040"/>
                </a:solidFill>
                <a:latin typeface="Verdana"/>
                <a:cs typeface="Verdana"/>
              </a:rPr>
              <a:t>смогли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получить</a:t>
            </a:r>
            <a:r>
              <a:rPr sz="15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15" dirty="0">
                <a:solidFill>
                  <a:srgbClr val="404040"/>
                </a:solidFill>
                <a:latin typeface="Verdana"/>
                <a:cs typeface="Verdana"/>
              </a:rPr>
              <a:t>необходимую</a:t>
            </a:r>
            <a:r>
              <a:rPr sz="15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20" dirty="0">
                <a:solidFill>
                  <a:srgbClr val="404040"/>
                </a:solidFill>
                <a:latin typeface="Verdana"/>
                <a:cs typeface="Verdana"/>
              </a:rPr>
              <a:t>для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60" dirty="0">
                <a:solidFill>
                  <a:srgbClr val="404040"/>
                </a:solidFill>
                <a:latin typeface="Verdana"/>
                <a:cs typeface="Verdana"/>
              </a:rPr>
              <a:t>подготовки</a:t>
            </a:r>
            <a:endParaRPr sz="1500">
              <a:solidFill>
                <a:prstClr val="white"/>
              </a:solidFill>
              <a:latin typeface="Verdana"/>
              <a:cs typeface="Verdana"/>
            </a:endParaRPr>
          </a:p>
          <a:p>
            <a:pPr marL="353695" fontAlgn="auto">
              <a:spcBef>
                <a:spcPts val="0"/>
              </a:spcBef>
              <a:spcAft>
                <a:spcPts val="0"/>
              </a:spcAft>
            </a:pPr>
            <a:r>
              <a:rPr sz="1500" spc="55" dirty="0">
                <a:solidFill>
                  <a:srgbClr val="404040"/>
                </a:solidFill>
                <a:latin typeface="Verdana"/>
                <a:cs typeface="Verdana"/>
              </a:rPr>
              <a:t>информацию.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20" dirty="0">
                <a:solidFill>
                  <a:srgbClr val="404040"/>
                </a:solidFill>
                <a:latin typeface="Verdana"/>
                <a:cs typeface="Verdana"/>
              </a:rPr>
              <a:t>Это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70" dirty="0">
                <a:solidFill>
                  <a:srgbClr val="404040"/>
                </a:solidFill>
                <a:latin typeface="Verdana"/>
                <a:cs typeface="Verdana"/>
              </a:rPr>
              <a:t>важный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20" dirty="0">
                <a:solidFill>
                  <a:srgbClr val="404040"/>
                </a:solidFill>
                <a:latin typeface="Verdana"/>
                <a:cs typeface="Verdana"/>
              </a:rPr>
              <a:t>для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15" dirty="0">
                <a:solidFill>
                  <a:srgbClr val="404040"/>
                </a:solidFill>
                <a:latin typeface="Verdana"/>
                <a:cs typeface="Verdana"/>
              </a:rPr>
              <a:t>компании</a:t>
            </a:r>
            <a:r>
              <a:rPr sz="15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клиент,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35" dirty="0">
                <a:solidFill>
                  <a:srgbClr val="404040"/>
                </a:solidFill>
                <a:latin typeface="Verdana"/>
                <a:cs typeface="Verdana"/>
              </a:rPr>
              <a:t>и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85" dirty="0">
                <a:solidFill>
                  <a:srgbClr val="404040"/>
                </a:solidFill>
                <a:latin typeface="Verdana"/>
                <a:cs typeface="Verdana"/>
              </a:rPr>
              <a:t>у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75" dirty="0">
                <a:solidFill>
                  <a:srgbClr val="404040"/>
                </a:solidFill>
                <a:latin typeface="Verdana"/>
                <a:cs typeface="Verdana"/>
              </a:rPr>
              <a:t>нас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50" dirty="0">
                <a:solidFill>
                  <a:srgbClr val="404040"/>
                </a:solidFill>
                <a:latin typeface="Verdana"/>
                <a:cs typeface="Verdana"/>
              </a:rPr>
              <a:t>нет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35" dirty="0">
                <a:solidFill>
                  <a:srgbClr val="404040"/>
                </a:solidFill>
                <a:latin typeface="Verdana"/>
                <a:cs typeface="Verdana"/>
              </a:rPr>
              <a:t>гарантий,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что </a:t>
            </a:r>
            <a:r>
              <a:rPr sz="1500" spc="-10" dirty="0">
                <a:solidFill>
                  <a:srgbClr val="404040"/>
                </a:solidFill>
                <a:latin typeface="Verdana"/>
                <a:cs typeface="Verdana"/>
              </a:rPr>
              <a:t>они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404040"/>
                </a:solidFill>
                <a:latin typeface="Verdana"/>
                <a:cs typeface="Verdana"/>
              </a:rPr>
              <a:t>не</a:t>
            </a:r>
            <a:endParaRPr sz="1500">
              <a:solidFill>
                <a:prstClr val="white"/>
              </a:solidFill>
              <a:latin typeface="Verdana"/>
              <a:cs typeface="Verdana"/>
            </a:endParaRPr>
          </a:p>
          <a:p>
            <a:pPr marL="353695" fontAlgn="auto">
              <a:spcBef>
                <a:spcPts val="0"/>
              </a:spcBef>
              <a:spcAft>
                <a:spcPts val="0"/>
              </a:spcAft>
            </a:pPr>
            <a:r>
              <a:rPr sz="1500" spc="-85" dirty="0">
                <a:solidFill>
                  <a:srgbClr val="404040"/>
                </a:solidFill>
                <a:latin typeface="Verdana"/>
                <a:cs typeface="Verdana"/>
              </a:rPr>
              <a:t>начнут</a:t>
            </a:r>
            <a:r>
              <a:rPr sz="15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20" dirty="0">
                <a:solidFill>
                  <a:srgbClr val="404040"/>
                </a:solidFill>
                <a:latin typeface="Verdana"/>
                <a:cs typeface="Verdana"/>
              </a:rPr>
              <a:t>переговоры</a:t>
            </a:r>
            <a:r>
              <a:rPr sz="1500" spc="-8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165" dirty="0">
                <a:solidFill>
                  <a:srgbClr val="404040"/>
                </a:solidFill>
                <a:latin typeface="Verdana"/>
                <a:cs typeface="Verdana"/>
              </a:rPr>
              <a:t>с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Verdana"/>
                <a:cs typeface="Verdana"/>
              </a:rPr>
              <a:t>конкурентами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из-за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35" dirty="0">
                <a:solidFill>
                  <a:srgbClr val="404040"/>
                </a:solidFill>
                <a:latin typeface="Verdana"/>
                <a:cs typeface="Verdana"/>
              </a:rPr>
              <a:t>нашей</a:t>
            </a:r>
            <a:r>
              <a:rPr sz="15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0" dirty="0">
                <a:solidFill>
                  <a:srgbClr val="404040"/>
                </a:solidFill>
                <a:latin typeface="Verdana"/>
                <a:cs typeface="Verdana"/>
              </a:rPr>
              <a:t>нерасторопности».</a:t>
            </a:r>
            <a:endParaRPr sz="1500">
              <a:solidFill>
                <a:prstClr val="white"/>
              </a:solidFill>
              <a:latin typeface="Verdana"/>
              <a:cs typeface="Verdana"/>
            </a:endParaRPr>
          </a:p>
          <a:p>
            <a:pPr marL="353695" marR="193675" indent="-341630" fontAlgn="auto">
              <a:spcBef>
                <a:spcPts val="805"/>
              </a:spcBef>
              <a:spcAft>
                <a:spcPts val="0"/>
              </a:spcAft>
            </a:pPr>
            <a:r>
              <a:rPr sz="1500" spc="-40" dirty="0">
                <a:solidFill>
                  <a:srgbClr val="404040"/>
                </a:solidFill>
                <a:latin typeface="Verdana"/>
                <a:cs typeface="Verdana"/>
              </a:rPr>
              <a:t>Вполне</a:t>
            </a:r>
            <a:r>
              <a:rPr sz="1500" spc="-8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80" dirty="0">
                <a:solidFill>
                  <a:srgbClr val="404040"/>
                </a:solidFill>
                <a:latin typeface="Verdana"/>
                <a:cs typeface="Verdana"/>
              </a:rPr>
              <a:t>логично,</a:t>
            </a:r>
            <a:r>
              <a:rPr sz="15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что</a:t>
            </a:r>
            <a:r>
              <a:rPr sz="15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45" dirty="0">
                <a:solidFill>
                  <a:srgbClr val="404040"/>
                </a:solidFill>
                <a:latin typeface="Verdana"/>
                <a:cs typeface="Verdana"/>
              </a:rPr>
              <a:t>следующим</a:t>
            </a:r>
            <a:r>
              <a:rPr sz="15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75" dirty="0">
                <a:solidFill>
                  <a:srgbClr val="404040"/>
                </a:solidFill>
                <a:latin typeface="Verdana"/>
                <a:cs typeface="Verdana"/>
              </a:rPr>
              <a:t>шагом</a:t>
            </a:r>
            <a:r>
              <a:rPr sz="15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25" dirty="0">
                <a:solidFill>
                  <a:srgbClr val="404040"/>
                </a:solidFill>
                <a:latin typeface="Verdana"/>
                <a:cs typeface="Verdana"/>
              </a:rPr>
              <a:t>будет</a:t>
            </a:r>
            <a:r>
              <a:rPr sz="15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55" dirty="0">
                <a:solidFill>
                  <a:srgbClr val="404040"/>
                </a:solidFill>
                <a:latin typeface="Verdana"/>
                <a:cs typeface="Verdana"/>
              </a:rPr>
              <a:t>принятие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10" dirty="0">
                <a:solidFill>
                  <a:srgbClr val="404040"/>
                </a:solidFill>
                <a:latin typeface="Verdana"/>
                <a:cs typeface="Verdana"/>
              </a:rPr>
              <a:t>сотрудником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60" dirty="0">
                <a:solidFill>
                  <a:srgbClr val="404040"/>
                </a:solidFill>
                <a:latin typeface="Verdana"/>
                <a:cs typeface="Verdana"/>
              </a:rPr>
              <a:t>обязательств</a:t>
            </a:r>
            <a:r>
              <a:rPr sz="15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75" dirty="0">
                <a:solidFill>
                  <a:srgbClr val="404040"/>
                </a:solidFill>
                <a:latin typeface="Verdana"/>
                <a:cs typeface="Verdana"/>
              </a:rPr>
              <a:t>об </a:t>
            </a:r>
            <a:r>
              <a:rPr sz="1500" spc="-51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dirty="0">
                <a:solidFill>
                  <a:srgbClr val="404040"/>
                </a:solidFill>
                <a:latin typeface="Verdana"/>
                <a:cs typeface="Verdana"/>
              </a:rPr>
              <a:t>изменении</a:t>
            </a:r>
            <a:r>
              <a:rPr sz="15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5" dirty="0">
                <a:solidFill>
                  <a:srgbClr val="404040"/>
                </a:solidFill>
                <a:latin typeface="Verdana"/>
                <a:cs typeface="Verdana"/>
              </a:rPr>
              <a:t>собственного</a:t>
            </a:r>
            <a:r>
              <a:rPr sz="15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00" spc="-55" dirty="0">
                <a:solidFill>
                  <a:srgbClr val="404040"/>
                </a:solidFill>
                <a:latin typeface="Verdana"/>
                <a:cs typeface="Verdana"/>
              </a:rPr>
              <a:t>поведения.</a:t>
            </a:r>
            <a:endParaRPr sz="1500">
              <a:solidFill>
                <a:prstClr val="white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4057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0"/>
            <a:ext cx="79715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0" dirty="0"/>
              <a:t>Модель</a:t>
            </a:r>
            <a:r>
              <a:rPr sz="3600" spc="-35" dirty="0"/>
              <a:t> </a:t>
            </a:r>
            <a:r>
              <a:rPr sz="3600" spc="-5" dirty="0"/>
              <a:t>ОС</a:t>
            </a:r>
            <a:r>
              <a:rPr sz="3600" spc="-20" dirty="0"/>
              <a:t> </a:t>
            </a:r>
            <a:r>
              <a:rPr sz="3600" dirty="0"/>
              <a:t>№4.</a:t>
            </a:r>
            <a:r>
              <a:rPr sz="3600" spc="-15" dirty="0"/>
              <a:t> </a:t>
            </a:r>
            <a:r>
              <a:rPr sz="3600" spc="-20" dirty="0"/>
              <a:t>SLC</a:t>
            </a:r>
            <a:r>
              <a:rPr sz="3600" spc="-25" dirty="0"/>
              <a:t> </a:t>
            </a:r>
            <a:r>
              <a:rPr sz="3600" dirty="0"/>
              <a:t>или</a:t>
            </a:r>
            <a:r>
              <a:rPr sz="3600" spc="-45" dirty="0"/>
              <a:t> </a:t>
            </a:r>
            <a:r>
              <a:rPr sz="3600" spc="-5" dirty="0"/>
              <a:t>УУИ</a:t>
            </a:r>
            <a:endParaRPr sz="3600" dirty="0"/>
          </a:p>
        </p:txBody>
      </p:sp>
      <p:grpSp>
        <p:nvGrpSpPr>
          <p:cNvPr id="3" name="object 3"/>
          <p:cNvGrpSpPr/>
          <p:nvPr/>
        </p:nvGrpSpPr>
        <p:grpSpPr>
          <a:xfrm>
            <a:off x="303275" y="598931"/>
            <a:ext cx="8646160" cy="6065520"/>
            <a:chOff x="303275" y="598931"/>
            <a:chExt cx="8646160" cy="6065520"/>
          </a:xfrm>
        </p:grpSpPr>
        <p:sp>
          <p:nvSpPr>
            <p:cNvPr id="4" name="object 4"/>
            <p:cNvSpPr/>
            <p:nvPr/>
          </p:nvSpPr>
          <p:spPr>
            <a:xfrm>
              <a:off x="325373" y="621029"/>
              <a:ext cx="8601710" cy="6021705"/>
            </a:xfrm>
            <a:custGeom>
              <a:avLst/>
              <a:gdLst/>
              <a:ahLst/>
              <a:cxnLst/>
              <a:rect l="l" t="t" r="r" b="b"/>
              <a:pathLst>
                <a:path w="8601710" h="6021705">
                  <a:moveTo>
                    <a:pt x="8601456" y="0"/>
                  </a:moveTo>
                  <a:lnTo>
                    <a:pt x="0" y="0"/>
                  </a:lnTo>
                  <a:lnTo>
                    <a:pt x="0" y="6021324"/>
                  </a:lnTo>
                  <a:lnTo>
                    <a:pt x="8601456" y="6021324"/>
                  </a:lnTo>
                  <a:lnTo>
                    <a:pt x="86014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25373" y="621029"/>
              <a:ext cx="8601710" cy="6021705"/>
            </a:xfrm>
            <a:custGeom>
              <a:avLst/>
              <a:gdLst/>
              <a:ahLst/>
              <a:cxnLst/>
              <a:rect l="l" t="t" r="r" b="b"/>
              <a:pathLst>
                <a:path w="8601710" h="6021705">
                  <a:moveTo>
                    <a:pt x="0" y="6021324"/>
                  </a:moveTo>
                  <a:lnTo>
                    <a:pt x="8601456" y="6021324"/>
                  </a:lnTo>
                  <a:lnTo>
                    <a:pt x="8601456" y="0"/>
                  </a:lnTo>
                  <a:lnTo>
                    <a:pt x="0" y="0"/>
                  </a:lnTo>
                  <a:lnTo>
                    <a:pt x="0" y="6021324"/>
                  </a:lnTo>
                  <a:close/>
                </a:path>
              </a:pathLst>
            </a:custGeom>
            <a:ln w="44196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  <a:latin typeface="Palatino Linotype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80187" y="534695"/>
            <a:ext cx="8470265" cy="6073775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9050" algn="ctr" fontAlgn="auto">
              <a:spcBef>
                <a:spcPts val="905"/>
              </a:spcBef>
              <a:spcAft>
                <a:spcPts val="0"/>
              </a:spcAft>
            </a:pPr>
            <a:r>
              <a:rPr sz="1900" b="1" u="heavy" spc="-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Описание:</a:t>
            </a:r>
            <a:endParaRPr sz="1900" dirty="0">
              <a:solidFill>
                <a:srgbClr val="FF0000"/>
              </a:solidFill>
              <a:latin typeface="Tahoma"/>
              <a:cs typeface="Tahoma"/>
            </a:endParaRPr>
          </a:p>
          <a:p>
            <a:pPr marL="12700" fontAlgn="auto">
              <a:spcBef>
                <a:spcPts val="800"/>
              </a:spcBef>
              <a:spcAft>
                <a:spcPts val="0"/>
              </a:spcAft>
            </a:pPr>
            <a:r>
              <a:rPr sz="1900" b="1" spc="-15" dirty="0">
                <a:solidFill>
                  <a:srgbClr val="FF0000"/>
                </a:solidFill>
                <a:latin typeface="Tahoma"/>
                <a:cs typeface="Tahoma"/>
              </a:rPr>
              <a:t>Успехи</a:t>
            </a:r>
            <a:r>
              <a:rPr sz="19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900" spc="-80" dirty="0">
                <a:solidFill>
                  <a:srgbClr val="FF0000"/>
                </a:solidFill>
                <a:latin typeface="Verdana"/>
                <a:cs typeface="Verdana"/>
              </a:rPr>
              <a:t>(Successes)</a:t>
            </a:r>
            <a:r>
              <a:rPr sz="1900" spc="-11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900" spc="-5" dirty="0">
                <a:solidFill>
                  <a:srgbClr val="FF0000"/>
                </a:solidFill>
                <a:latin typeface="Verdana"/>
                <a:cs typeface="Verdana"/>
              </a:rPr>
              <a:t>—</a:t>
            </a:r>
            <a:r>
              <a:rPr sz="1900" spc="-14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900" b="1" spc="-45" dirty="0">
                <a:solidFill>
                  <a:srgbClr val="FF0000"/>
                </a:solidFill>
                <a:latin typeface="Tahoma"/>
                <a:cs typeface="Tahoma"/>
              </a:rPr>
              <a:t>Уроки</a:t>
            </a:r>
            <a:r>
              <a:rPr sz="1900" b="1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900" spc="-85" dirty="0">
                <a:solidFill>
                  <a:srgbClr val="FF0000"/>
                </a:solidFill>
                <a:latin typeface="Verdana"/>
                <a:cs typeface="Verdana"/>
              </a:rPr>
              <a:t>(Learn)</a:t>
            </a:r>
            <a:r>
              <a:rPr sz="1900" spc="-10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900" spc="-5" dirty="0">
                <a:solidFill>
                  <a:srgbClr val="FF0000"/>
                </a:solidFill>
                <a:latin typeface="Verdana"/>
                <a:cs typeface="Verdana"/>
              </a:rPr>
              <a:t>—</a:t>
            </a:r>
            <a:r>
              <a:rPr sz="1900" spc="-14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900" b="1" spc="-65" dirty="0">
                <a:solidFill>
                  <a:srgbClr val="FF0000"/>
                </a:solidFill>
                <a:latin typeface="Tahoma"/>
                <a:cs typeface="Tahoma"/>
              </a:rPr>
              <a:t>Изменения</a:t>
            </a:r>
            <a:r>
              <a:rPr sz="1900" b="1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900" spc="-10" dirty="0">
                <a:solidFill>
                  <a:srgbClr val="FF0000"/>
                </a:solidFill>
                <a:latin typeface="Verdana"/>
                <a:cs typeface="Verdana"/>
              </a:rPr>
              <a:t>(Change).</a:t>
            </a:r>
            <a:endParaRPr sz="19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353695" marR="424815" indent="-341630" fontAlgn="auto">
              <a:spcBef>
                <a:spcPts val="805"/>
              </a:spcBef>
              <a:spcAft>
                <a:spcPts val="0"/>
              </a:spcAft>
            </a:pPr>
            <a:r>
              <a:rPr sz="1700" spc="180" dirty="0" err="1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Э</a:t>
            </a:r>
            <a:r>
              <a:rPr sz="1700" spc="-25" dirty="0" err="1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та</a:t>
            </a:r>
            <a:r>
              <a:rPr sz="17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lang="ru-RU" sz="1700" spc="-125" dirty="0" smtClean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</a:t>
            </a:r>
            <a:r>
              <a:rPr sz="1700" spc="-25" dirty="0" err="1" smtClean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одель</a:t>
            </a:r>
            <a:r>
              <a:rPr sz="1700" spc="-155" dirty="0" smtClean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обратной</a:t>
            </a:r>
            <a:r>
              <a:rPr sz="1700" spc="-1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св</a:t>
            </a:r>
            <a:r>
              <a:rPr sz="17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я</a:t>
            </a:r>
            <a:r>
              <a:rPr sz="1700" spc="-10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зи</a:t>
            </a:r>
            <a:r>
              <a:rPr sz="17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2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х</a:t>
            </a:r>
            <a:r>
              <a:rPr sz="1700" spc="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орошо</a:t>
            </a:r>
            <a:r>
              <a:rPr sz="1700" spc="-1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2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700" spc="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страи</a:t>
            </a:r>
            <a:r>
              <a:rPr sz="1700" spc="-2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7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ае</a:t>
            </a:r>
            <a:r>
              <a:rPr sz="17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</a:t>
            </a:r>
            <a:r>
              <a:rPr sz="17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ся</a:t>
            </a:r>
            <a:r>
              <a:rPr sz="1700" spc="-1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2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700" spc="-1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командную</a:t>
            </a:r>
            <a:r>
              <a:rPr sz="1700" spc="-1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работу:  </a:t>
            </a:r>
            <a:r>
              <a:rPr sz="1700" spc="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работу</a:t>
            </a:r>
            <a:r>
              <a:rPr sz="1700" spc="-1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проектных</a:t>
            </a:r>
            <a:r>
              <a:rPr sz="1700" spc="-1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групп</a:t>
            </a:r>
            <a:r>
              <a:rPr sz="1700" spc="-1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при</a:t>
            </a:r>
            <a:r>
              <a:rPr sz="1700" spc="-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подведении</a:t>
            </a:r>
            <a:r>
              <a:rPr sz="1700" spc="-1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итоговых</a:t>
            </a:r>
            <a:r>
              <a:rPr sz="1700" spc="-1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или</a:t>
            </a:r>
            <a:r>
              <a:rPr sz="1700" spc="-1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промежуточных </a:t>
            </a:r>
            <a:r>
              <a:rPr sz="1700" spc="-58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результатов,</a:t>
            </a:r>
            <a:r>
              <a:rPr sz="17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собрания</a:t>
            </a:r>
            <a:r>
              <a:rPr sz="1700" spc="-1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9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коллективов.</a:t>
            </a:r>
            <a:endParaRPr sz="17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  <a:p>
            <a:pPr fontAlgn="auto">
              <a:spcBef>
                <a:spcPts val="50"/>
              </a:spcBef>
              <a:spcAft>
                <a:spcPts val="0"/>
              </a:spcAft>
            </a:pPr>
            <a:endParaRPr sz="295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  <a:p>
            <a:pPr marL="353695" marR="300355" indent="-341630" fontAlgn="auto">
              <a:spcBef>
                <a:spcPts val="5"/>
              </a:spcBef>
              <a:spcAft>
                <a:spcPts val="0"/>
              </a:spcAft>
            </a:pPr>
            <a:r>
              <a:rPr sz="1700" b="1" spc="-1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Ситуация:</a:t>
            </a:r>
            <a:r>
              <a:rPr sz="1700" b="1" spc="-3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7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Проектная</a:t>
            </a:r>
            <a:r>
              <a:rPr sz="1700" spc="-1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команда</a:t>
            </a:r>
            <a:r>
              <a:rPr sz="1700" spc="-1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завершила</a:t>
            </a:r>
            <a:r>
              <a:rPr sz="17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первый</a:t>
            </a:r>
            <a:r>
              <a:rPr sz="17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этап</a:t>
            </a:r>
            <a:r>
              <a:rPr sz="1700" spc="-1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разработки</a:t>
            </a:r>
            <a:r>
              <a:rPr sz="1700" spc="-1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новой </a:t>
            </a:r>
            <a:r>
              <a:rPr sz="1700" spc="-5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системы.</a:t>
            </a:r>
            <a:endParaRPr sz="17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  <a:p>
            <a:pPr marL="12700" fontAlgn="auto">
              <a:spcBef>
                <a:spcPts val="800"/>
              </a:spcBef>
              <a:spcAft>
                <a:spcPts val="0"/>
              </a:spcAft>
              <a:tabLst>
                <a:tab pos="353695" algn="l"/>
              </a:tabLst>
            </a:pPr>
            <a:r>
              <a:rPr sz="750" spc="-20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17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Попросите</a:t>
            </a:r>
            <a:r>
              <a:rPr sz="1700" spc="-1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каждого</a:t>
            </a:r>
            <a:r>
              <a:rPr sz="1700" spc="-1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участника</a:t>
            </a:r>
            <a:r>
              <a:rPr sz="1700" spc="-1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проектной</a:t>
            </a:r>
            <a:r>
              <a:rPr sz="1700" spc="-1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команды</a:t>
            </a:r>
            <a:r>
              <a:rPr sz="1700" spc="-1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отметить</a:t>
            </a:r>
            <a:endParaRPr sz="17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  <a:p>
            <a:pPr marL="314325" fontAlgn="auto">
              <a:spcBef>
                <a:spcPts val="805"/>
              </a:spcBef>
              <a:spcAft>
                <a:spcPts val="0"/>
              </a:spcAft>
            </a:pPr>
            <a:r>
              <a:rPr sz="1700" b="1" spc="-13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2</a:t>
            </a:r>
            <a:r>
              <a:rPr sz="1700" b="1" spc="-3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700" b="1" spc="2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самых</a:t>
            </a:r>
            <a:r>
              <a:rPr sz="1700" b="1" spc="-4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700" b="1" spc="-8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важны</a:t>
            </a:r>
            <a:r>
              <a:rPr sz="1700" b="1" spc="-6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х</a:t>
            </a:r>
            <a:r>
              <a:rPr sz="1700" b="1" spc="-4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700" b="1" spc="-13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л</a:t>
            </a:r>
            <a:r>
              <a:rPr sz="1700" b="1" spc="-14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и</a:t>
            </a:r>
            <a:r>
              <a:rPr sz="1700" b="1" spc="-10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чны</a:t>
            </a:r>
            <a:r>
              <a:rPr sz="1700" b="1" spc="-8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х</a:t>
            </a:r>
            <a:r>
              <a:rPr sz="1700" b="1" spc="-2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700" b="1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достиже</a:t>
            </a:r>
            <a:r>
              <a:rPr sz="1700" b="1" spc="-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н</a:t>
            </a:r>
            <a:r>
              <a:rPr sz="1700" b="1" spc="-130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и</a:t>
            </a:r>
            <a:r>
              <a:rPr sz="1700" b="1" spc="-114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я</a:t>
            </a:r>
            <a:r>
              <a:rPr sz="1700" b="1" spc="5" dirty="0">
                <a:solidFill>
                  <a:srgbClr val="ACCBF9">
                    <a:lumMod val="25000"/>
                  </a:srgbClr>
                </a:solidFill>
                <a:latin typeface="Tahoma"/>
                <a:cs typeface="Tahoma"/>
              </a:rPr>
              <a:t> </a:t>
            </a:r>
            <a:r>
              <a:rPr sz="1700" spc="-2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7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ходе</a:t>
            </a:r>
            <a:r>
              <a:rPr sz="1700" spc="-1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работ</a:t>
            </a:r>
            <a:r>
              <a:rPr sz="17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ы</a:t>
            </a:r>
            <a:r>
              <a:rPr sz="1700" spc="-1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10" dirty="0">
                <a:solidFill>
                  <a:prstClr val="white"/>
                </a:solidFill>
                <a:latin typeface="Verdana"/>
                <a:cs typeface="Verdana"/>
              </a:rPr>
              <a:t>на</a:t>
            </a:r>
            <a:r>
              <a:rPr sz="1700" spc="15" dirty="0">
                <a:solidFill>
                  <a:prstClr val="white"/>
                </a:solidFill>
                <a:latin typeface="Verdana"/>
                <a:cs typeface="Verdana"/>
              </a:rPr>
              <a:t>д</a:t>
            </a:r>
            <a:r>
              <a:rPr sz="1700" spc="-145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700" spc="-30" dirty="0">
                <a:solidFill>
                  <a:prstClr val="white"/>
                </a:solidFill>
                <a:latin typeface="Verdana"/>
                <a:cs typeface="Verdana"/>
              </a:rPr>
              <a:t>проект</a:t>
            </a:r>
            <a:r>
              <a:rPr sz="1700" spc="80" dirty="0">
                <a:solidFill>
                  <a:prstClr val="white"/>
                </a:solidFill>
                <a:latin typeface="Verdana"/>
                <a:cs typeface="Verdana"/>
              </a:rPr>
              <a:t>ом,</a:t>
            </a:r>
            <a:endParaRPr sz="1700" dirty="0">
              <a:solidFill>
                <a:prstClr val="white"/>
              </a:solidFill>
              <a:latin typeface="Verdana"/>
              <a:cs typeface="Verdana"/>
            </a:endParaRPr>
          </a:p>
          <a:p>
            <a:pPr marL="314325" fontAlgn="auto">
              <a:spcBef>
                <a:spcPts val="795"/>
              </a:spcBef>
              <a:spcAft>
                <a:spcPts val="0"/>
              </a:spcAft>
            </a:pPr>
            <a:r>
              <a:rPr sz="1700" b="1" spc="-130" dirty="0">
                <a:solidFill>
                  <a:srgbClr val="006FC0"/>
                </a:solidFill>
                <a:latin typeface="Tahoma"/>
                <a:cs typeface="Tahoma"/>
              </a:rPr>
              <a:t>1</a:t>
            </a:r>
            <a:r>
              <a:rPr sz="1700" b="1" spc="-3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1700" b="1" spc="20" dirty="0">
                <a:solidFill>
                  <a:srgbClr val="006FC0"/>
                </a:solidFill>
                <a:latin typeface="Tahoma"/>
                <a:cs typeface="Tahoma"/>
              </a:rPr>
              <a:t>самый</a:t>
            </a:r>
            <a:r>
              <a:rPr sz="1700" b="1" spc="-3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1700" b="1" spc="-80" dirty="0">
                <a:solidFill>
                  <a:srgbClr val="006FC0"/>
                </a:solidFill>
                <a:latin typeface="Tahoma"/>
                <a:cs typeface="Tahoma"/>
              </a:rPr>
              <a:t>важный</a:t>
            </a:r>
            <a:r>
              <a:rPr sz="1700" b="1" spc="-3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1700" b="1" spc="-35" dirty="0">
                <a:solidFill>
                  <a:srgbClr val="006FC0"/>
                </a:solidFill>
                <a:latin typeface="Tahoma"/>
                <a:cs typeface="Tahoma"/>
              </a:rPr>
              <a:t>урок</a:t>
            </a:r>
            <a:r>
              <a:rPr sz="1700" spc="-35" dirty="0">
                <a:solidFill>
                  <a:prstClr val="white"/>
                </a:solidFill>
                <a:latin typeface="Verdana"/>
                <a:cs typeface="Verdana"/>
              </a:rPr>
              <a:t>,</a:t>
            </a:r>
            <a:r>
              <a:rPr sz="1700" spc="-120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700" spc="-50" dirty="0">
                <a:solidFill>
                  <a:prstClr val="white"/>
                </a:solidFill>
                <a:latin typeface="Verdana"/>
                <a:cs typeface="Verdana"/>
              </a:rPr>
              <a:t>который</a:t>
            </a:r>
            <a:r>
              <a:rPr sz="1700" spc="-140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prstClr val="white"/>
                </a:solidFill>
                <a:latin typeface="Verdana"/>
                <a:cs typeface="Verdana"/>
              </a:rPr>
              <a:t>они</a:t>
            </a:r>
            <a:r>
              <a:rPr sz="1700" spc="-140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700" spc="-105" dirty="0">
                <a:solidFill>
                  <a:prstClr val="white"/>
                </a:solidFill>
                <a:latin typeface="Verdana"/>
                <a:cs typeface="Verdana"/>
              </a:rPr>
              <a:t>извлекли,</a:t>
            </a:r>
            <a:r>
              <a:rPr sz="1700" spc="-140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700" spc="-40" dirty="0">
                <a:solidFill>
                  <a:prstClr val="white"/>
                </a:solidFill>
                <a:latin typeface="Verdana"/>
                <a:cs typeface="Verdana"/>
              </a:rPr>
              <a:t>и</a:t>
            </a:r>
            <a:endParaRPr sz="1700" dirty="0">
              <a:solidFill>
                <a:prstClr val="white"/>
              </a:solidFill>
              <a:latin typeface="Verdana"/>
              <a:cs typeface="Verdana"/>
            </a:endParaRPr>
          </a:p>
          <a:p>
            <a:pPr marL="314325" marR="213995" fontAlgn="auto">
              <a:lnSpc>
                <a:spcPct val="1394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spc="-130" dirty="0">
                <a:solidFill>
                  <a:srgbClr val="FF0000"/>
                </a:solidFill>
                <a:latin typeface="Tahoma"/>
                <a:cs typeface="Tahoma"/>
              </a:rPr>
              <a:t>1</a:t>
            </a:r>
            <a:r>
              <a:rPr sz="17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b="1" spc="-40" dirty="0">
                <a:solidFill>
                  <a:srgbClr val="FF0000"/>
                </a:solidFill>
                <a:latin typeface="Tahoma"/>
                <a:cs typeface="Tahoma"/>
              </a:rPr>
              <a:t>изменение</a:t>
            </a:r>
            <a:r>
              <a:rPr sz="1700" spc="-40" dirty="0">
                <a:solidFill>
                  <a:prstClr val="white"/>
                </a:solidFill>
                <a:latin typeface="Verdana"/>
                <a:cs typeface="Verdana"/>
              </a:rPr>
              <a:t>,</a:t>
            </a:r>
            <a:r>
              <a:rPr sz="1700" spc="-114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7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которое</a:t>
            </a:r>
            <a:r>
              <a:rPr sz="17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необходимо</a:t>
            </a:r>
            <a:r>
              <a:rPr sz="17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сделать</a:t>
            </a:r>
            <a:r>
              <a:rPr sz="1700" spc="-1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</a:t>
            </a:r>
            <a:r>
              <a:rPr sz="1700" spc="-1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второй</a:t>
            </a:r>
            <a:r>
              <a:rPr sz="17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фазе</a:t>
            </a:r>
            <a:r>
              <a:rPr sz="17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работы</a:t>
            </a:r>
            <a:r>
              <a:rPr sz="1700" spc="-1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над </a:t>
            </a:r>
            <a:r>
              <a:rPr sz="1700" spc="-5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проектом.</a:t>
            </a:r>
            <a:endParaRPr sz="17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  <a:p>
            <a:pPr marL="12700" fontAlgn="auto">
              <a:spcBef>
                <a:spcPts val="790"/>
              </a:spcBef>
              <a:spcAft>
                <a:spcPts val="0"/>
              </a:spcAft>
              <a:tabLst>
                <a:tab pos="353695" algn="l"/>
              </a:tabLst>
            </a:pPr>
            <a:r>
              <a:rPr sz="750" spc="-65" dirty="0">
                <a:solidFill>
                  <a:srgbClr val="ACCBF9">
                    <a:lumMod val="25000"/>
                  </a:srgbClr>
                </a:solidFill>
                <a:latin typeface="Microsoft Sans Serif"/>
                <a:cs typeface="Microsoft Sans Serif"/>
              </a:rPr>
              <a:t>🠶	</a:t>
            </a:r>
            <a:r>
              <a:rPr sz="17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Зат</a:t>
            </a:r>
            <a:r>
              <a:rPr sz="17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</a:t>
            </a:r>
            <a:r>
              <a:rPr sz="1700" spc="3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</a:t>
            </a:r>
            <a:r>
              <a:rPr sz="1700" spc="-1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</a:t>
            </a:r>
            <a:r>
              <a:rPr sz="17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</a:t>
            </a:r>
            <a:r>
              <a:rPr sz="1700" spc="-18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</a:t>
            </a:r>
            <a:r>
              <a:rPr sz="1700" spc="-2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7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ольте</a:t>
            </a:r>
            <a:r>
              <a:rPr sz="1700" spc="-1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</a:t>
            </a:r>
            <a:r>
              <a:rPr sz="1700" spc="-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а</a:t>
            </a:r>
            <a:r>
              <a:rPr sz="170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жд</a:t>
            </a:r>
            <a:r>
              <a:rPr sz="1700" spc="-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</a:t>
            </a:r>
            <a:r>
              <a:rPr sz="1700" spc="1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му</a:t>
            </a:r>
            <a:r>
              <a:rPr sz="1700" spc="-1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2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700" spc="-6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ыс</a:t>
            </a:r>
            <a:r>
              <a:rPr sz="1700" spc="-6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</a:t>
            </a:r>
            <a:r>
              <a:rPr sz="17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аза</a:t>
            </a:r>
            <a:r>
              <a:rPr sz="1700" spc="-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т</a:t>
            </a:r>
            <a:r>
              <a:rPr sz="1700" spc="-17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ь</a:t>
            </a:r>
            <a:r>
              <a:rPr sz="1700" spc="-1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</a:t>
            </a:r>
            <a:r>
              <a:rPr sz="17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700" spc="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ое</a:t>
            </a:r>
            <a:r>
              <a:rPr sz="1700" spc="-1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мн</a:t>
            </a:r>
            <a:r>
              <a:rPr sz="1700" spc="9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е</a:t>
            </a:r>
            <a:r>
              <a:rPr sz="1700" spc="-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ние.</a:t>
            </a:r>
            <a:endParaRPr sz="17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  <a:p>
            <a:pPr marL="353695" marR="325120" indent="-341630" fontAlgn="auto">
              <a:spcBef>
                <a:spcPts val="810"/>
              </a:spcBef>
              <a:spcAft>
                <a:spcPts val="0"/>
              </a:spcAft>
              <a:tabLst>
                <a:tab pos="353695" algn="l"/>
              </a:tabLst>
            </a:pPr>
            <a:r>
              <a:rPr sz="750" spc="-20" dirty="0">
                <a:solidFill>
                  <a:srgbClr val="A42F0F"/>
                </a:solidFill>
                <a:latin typeface="Microsoft Sans Serif"/>
                <a:cs typeface="Microsoft Sans Serif"/>
              </a:rPr>
              <a:t>🠶	</a:t>
            </a:r>
            <a:r>
              <a:rPr sz="1700" spc="-10" dirty="0">
                <a:solidFill>
                  <a:srgbClr val="FF0000"/>
                </a:solidFill>
                <a:latin typeface="Verdana"/>
                <a:cs typeface="Verdana"/>
              </a:rPr>
              <a:t>Составьте</a:t>
            </a:r>
            <a:r>
              <a:rPr sz="1700" spc="-1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700" spc="15" dirty="0">
                <a:solidFill>
                  <a:srgbClr val="FF0000"/>
                </a:solidFill>
                <a:latin typeface="Verdana"/>
                <a:cs typeface="Verdana"/>
              </a:rPr>
              <a:t>списки</a:t>
            </a:r>
            <a:r>
              <a:rPr sz="1700" spc="-14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700" spc="-40" dirty="0">
                <a:solidFill>
                  <a:srgbClr val="FF0000"/>
                </a:solidFill>
                <a:latin typeface="Verdana"/>
                <a:cs typeface="Verdana"/>
              </a:rPr>
              <a:t>и</a:t>
            </a:r>
            <a:r>
              <a:rPr sz="1700" spc="-12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700" spc="-40" dirty="0">
                <a:solidFill>
                  <a:srgbClr val="FF0000"/>
                </a:solidFill>
                <a:latin typeface="Verdana"/>
                <a:cs typeface="Verdana"/>
              </a:rPr>
              <a:t>выберите</a:t>
            </a:r>
            <a:r>
              <a:rPr sz="1700" spc="-13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700" spc="-140" dirty="0">
                <a:solidFill>
                  <a:srgbClr val="FF0000"/>
                </a:solidFill>
                <a:latin typeface="Verdana"/>
                <a:cs typeface="Verdana"/>
              </a:rPr>
              <a:t>5 </a:t>
            </a:r>
            <a:r>
              <a:rPr sz="1700" spc="50" dirty="0">
                <a:solidFill>
                  <a:srgbClr val="FF0000"/>
                </a:solidFill>
                <a:latin typeface="Verdana"/>
                <a:cs typeface="Verdana"/>
              </a:rPr>
              <a:t>самых</a:t>
            </a:r>
            <a:r>
              <a:rPr sz="1700" spc="-13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700" spc="-105" dirty="0">
                <a:solidFill>
                  <a:srgbClr val="FF0000"/>
                </a:solidFill>
                <a:latin typeface="Verdana"/>
                <a:cs typeface="Verdana"/>
              </a:rPr>
              <a:t>важных</a:t>
            </a:r>
            <a:r>
              <a:rPr sz="1700" spc="-13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700" spc="-25" dirty="0">
                <a:solidFill>
                  <a:srgbClr val="FF0000"/>
                </a:solidFill>
                <a:latin typeface="Verdana"/>
                <a:cs typeface="Verdana"/>
              </a:rPr>
              <a:t>достижений,</a:t>
            </a:r>
            <a:r>
              <a:rPr sz="1700" spc="-15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700" spc="-140" dirty="0">
                <a:solidFill>
                  <a:srgbClr val="FF0000"/>
                </a:solidFill>
                <a:latin typeface="Verdana"/>
                <a:cs typeface="Verdana"/>
              </a:rPr>
              <a:t>2</a:t>
            </a:r>
            <a:r>
              <a:rPr sz="1700" spc="-1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700" spc="10" dirty="0">
                <a:solidFill>
                  <a:srgbClr val="FF0000"/>
                </a:solidFill>
                <a:latin typeface="Verdana"/>
                <a:cs typeface="Verdana"/>
              </a:rPr>
              <a:t>урока</a:t>
            </a:r>
            <a:r>
              <a:rPr sz="1700" spc="-13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700" spc="-40" dirty="0">
                <a:solidFill>
                  <a:srgbClr val="FF0000"/>
                </a:solidFill>
                <a:latin typeface="Verdana"/>
                <a:cs typeface="Verdana"/>
              </a:rPr>
              <a:t>и</a:t>
            </a:r>
            <a:r>
              <a:rPr sz="1700" spc="-12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700" spc="-140" dirty="0">
                <a:solidFill>
                  <a:srgbClr val="FF0000"/>
                </a:solidFill>
                <a:latin typeface="Verdana"/>
                <a:cs typeface="Verdana"/>
              </a:rPr>
              <a:t>1 </a:t>
            </a:r>
            <a:r>
              <a:rPr sz="1700" spc="-58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700" spc="165" dirty="0">
                <a:solidFill>
                  <a:srgbClr val="FF0000"/>
                </a:solidFill>
                <a:latin typeface="Verdana"/>
                <a:cs typeface="Verdana"/>
              </a:rPr>
              <a:t>самое</a:t>
            </a:r>
            <a:r>
              <a:rPr sz="1700" spc="-15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Verdana"/>
                <a:cs typeface="Verdana"/>
              </a:rPr>
              <a:t>важное</a:t>
            </a:r>
            <a:r>
              <a:rPr sz="1700" spc="-13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700" spc="5" dirty="0">
                <a:solidFill>
                  <a:srgbClr val="FF0000"/>
                </a:solidFill>
                <a:latin typeface="Verdana"/>
                <a:cs typeface="Verdana"/>
              </a:rPr>
              <a:t>изменение</a:t>
            </a:r>
            <a:r>
              <a:rPr sz="1700" spc="5" dirty="0">
                <a:solidFill>
                  <a:prstClr val="white"/>
                </a:solidFill>
                <a:latin typeface="Verdana"/>
                <a:cs typeface="Verdana"/>
              </a:rPr>
              <a:t>.</a:t>
            </a:r>
            <a:endParaRPr sz="1700" dirty="0">
              <a:solidFill>
                <a:prstClr val="white"/>
              </a:solidFill>
              <a:latin typeface="Verdana"/>
              <a:cs typeface="Verdana"/>
            </a:endParaRPr>
          </a:p>
          <a:p>
            <a:pPr marL="12700" fontAlgn="auto">
              <a:spcBef>
                <a:spcPts val="805"/>
              </a:spcBef>
              <a:spcAft>
                <a:spcPts val="0"/>
              </a:spcAft>
              <a:tabLst>
                <a:tab pos="353695" algn="l"/>
              </a:tabLst>
            </a:pPr>
            <a:r>
              <a:rPr sz="750" spc="-20" dirty="0">
                <a:solidFill>
                  <a:srgbClr val="A42F0F"/>
                </a:solidFill>
                <a:latin typeface="Microsoft Sans Serif"/>
                <a:cs typeface="Microsoft Sans Serif"/>
              </a:rPr>
              <a:t>🠶	</a:t>
            </a:r>
            <a:r>
              <a:rPr sz="1700" spc="-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Количество</a:t>
            </a:r>
            <a:r>
              <a:rPr sz="1700" spc="-1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позиций</a:t>
            </a:r>
            <a:r>
              <a:rPr sz="1700" spc="-14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2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7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3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списке</a:t>
            </a:r>
            <a:r>
              <a:rPr sz="1700" spc="-14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может</a:t>
            </a:r>
            <a:r>
              <a:rPr sz="1700" spc="-1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меняться</a:t>
            </a:r>
            <a:r>
              <a:rPr sz="1700" spc="-15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21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в</a:t>
            </a:r>
            <a:r>
              <a:rPr sz="1700" spc="-114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зависимости</a:t>
            </a:r>
            <a:r>
              <a:rPr sz="1700" spc="-12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5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от</a:t>
            </a:r>
            <a:r>
              <a:rPr sz="1700" spc="-130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 </a:t>
            </a:r>
            <a:r>
              <a:rPr sz="1700" spc="-25" dirty="0">
                <a:solidFill>
                  <a:srgbClr val="ACCBF9">
                    <a:lumMod val="25000"/>
                  </a:srgbClr>
                </a:solidFill>
                <a:latin typeface="Verdana"/>
                <a:cs typeface="Verdana"/>
              </a:rPr>
              <a:t>ситуации,</a:t>
            </a:r>
            <a:endParaRPr sz="1700" dirty="0">
              <a:solidFill>
                <a:srgbClr val="ACCBF9">
                  <a:lumMod val="25000"/>
                </a:srgbClr>
              </a:solidFill>
              <a:latin typeface="Verdana"/>
              <a:cs typeface="Verdana"/>
            </a:endParaRPr>
          </a:p>
          <a:p>
            <a:pPr marL="353695" fontAlgn="auto">
              <a:spcBef>
                <a:spcPts val="0"/>
              </a:spcBef>
              <a:spcAft>
                <a:spcPts val="0"/>
              </a:spcAft>
            </a:pPr>
            <a:r>
              <a:rPr sz="1700" spc="90" dirty="0">
                <a:solidFill>
                  <a:prstClr val="white"/>
                </a:solidFill>
                <a:latin typeface="Verdana"/>
                <a:cs typeface="Verdana"/>
              </a:rPr>
              <a:t>разм</a:t>
            </a:r>
            <a:r>
              <a:rPr sz="1700" spc="85" dirty="0">
                <a:solidFill>
                  <a:prstClr val="white"/>
                </a:solidFill>
                <a:latin typeface="Verdana"/>
                <a:cs typeface="Verdana"/>
              </a:rPr>
              <a:t>е</a:t>
            </a:r>
            <a:r>
              <a:rPr sz="1700" spc="120" dirty="0">
                <a:solidFill>
                  <a:prstClr val="white"/>
                </a:solidFill>
                <a:latin typeface="Verdana"/>
                <a:cs typeface="Verdana"/>
              </a:rPr>
              <a:t>ра</a:t>
            </a:r>
            <a:r>
              <a:rPr sz="1700" spc="-135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700" spc="50" dirty="0">
                <a:solidFill>
                  <a:prstClr val="white"/>
                </a:solidFill>
                <a:latin typeface="Verdana"/>
                <a:cs typeface="Verdana"/>
              </a:rPr>
              <a:t>про</a:t>
            </a:r>
            <a:r>
              <a:rPr sz="1700" spc="40" dirty="0">
                <a:solidFill>
                  <a:prstClr val="white"/>
                </a:solidFill>
                <a:latin typeface="Verdana"/>
                <a:cs typeface="Verdana"/>
              </a:rPr>
              <a:t>е</a:t>
            </a:r>
            <a:r>
              <a:rPr sz="1700" spc="-185" dirty="0">
                <a:solidFill>
                  <a:prstClr val="white"/>
                </a:solidFill>
                <a:latin typeface="Verdana"/>
                <a:cs typeface="Verdana"/>
              </a:rPr>
              <a:t>к</a:t>
            </a:r>
            <a:r>
              <a:rPr sz="1700" spc="-170" dirty="0">
                <a:solidFill>
                  <a:prstClr val="white"/>
                </a:solidFill>
                <a:latin typeface="Verdana"/>
                <a:cs typeface="Verdana"/>
              </a:rPr>
              <a:t>т</a:t>
            </a:r>
            <a:r>
              <a:rPr sz="1700" spc="-10" dirty="0">
                <a:solidFill>
                  <a:prstClr val="white"/>
                </a:solidFill>
                <a:latin typeface="Verdana"/>
                <a:cs typeface="Verdana"/>
              </a:rPr>
              <a:t>но</a:t>
            </a:r>
            <a:r>
              <a:rPr sz="1700" spc="-5" dirty="0">
                <a:solidFill>
                  <a:prstClr val="white"/>
                </a:solidFill>
                <a:latin typeface="Verdana"/>
                <a:cs typeface="Verdana"/>
              </a:rPr>
              <a:t>й</a:t>
            </a:r>
            <a:r>
              <a:rPr sz="1700" spc="-155" dirty="0">
                <a:solidFill>
                  <a:prstClr val="white"/>
                </a:solidFill>
                <a:latin typeface="Verdana"/>
                <a:cs typeface="Verdana"/>
              </a:rPr>
              <a:t> </a:t>
            </a:r>
            <a:r>
              <a:rPr sz="1700" spc="-60" dirty="0">
                <a:solidFill>
                  <a:prstClr val="white"/>
                </a:solidFill>
                <a:latin typeface="Verdana"/>
                <a:cs typeface="Verdana"/>
              </a:rPr>
              <a:t>гр</a:t>
            </a:r>
            <a:r>
              <a:rPr sz="1700" spc="-75" dirty="0">
                <a:solidFill>
                  <a:prstClr val="white"/>
                </a:solidFill>
                <a:latin typeface="Verdana"/>
                <a:cs typeface="Verdana"/>
              </a:rPr>
              <a:t>у</a:t>
            </a:r>
            <a:r>
              <a:rPr sz="1700" spc="-110" dirty="0">
                <a:solidFill>
                  <a:prstClr val="white"/>
                </a:solidFill>
                <a:latin typeface="Verdana"/>
                <a:cs typeface="Verdana"/>
              </a:rPr>
              <a:t>пп</a:t>
            </a:r>
            <a:r>
              <a:rPr sz="1700" spc="-140" dirty="0">
                <a:solidFill>
                  <a:prstClr val="white"/>
                </a:solidFill>
                <a:latin typeface="Verdana"/>
                <a:cs typeface="Verdana"/>
              </a:rPr>
              <a:t>ы</a:t>
            </a:r>
            <a:r>
              <a:rPr sz="1700" spc="-150" dirty="0">
                <a:solidFill>
                  <a:prstClr val="white"/>
                </a:solidFill>
                <a:latin typeface="Verdana"/>
                <a:cs typeface="Verdana"/>
              </a:rPr>
              <a:t>.</a:t>
            </a:r>
            <a:endParaRPr sz="1700" dirty="0">
              <a:solidFill>
                <a:prstClr val="white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8632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193958" cy="5072743"/>
          </a:xfrm>
        </p:spPr>
        <p:txBody>
          <a:bodyPr>
            <a:normAutofit fontScale="90000"/>
          </a:bodyPr>
          <a:lstStyle/>
          <a:p>
            <a:r>
              <a:rPr lang="ru-RU" sz="2600" b="1" dirty="0">
                <a:solidFill>
                  <a:srgbClr val="FFFFFF"/>
                </a:solidFill>
              </a:rPr>
              <a:t>                    </a:t>
            </a:r>
            <a:r>
              <a:rPr lang="ru-RU" sz="2600" b="1" dirty="0">
                <a:solidFill>
                  <a:schemeClr val="tx1"/>
                </a:solidFill>
              </a:rPr>
              <a:t>Критерии успеха проекта  </a:t>
            </a:r>
            <a:br>
              <a:rPr lang="ru-RU" sz="2600" b="1" dirty="0">
                <a:solidFill>
                  <a:schemeClr val="tx1"/>
                </a:solidFill>
              </a:rPr>
            </a:br>
            <a:r>
              <a:rPr lang="ru-RU" sz="2600" b="1" dirty="0">
                <a:solidFill>
                  <a:schemeClr val="tx1"/>
                </a:solidFill>
              </a:rPr>
              <a:t>                    Ограничения</a:t>
            </a:r>
            <a:r>
              <a:rPr lang="ru-RU" sz="2600" b="1" dirty="0">
                <a:solidFill>
                  <a:srgbClr val="FFFFFF"/>
                </a:solidFill>
              </a:rPr>
              <a:t>              </a:t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>             </a:t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>                </a:t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4400" b="1" dirty="0">
                <a:solidFill>
                  <a:srgbClr val="FFFFFF"/>
                </a:solidFill>
              </a:rPr>
              <a:t>                     </a:t>
            </a:r>
            <a:r>
              <a:rPr lang="ru-RU" sz="4400" b="1" dirty="0">
                <a:solidFill>
                  <a:schemeClr val="tx1"/>
                </a:solidFill>
              </a:rPr>
              <a:t> - стоимость</a:t>
            </a:r>
            <a:br>
              <a:rPr lang="ru-RU" sz="4400" b="1" dirty="0">
                <a:solidFill>
                  <a:schemeClr val="tx1"/>
                </a:solidFill>
              </a:rPr>
            </a:br>
            <a:r>
              <a:rPr lang="ru-RU" sz="4400" b="1" dirty="0">
                <a:solidFill>
                  <a:schemeClr val="tx1"/>
                </a:solidFill>
              </a:rPr>
              <a:t>                      - сроки</a:t>
            </a:r>
            <a:br>
              <a:rPr lang="ru-RU" sz="4400" b="1" dirty="0">
                <a:solidFill>
                  <a:schemeClr val="tx1"/>
                </a:solidFill>
              </a:rPr>
            </a:br>
            <a:r>
              <a:rPr lang="ru-RU" sz="4400" b="1" dirty="0">
                <a:solidFill>
                  <a:schemeClr val="tx1"/>
                </a:solidFill>
              </a:rPr>
              <a:t>                      - качество</a:t>
            </a:r>
            <a:br>
              <a:rPr lang="ru-RU" sz="4400" b="1" dirty="0">
                <a:solidFill>
                  <a:schemeClr val="tx1"/>
                </a:solidFill>
              </a:rPr>
            </a:br>
            <a:r>
              <a:rPr lang="ru-RU" sz="4400" b="1" dirty="0">
                <a:solidFill>
                  <a:schemeClr val="tx1"/>
                </a:solidFill>
              </a:rPr>
              <a:t>                      - цели проекта</a:t>
            </a:r>
            <a:r>
              <a:rPr lang="ru-RU" sz="2600" b="1" dirty="0">
                <a:solidFill>
                  <a:srgbClr val="FFFFFF"/>
                </a:solidFill>
              </a:rPr>
              <a:t/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/>
            </a:r>
            <a:br>
              <a:rPr lang="ru-RU" sz="2600" b="1" dirty="0">
                <a:solidFill>
                  <a:srgbClr val="FFFFFF"/>
                </a:solidFill>
              </a:rPr>
            </a:br>
            <a:endParaRPr lang="ru-RU" sz="26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advTm="5552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193958" cy="56741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/>
              <a:t>Принципиальная схема участников  проекта</a:t>
            </a:r>
          </a:p>
        </p:txBody>
      </p:sp>
      <p:grpSp>
        <p:nvGrpSpPr>
          <p:cNvPr id="2" name="Group 232"/>
          <p:cNvGrpSpPr>
            <a:grpSpLocks/>
          </p:cNvGrpSpPr>
          <p:nvPr/>
        </p:nvGrpSpPr>
        <p:grpSpPr bwMode="auto">
          <a:xfrm>
            <a:off x="954959" y="1828800"/>
            <a:ext cx="7232854" cy="4310743"/>
            <a:chOff x="777" y="1344"/>
            <a:chExt cx="5885" cy="3168"/>
          </a:xfrm>
        </p:grpSpPr>
        <p:sp>
          <p:nvSpPr>
            <p:cNvPr id="393449" name="Oval 233"/>
            <p:cNvSpPr>
              <a:spLocks noChangeArrowheads="1"/>
            </p:cNvSpPr>
            <p:nvPr/>
          </p:nvSpPr>
          <p:spPr bwMode="auto">
            <a:xfrm>
              <a:off x="3091" y="2275"/>
              <a:ext cx="1272" cy="1272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rgbClr val="00FF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eaLnBrk="0" hangingPunct="0">
                <a:spcBef>
                  <a:spcPts val="3392"/>
                </a:spcBef>
                <a:spcAft>
                  <a:spcPts val="485"/>
                </a:spcAft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Cyr" charset="-52"/>
                </a:rPr>
                <a:t>ПРОЕКТ</a:t>
              </a:r>
            </a:p>
          </p:txBody>
        </p:sp>
        <p:grpSp>
          <p:nvGrpSpPr>
            <p:cNvPr id="3" name="Group 234"/>
            <p:cNvGrpSpPr>
              <a:grpSpLocks/>
            </p:cNvGrpSpPr>
            <p:nvPr/>
          </p:nvGrpSpPr>
          <p:grpSpPr bwMode="auto">
            <a:xfrm>
              <a:off x="3093" y="1344"/>
              <a:ext cx="1200" cy="931"/>
              <a:chOff x="2928" y="1248"/>
              <a:chExt cx="1200" cy="931"/>
            </a:xfrm>
          </p:grpSpPr>
          <p:sp>
            <p:nvSpPr>
              <p:cNvPr id="393451" name="Text Box 235"/>
              <p:cNvSpPr txBox="1">
                <a:spLocks noChangeArrowheads="1"/>
              </p:cNvSpPr>
              <p:nvPr/>
            </p:nvSpPr>
            <p:spPr bwMode="auto">
              <a:xfrm>
                <a:off x="2928" y="1248"/>
                <a:ext cx="120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 eaLnBrk="0" hangingPunct="0">
                  <a:spcAft>
                    <a:spcPts val="485"/>
                  </a:spcAft>
                </a:pPr>
                <a:r>
                  <a:rPr lang="ru-RU" sz="1100" b="1" dirty="0">
                    <a:latin typeface="Arial Cyr" charset="-52"/>
                  </a:rPr>
                  <a:t>Заказчик</a:t>
                </a:r>
                <a:r>
                  <a:rPr lang="en-US" sz="1100" b="1" dirty="0">
                    <a:latin typeface="Arial Cyr" charset="-52"/>
                  </a:rPr>
                  <a:t> </a:t>
                </a:r>
                <a:r>
                  <a:rPr lang="ru-RU" sz="1100" b="1" dirty="0">
                    <a:latin typeface="Arial Cyr" charset="-52"/>
                  </a:rPr>
                  <a:t>(владелец)</a:t>
                </a:r>
              </a:p>
            </p:txBody>
          </p:sp>
          <p:sp>
            <p:nvSpPr>
              <p:cNvPr id="393452" name="Line 236"/>
              <p:cNvSpPr>
                <a:spLocks noChangeShapeType="1"/>
              </p:cNvSpPr>
              <p:nvPr/>
            </p:nvSpPr>
            <p:spPr bwMode="auto">
              <a:xfrm>
                <a:off x="3552" y="1536"/>
                <a:ext cx="0" cy="643"/>
              </a:xfrm>
              <a:prstGeom prst="line">
                <a:avLst/>
              </a:prstGeom>
              <a:noFill/>
              <a:ln w="635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93453" name="AutoShape 237"/>
            <p:cNvSpPr>
              <a:spLocks/>
            </p:cNvSpPr>
            <p:nvPr/>
          </p:nvSpPr>
          <p:spPr bwMode="auto">
            <a:xfrm>
              <a:off x="4307" y="1638"/>
              <a:ext cx="900" cy="192"/>
            </a:xfrm>
            <a:prstGeom prst="callout1">
              <a:avLst>
                <a:gd name="adj1" fmla="val 37500"/>
                <a:gd name="adj2" fmla="val -5333"/>
                <a:gd name="adj3" fmla="val 346875"/>
                <a:gd name="adj4" fmla="val -40333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eaLnBrk="0" hangingPunct="0">
                <a:spcAft>
                  <a:spcPts val="485"/>
                </a:spcAft>
              </a:pPr>
              <a:r>
                <a:rPr lang="ru-RU" sz="1100" b="1" dirty="0">
                  <a:latin typeface="Arial Cyr" charset="-52"/>
                </a:rPr>
                <a:t>Инвесторы</a:t>
              </a:r>
            </a:p>
          </p:txBody>
        </p:sp>
        <p:sp>
          <p:nvSpPr>
            <p:cNvPr id="393454" name="AutoShape 238"/>
            <p:cNvSpPr>
              <a:spLocks/>
            </p:cNvSpPr>
            <p:nvPr/>
          </p:nvSpPr>
          <p:spPr bwMode="auto">
            <a:xfrm>
              <a:off x="4679" y="1879"/>
              <a:ext cx="1322" cy="137"/>
            </a:xfrm>
            <a:prstGeom prst="callout1">
              <a:avLst>
                <a:gd name="adj1" fmla="val 52556"/>
                <a:gd name="adj2" fmla="val -3630"/>
                <a:gd name="adj3" fmla="val 399269"/>
                <a:gd name="adj4" fmla="val -39486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eaLnBrk="0" hangingPunct="0">
                <a:spcAft>
                  <a:spcPts val="485"/>
                </a:spcAft>
              </a:pPr>
              <a:r>
                <a:rPr lang="ru-RU" sz="1100" b="1" dirty="0">
                  <a:latin typeface="Arial Cyr" charset="-52"/>
                </a:rPr>
                <a:t>Руководитель проекта</a:t>
              </a:r>
            </a:p>
          </p:txBody>
        </p:sp>
        <p:sp>
          <p:nvSpPr>
            <p:cNvPr id="393455" name="AutoShape 239"/>
            <p:cNvSpPr>
              <a:spLocks/>
            </p:cNvSpPr>
            <p:nvPr/>
          </p:nvSpPr>
          <p:spPr bwMode="auto">
            <a:xfrm>
              <a:off x="4906" y="2137"/>
              <a:ext cx="1631" cy="221"/>
            </a:xfrm>
            <a:prstGeom prst="callout1">
              <a:avLst>
                <a:gd name="adj1" fmla="val 32579"/>
                <a:gd name="adj2" fmla="val -2944"/>
                <a:gd name="adj3" fmla="val 188690"/>
                <a:gd name="adj4" fmla="val -39301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eaLnBrk="0" hangingPunct="0">
                <a:spcAft>
                  <a:spcPts val="485"/>
                </a:spcAft>
              </a:pPr>
              <a:r>
                <a:rPr lang="ru-RU" sz="1100" b="1" dirty="0">
                  <a:latin typeface="Arial Cyr" charset="-52"/>
                </a:rPr>
                <a:t>Команда проекта и функциональные группы</a:t>
              </a:r>
            </a:p>
          </p:txBody>
        </p:sp>
        <p:sp>
          <p:nvSpPr>
            <p:cNvPr id="393456" name="AutoShape 240"/>
            <p:cNvSpPr>
              <a:spLocks/>
            </p:cNvSpPr>
            <p:nvPr/>
          </p:nvSpPr>
          <p:spPr bwMode="auto">
            <a:xfrm>
              <a:off x="5001" y="2504"/>
              <a:ext cx="1326" cy="168"/>
            </a:xfrm>
            <a:prstGeom prst="callout1">
              <a:avLst>
                <a:gd name="adj1" fmla="val 42856"/>
                <a:gd name="adj2" fmla="val -3620"/>
                <a:gd name="adj3" fmla="val 128569"/>
                <a:gd name="adj4" fmla="val -49773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0" hangingPunct="0">
                <a:spcAft>
                  <a:spcPts val="485"/>
                </a:spcAft>
              </a:pPr>
              <a:r>
                <a:rPr lang="ru-RU" sz="1100" b="1" dirty="0">
                  <a:latin typeface="Arial Cyr" charset="-52"/>
                </a:rPr>
                <a:t>Генеральный контракт</a:t>
              </a:r>
            </a:p>
          </p:txBody>
        </p:sp>
        <p:sp>
          <p:nvSpPr>
            <p:cNvPr id="393457" name="AutoShape 241"/>
            <p:cNvSpPr>
              <a:spLocks/>
            </p:cNvSpPr>
            <p:nvPr/>
          </p:nvSpPr>
          <p:spPr bwMode="auto">
            <a:xfrm>
              <a:off x="5080" y="2807"/>
              <a:ext cx="1061" cy="156"/>
            </a:xfrm>
            <a:prstGeom prst="callout1">
              <a:avLst>
                <a:gd name="adj1" fmla="val 46153"/>
                <a:gd name="adj2" fmla="val -4523"/>
                <a:gd name="adj3" fmla="val 44231"/>
                <a:gd name="adj4" fmla="val -66162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0" hangingPunct="0">
                <a:spcAft>
                  <a:spcPts val="485"/>
                </a:spcAft>
              </a:pPr>
              <a:r>
                <a:rPr lang="ru-RU" sz="1100" b="1" dirty="0" err="1">
                  <a:latin typeface="Arial Cyr" charset="-52"/>
                </a:rPr>
                <a:t>Субконтракты</a:t>
              </a:r>
              <a:endParaRPr lang="ru-RU" sz="1100" b="1" dirty="0">
                <a:latin typeface="Arial Cyr" charset="-52"/>
              </a:endParaRPr>
            </a:p>
          </p:txBody>
        </p:sp>
        <p:sp>
          <p:nvSpPr>
            <p:cNvPr id="393458" name="AutoShape 242"/>
            <p:cNvSpPr>
              <a:spLocks/>
            </p:cNvSpPr>
            <p:nvPr/>
          </p:nvSpPr>
          <p:spPr bwMode="auto">
            <a:xfrm>
              <a:off x="5021" y="3180"/>
              <a:ext cx="1120" cy="174"/>
            </a:xfrm>
            <a:prstGeom prst="callout1">
              <a:avLst>
                <a:gd name="adj1" fmla="val 41380"/>
                <a:gd name="adj2" fmla="val -4287"/>
                <a:gd name="adj3" fmla="val -62069"/>
                <a:gd name="adj4" fmla="val -60537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eaLnBrk="0" hangingPunct="0">
                <a:spcAft>
                  <a:spcPts val="485"/>
                </a:spcAft>
              </a:pPr>
              <a:r>
                <a:rPr lang="ru-RU" sz="1100" b="1" dirty="0">
                  <a:latin typeface="Arial Cyr" charset="-52"/>
                </a:rPr>
                <a:t>Проектировщики</a:t>
              </a:r>
            </a:p>
          </p:txBody>
        </p:sp>
        <p:sp>
          <p:nvSpPr>
            <p:cNvPr id="393459" name="AutoShape 243"/>
            <p:cNvSpPr>
              <a:spLocks/>
            </p:cNvSpPr>
            <p:nvPr/>
          </p:nvSpPr>
          <p:spPr bwMode="auto">
            <a:xfrm>
              <a:off x="4857" y="3510"/>
              <a:ext cx="1805" cy="270"/>
            </a:xfrm>
            <a:prstGeom prst="callout1">
              <a:avLst>
                <a:gd name="adj1" fmla="val 26667"/>
                <a:gd name="adj2" fmla="val -2657"/>
                <a:gd name="adj3" fmla="val -95185"/>
                <a:gd name="adj4" fmla="val -33074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0" hangingPunct="0">
                <a:spcAft>
                  <a:spcPts val="485"/>
                </a:spcAft>
              </a:pPr>
              <a:r>
                <a:rPr lang="ru-RU" sz="1100" b="1" dirty="0">
                  <a:latin typeface="Arial Cyr" charset="-52"/>
                </a:rPr>
                <a:t>Генеральный подрядчик, субподрядчики</a:t>
              </a:r>
            </a:p>
          </p:txBody>
        </p:sp>
        <p:sp>
          <p:nvSpPr>
            <p:cNvPr id="393460" name="AutoShape 244"/>
            <p:cNvSpPr>
              <a:spLocks/>
            </p:cNvSpPr>
            <p:nvPr/>
          </p:nvSpPr>
          <p:spPr bwMode="auto">
            <a:xfrm>
              <a:off x="1821" y="1614"/>
              <a:ext cx="1334" cy="96"/>
            </a:xfrm>
            <a:prstGeom prst="callout1">
              <a:avLst>
                <a:gd name="adj1" fmla="val 75000"/>
                <a:gd name="adj2" fmla="val 103597"/>
                <a:gd name="adj3" fmla="val 750000"/>
                <a:gd name="adj4" fmla="val 125412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r" eaLnBrk="0" hangingPunct="0">
                <a:spcAft>
                  <a:spcPts val="485"/>
                </a:spcAft>
              </a:pPr>
              <a:r>
                <a:rPr lang="ru-RU" sz="1100" b="1" dirty="0">
                  <a:latin typeface="Arial Cyr" charset="-52"/>
                </a:rPr>
                <a:t>Инициатор</a:t>
              </a:r>
              <a:r>
                <a:rPr lang="ru-RU" sz="900" b="1" dirty="0">
                  <a:latin typeface="Arial Cyr" charset="-52"/>
                </a:rPr>
                <a:t> </a:t>
              </a:r>
              <a:r>
                <a:rPr lang="ru-RU" sz="1100" b="1" dirty="0">
                  <a:latin typeface="Arial Cyr" charset="-52"/>
                </a:rPr>
                <a:t>проекта</a:t>
              </a:r>
            </a:p>
          </p:txBody>
        </p:sp>
        <p:sp>
          <p:nvSpPr>
            <p:cNvPr id="393461" name="AutoShape 245"/>
            <p:cNvSpPr>
              <a:spLocks/>
            </p:cNvSpPr>
            <p:nvPr/>
          </p:nvSpPr>
          <p:spPr bwMode="auto">
            <a:xfrm>
              <a:off x="1125" y="1891"/>
              <a:ext cx="1614" cy="227"/>
            </a:xfrm>
            <a:prstGeom prst="callout1">
              <a:avLst>
                <a:gd name="adj1" fmla="val 31718"/>
                <a:gd name="adj2" fmla="val 102972"/>
                <a:gd name="adj3" fmla="val 246694"/>
                <a:gd name="adj4" fmla="val 132778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r" eaLnBrk="0" hangingPunct="0">
                <a:spcAft>
                  <a:spcPts val="485"/>
                </a:spcAft>
              </a:pPr>
              <a:r>
                <a:rPr lang="ru-RU" sz="1100" b="1" dirty="0">
                  <a:latin typeface="Arial Cyr" charset="-52"/>
                </a:rPr>
                <a:t>Другие заинтересованные стороны</a:t>
              </a:r>
            </a:p>
          </p:txBody>
        </p:sp>
        <p:sp>
          <p:nvSpPr>
            <p:cNvPr id="393462" name="AutoShape 246"/>
            <p:cNvSpPr>
              <a:spLocks/>
            </p:cNvSpPr>
            <p:nvPr/>
          </p:nvSpPr>
          <p:spPr bwMode="auto">
            <a:xfrm>
              <a:off x="1615" y="2232"/>
              <a:ext cx="900" cy="162"/>
            </a:xfrm>
            <a:prstGeom prst="callout1">
              <a:avLst>
                <a:gd name="adj1" fmla="val 44444"/>
                <a:gd name="adj2" fmla="val 105333"/>
                <a:gd name="adj3" fmla="val 238273"/>
                <a:gd name="adj4" fmla="val 170667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eaLnBrk="0" hangingPunct="0">
                <a:spcAft>
                  <a:spcPts val="485"/>
                </a:spcAft>
              </a:pPr>
              <a:r>
                <a:rPr lang="ru-RU" sz="1100" b="1" dirty="0">
                  <a:latin typeface="Arial Cyr" charset="-52"/>
                </a:rPr>
                <a:t>Конкуренты</a:t>
              </a:r>
            </a:p>
          </p:txBody>
        </p:sp>
        <p:sp>
          <p:nvSpPr>
            <p:cNvPr id="393463" name="AutoShape 247"/>
            <p:cNvSpPr>
              <a:spLocks/>
            </p:cNvSpPr>
            <p:nvPr/>
          </p:nvSpPr>
          <p:spPr bwMode="auto">
            <a:xfrm>
              <a:off x="1065" y="2496"/>
              <a:ext cx="1349" cy="234"/>
            </a:xfrm>
            <a:prstGeom prst="callout1">
              <a:avLst>
                <a:gd name="adj1" fmla="val 30769"/>
                <a:gd name="adj2" fmla="val 103560"/>
                <a:gd name="adj3" fmla="val 111537"/>
                <a:gd name="adj4" fmla="val 150111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r" eaLnBrk="0" hangingPunct="0">
                <a:spcAft>
                  <a:spcPts val="485"/>
                </a:spcAft>
              </a:pPr>
              <a:r>
                <a:rPr lang="ru-RU" sz="1100" b="1" dirty="0">
                  <a:latin typeface="Arial Cyr" charset="-52"/>
                </a:rPr>
                <a:t>Общественные группы населения</a:t>
              </a:r>
            </a:p>
          </p:txBody>
        </p:sp>
        <p:sp>
          <p:nvSpPr>
            <p:cNvPr id="393464" name="AutoShape 248"/>
            <p:cNvSpPr>
              <a:spLocks/>
            </p:cNvSpPr>
            <p:nvPr/>
          </p:nvSpPr>
          <p:spPr bwMode="auto">
            <a:xfrm>
              <a:off x="933" y="2802"/>
              <a:ext cx="1439" cy="288"/>
            </a:xfrm>
            <a:prstGeom prst="callout1">
              <a:avLst>
                <a:gd name="adj1" fmla="val 25000"/>
                <a:gd name="adj2" fmla="val 103338"/>
                <a:gd name="adj3" fmla="val 25000"/>
                <a:gd name="adj4" fmla="val 149477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r" eaLnBrk="0" hangingPunct="0">
                <a:spcAft>
                  <a:spcPts val="485"/>
                </a:spcAft>
              </a:pPr>
              <a:r>
                <a:rPr lang="ru-RU" sz="1100" b="1" dirty="0">
                  <a:latin typeface="Arial Cyr" charset="-52"/>
                </a:rPr>
                <a:t>Покупатели конечной продукции</a:t>
              </a:r>
            </a:p>
          </p:txBody>
        </p:sp>
        <p:sp>
          <p:nvSpPr>
            <p:cNvPr id="393465" name="AutoShape 249"/>
            <p:cNvSpPr>
              <a:spLocks/>
            </p:cNvSpPr>
            <p:nvPr/>
          </p:nvSpPr>
          <p:spPr bwMode="auto">
            <a:xfrm>
              <a:off x="981" y="3163"/>
              <a:ext cx="1426" cy="155"/>
            </a:xfrm>
            <a:prstGeom prst="callout1">
              <a:avLst>
                <a:gd name="adj1" fmla="val 46454"/>
                <a:gd name="adj2" fmla="val 103366"/>
                <a:gd name="adj3" fmla="val -41292"/>
                <a:gd name="adj4" fmla="val 149509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r" eaLnBrk="0" hangingPunct="0">
                <a:spcAft>
                  <a:spcPts val="485"/>
                </a:spcAft>
              </a:pPr>
              <a:r>
                <a:rPr lang="ru-RU" sz="1100" b="1" dirty="0">
                  <a:latin typeface="Arial Cyr" charset="-52"/>
                </a:rPr>
                <a:t>Продавцы</a:t>
              </a:r>
              <a:r>
                <a:rPr lang="ru-RU" sz="900" b="1" dirty="0">
                  <a:latin typeface="Arial Cyr" charset="-52"/>
                </a:rPr>
                <a:t> </a:t>
              </a:r>
              <a:r>
                <a:rPr lang="ru-RU" sz="1100" b="1" dirty="0">
                  <a:latin typeface="Arial Cyr" charset="-52"/>
                </a:rPr>
                <a:t>продукции</a:t>
              </a:r>
            </a:p>
          </p:txBody>
        </p:sp>
        <p:sp>
          <p:nvSpPr>
            <p:cNvPr id="393466" name="AutoShape 250"/>
            <p:cNvSpPr>
              <a:spLocks/>
            </p:cNvSpPr>
            <p:nvPr/>
          </p:nvSpPr>
          <p:spPr bwMode="auto">
            <a:xfrm>
              <a:off x="777" y="3438"/>
              <a:ext cx="1745" cy="240"/>
            </a:xfrm>
            <a:prstGeom prst="callout1">
              <a:avLst>
                <a:gd name="adj1" fmla="val 30000"/>
                <a:gd name="adj2" fmla="val 102750"/>
                <a:gd name="adj3" fmla="val -75000"/>
                <a:gd name="adj4" fmla="val 137477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r" eaLnBrk="0" hangingPunct="0">
                <a:spcAft>
                  <a:spcPts val="485"/>
                </a:spcAft>
              </a:pPr>
              <a:r>
                <a:rPr lang="ru-RU" sz="1100" b="1" dirty="0">
                  <a:latin typeface="Arial Cyr" charset="-52"/>
                </a:rPr>
                <a:t>Производитель готовой продукции</a:t>
              </a:r>
            </a:p>
          </p:txBody>
        </p:sp>
        <p:sp>
          <p:nvSpPr>
            <p:cNvPr id="393467" name="AutoShape 251"/>
            <p:cNvSpPr>
              <a:spLocks/>
            </p:cNvSpPr>
            <p:nvPr/>
          </p:nvSpPr>
          <p:spPr bwMode="auto">
            <a:xfrm>
              <a:off x="1257" y="3721"/>
              <a:ext cx="1500" cy="533"/>
            </a:xfrm>
            <a:prstGeom prst="callout1">
              <a:avLst>
                <a:gd name="adj1" fmla="val 13509"/>
                <a:gd name="adj2" fmla="val 103199"/>
                <a:gd name="adj3" fmla="val -64167"/>
                <a:gd name="adj4" fmla="val 136398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r" eaLnBrk="0" hangingPunct="0">
                <a:spcAft>
                  <a:spcPts val="485"/>
                </a:spcAft>
              </a:pPr>
              <a:r>
                <a:rPr lang="ru-RU" sz="1100" b="1" dirty="0">
                  <a:latin typeface="Arial Cyr" charset="-52"/>
                </a:rPr>
                <a:t>Владелец земельного участка</a:t>
              </a:r>
            </a:p>
          </p:txBody>
        </p:sp>
        <p:sp>
          <p:nvSpPr>
            <p:cNvPr id="393468" name="AutoShape 252"/>
            <p:cNvSpPr>
              <a:spLocks/>
            </p:cNvSpPr>
            <p:nvPr/>
          </p:nvSpPr>
          <p:spPr bwMode="auto">
            <a:xfrm>
              <a:off x="4446" y="3898"/>
              <a:ext cx="900" cy="150"/>
            </a:xfrm>
            <a:prstGeom prst="callout1">
              <a:avLst>
                <a:gd name="adj1" fmla="val 48000"/>
                <a:gd name="adj2" fmla="val -5333"/>
                <a:gd name="adj3" fmla="val -318667"/>
                <a:gd name="adj4" fmla="val -35667"/>
              </a:avLst>
            </a:prstGeom>
            <a:noFill/>
            <a:ln w="6350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eaLnBrk="0" hangingPunct="0">
                <a:spcAft>
                  <a:spcPts val="485"/>
                </a:spcAft>
              </a:pPr>
              <a:r>
                <a:rPr lang="ru-RU" sz="1100" b="1" dirty="0">
                  <a:latin typeface="Arial Cyr" charset="-52"/>
                </a:rPr>
                <a:t>Поставщики</a:t>
              </a:r>
            </a:p>
          </p:txBody>
        </p:sp>
        <p:grpSp>
          <p:nvGrpSpPr>
            <p:cNvPr id="4" name="Group 253"/>
            <p:cNvGrpSpPr>
              <a:grpSpLocks/>
            </p:cNvGrpSpPr>
            <p:nvPr/>
          </p:nvGrpSpPr>
          <p:grpSpPr bwMode="auto">
            <a:xfrm>
              <a:off x="3093" y="3558"/>
              <a:ext cx="1680" cy="954"/>
              <a:chOff x="2928" y="3462"/>
              <a:chExt cx="1680" cy="954"/>
            </a:xfrm>
          </p:grpSpPr>
          <p:sp>
            <p:nvSpPr>
              <p:cNvPr id="393470" name="Text Box 254"/>
              <p:cNvSpPr txBox="1">
                <a:spLocks noChangeArrowheads="1"/>
              </p:cNvSpPr>
              <p:nvPr/>
            </p:nvSpPr>
            <p:spPr bwMode="auto">
              <a:xfrm>
                <a:off x="2928" y="4038"/>
                <a:ext cx="1680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 eaLnBrk="0" hangingPunct="0">
                  <a:spcAft>
                    <a:spcPts val="485"/>
                  </a:spcAft>
                </a:pPr>
                <a:r>
                  <a:rPr lang="ru-RU" sz="1100" b="1" dirty="0">
                    <a:latin typeface="Arial Cyr" charset="-52"/>
                  </a:rPr>
                  <a:t>Лицензоры, консалтинговые, </a:t>
                </a:r>
                <a:r>
                  <a:rPr lang="ru-RU" sz="1100" b="1" dirty="0" err="1">
                    <a:latin typeface="Arial Cyr" charset="-52"/>
                  </a:rPr>
                  <a:t>инжиринговые</a:t>
                </a:r>
                <a:r>
                  <a:rPr lang="ru-RU" sz="1100" b="1" dirty="0">
                    <a:latin typeface="Arial Cyr" charset="-52"/>
                  </a:rPr>
                  <a:t> услуги</a:t>
                </a:r>
              </a:p>
            </p:txBody>
          </p:sp>
          <p:sp>
            <p:nvSpPr>
              <p:cNvPr id="393471" name="Line 255"/>
              <p:cNvSpPr>
                <a:spLocks noChangeShapeType="1"/>
              </p:cNvSpPr>
              <p:nvPr/>
            </p:nvSpPr>
            <p:spPr bwMode="auto">
              <a:xfrm>
                <a:off x="3600" y="3462"/>
                <a:ext cx="0" cy="618"/>
              </a:xfrm>
              <a:prstGeom prst="line">
                <a:avLst/>
              </a:prstGeom>
              <a:noFill/>
              <a:ln w="635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ru-RU"/>
              </a:p>
            </p:txBody>
          </p:sp>
        </p:grpSp>
        <p:grpSp>
          <p:nvGrpSpPr>
            <p:cNvPr id="5" name="Group 256"/>
            <p:cNvGrpSpPr>
              <a:grpSpLocks/>
            </p:cNvGrpSpPr>
            <p:nvPr/>
          </p:nvGrpSpPr>
          <p:grpSpPr bwMode="auto">
            <a:xfrm>
              <a:off x="2229" y="3510"/>
              <a:ext cx="1248" cy="690"/>
              <a:chOff x="2064" y="3414"/>
              <a:chExt cx="1248" cy="690"/>
            </a:xfrm>
          </p:grpSpPr>
          <p:sp>
            <p:nvSpPr>
              <p:cNvPr id="393473" name="Text Box 257"/>
              <p:cNvSpPr txBox="1">
                <a:spLocks noChangeArrowheads="1"/>
              </p:cNvSpPr>
              <p:nvPr/>
            </p:nvSpPr>
            <p:spPr bwMode="auto">
              <a:xfrm>
                <a:off x="2064" y="3942"/>
                <a:ext cx="900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b"/>
              <a:lstStyle/>
              <a:p>
                <a:pPr algn="ctr" eaLnBrk="0" hangingPunct="0">
                  <a:spcAft>
                    <a:spcPts val="485"/>
                  </a:spcAft>
                </a:pPr>
                <a:r>
                  <a:rPr lang="ru-RU" sz="1100" b="1" dirty="0">
                    <a:latin typeface="Arial Cyr" charset="-52"/>
                  </a:rPr>
                  <a:t>Органы власти</a:t>
                </a:r>
              </a:p>
            </p:txBody>
          </p:sp>
          <p:sp>
            <p:nvSpPr>
              <p:cNvPr id="393474" name="Line 258"/>
              <p:cNvSpPr>
                <a:spLocks noChangeShapeType="1"/>
              </p:cNvSpPr>
              <p:nvPr/>
            </p:nvSpPr>
            <p:spPr bwMode="auto">
              <a:xfrm flipH="1">
                <a:off x="2976" y="3414"/>
                <a:ext cx="336" cy="576"/>
              </a:xfrm>
              <a:prstGeom prst="line">
                <a:avLst/>
              </a:prstGeom>
              <a:noFill/>
              <a:ln w="635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ransition advTm="55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1" y="2683329"/>
            <a:ext cx="8193958" cy="4174671"/>
          </a:xfrm>
        </p:spPr>
        <p:txBody>
          <a:bodyPr>
            <a:normAutofit fontScale="90000"/>
          </a:bodyPr>
          <a:lstStyle/>
          <a:p>
            <a:r>
              <a:rPr lang="ru-RU" sz="2600" b="1" dirty="0">
                <a:solidFill>
                  <a:srgbClr val="FFFFFF"/>
                </a:solidFill>
              </a:rPr>
              <a:t>           </a:t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>    ЧЕМ УПРАВЛЯЕТ МЕНЕДЖЕР?                </a:t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>             Рычаги управления проектами</a:t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>                </a:t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>                Основные:</a:t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>           - способ реализации (управления)</a:t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>           - финансовые ресурсы</a:t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/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>                Вспомогательные:</a:t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>           -  персонал</a:t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>           -  подрядчики</a:t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>           - </a:t>
            </a:r>
            <a:r>
              <a:rPr lang="ru-RU" sz="2600" b="1" dirty="0" err="1">
                <a:solidFill>
                  <a:srgbClr val="FFFFFF"/>
                </a:solidFill>
              </a:rPr>
              <a:t>оргструктура</a:t>
            </a:r>
            <a:r>
              <a:rPr lang="ru-RU" sz="2600" b="1" dirty="0">
                <a:solidFill>
                  <a:srgbClr val="FFFFFF"/>
                </a:solidFill>
              </a:rPr>
              <a:t/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>           - взаимодействие</a:t>
            </a:r>
            <a:br>
              <a:rPr lang="ru-RU" sz="2600" b="1" dirty="0">
                <a:solidFill>
                  <a:srgbClr val="FFFFFF"/>
                </a:solidFill>
              </a:rPr>
            </a:br>
            <a:r>
              <a:rPr lang="ru-RU" sz="2600" b="1" dirty="0">
                <a:solidFill>
                  <a:srgbClr val="FFFFFF"/>
                </a:solidFill>
              </a:rPr>
              <a:t/>
            </a:r>
            <a:br>
              <a:rPr lang="ru-RU" sz="2600" b="1" dirty="0">
                <a:solidFill>
                  <a:srgbClr val="FFFFFF"/>
                </a:solidFill>
              </a:rPr>
            </a:br>
            <a:endParaRPr lang="ru-RU" sz="2600" b="1" dirty="0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1447800"/>
            <a:ext cx="8077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ЧЕМ УПРАВЛЯЕТ МЕНЕДЖЕР?                </a:t>
            </a:r>
            <a:br>
              <a:rPr lang="ru-RU" b="1" dirty="0" smtClean="0"/>
            </a:br>
            <a:r>
              <a:rPr lang="ru-RU" b="1" dirty="0" smtClean="0"/>
              <a:t>             Рычаги управления проектами</a:t>
            </a:r>
            <a:br>
              <a:rPr lang="ru-RU" b="1" dirty="0" smtClean="0"/>
            </a:br>
            <a:r>
              <a:rPr lang="ru-RU" b="1" dirty="0" smtClean="0"/>
              <a:t>                </a:t>
            </a:r>
            <a:br>
              <a:rPr lang="ru-RU" b="1" dirty="0" smtClean="0"/>
            </a:br>
            <a:r>
              <a:rPr lang="ru-RU" b="1" dirty="0" smtClean="0"/>
              <a:t>                Основные:</a:t>
            </a:r>
            <a:br>
              <a:rPr lang="ru-RU" b="1" dirty="0" smtClean="0"/>
            </a:br>
            <a:r>
              <a:rPr lang="ru-RU" b="1" dirty="0" smtClean="0"/>
              <a:t>           - способ реализации (управления)</a:t>
            </a:r>
            <a:br>
              <a:rPr lang="ru-RU" b="1" dirty="0" smtClean="0"/>
            </a:br>
            <a:r>
              <a:rPr lang="ru-RU" b="1" dirty="0" smtClean="0"/>
              <a:t>           - финансовые ресурсы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           Вспомогательные:</a:t>
            </a:r>
            <a:br>
              <a:rPr lang="ru-RU" b="1" dirty="0" smtClean="0"/>
            </a:br>
            <a:r>
              <a:rPr lang="ru-RU" b="1" dirty="0" smtClean="0"/>
              <a:t>           -  персонал</a:t>
            </a:r>
            <a:br>
              <a:rPr lang="ru-RU" b="1" dirty="0" smtClean="0"/>
            </a:br>
            <a:r>
              <a:rPr lang="ru-RU" b="1" dirty="0" smtClean="0"/>
              <a:t>           -  подрядчики</a:t>
            </a:r>
            <a:br>
              <a:rPr lang="ru-RU" b="1" dirty="0" smtClean="0"/>
            </a:br>
            <a:r>
              <a:rPr lang="ru-RU" b="1" dirty="0" smtClean="0"/>
              <a:t>           - </a:t>
            </a:r>
            <a:r>
              <a:rPr lang="ru-RU" b="1" dirty="0" err="1" smtClean="0"/>
              <a:t>оргструктура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      - взаимодействие</a:t>
            </a:r>
            <a:endParaRPr lang="ru-RU" dirty="0"/>
          </a:p>
        </p:txBody>
      </p:sp>
    </p:spTree>
  </p:cSld>
  <p:clrMapOvr>
    <a:masterClrMapping/>
  </p:clrMapOvr>
  <p:transition advTm="5552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89155" y="261257"/>
            <a:ext cx="8193958" cy="990600"/>
          </a:xfrm>
        </p:spPr>
        <p:txBody>
          <a:bodyPr/>
          <a:lstStyle/>
          <a:p>
            <a:pPr algn="ctr"/>
            <a:r>
              <a:rPr lang="ru-RU" sz="2600" b="1" dirty="0">
                <a:solidFill>
                  <a:srgbClr val="FF0000"/>
                </a:solidFill>
              </a:rPr>
              <a:t>Чем управляет </a:t>
            </a:r>
            <a:r>
              <a:rPr lang="ru-RU" sz="2600" b="1" dirty="0" err="1">
                <a:solidFill>
                  <a:srgbClr val="FF0000"/>
                </a:solidFill>
              </a:rPr>
              <a:t>проджект-менеджер</a:t>
            </a:r>
            <a:r>
              <a:rPr lang="ru-RU" sz="2600" b="1" dirty="0">
                <a:solidFill>
                  <a:srgbClr val="FF0000"/>
                </a:solidFill>
              </a:rPr>
              <a:t>? </a:t>
            </a: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373626" y="1412422"/>
            <a:ext cx="8346358" cy="5010150"/>
            <a:chOff x="304" y="1166"/>
            <a:chExt cx="6791" cy="3682"/>
          </a:xfrm>
        </p:grpSpPr>
        <p:sp>
          <p:nvSpPr>
            <p:cNvPr id="374790" name="AutoShape 6"/>
            <p:cNvSpPr>
              <a:spLocks noChangeArrowheads="1"/>
            </p:cNvSpPr>
            <p:nvPr/>
          </p:nvSpPr>
          <p:spPr bwMode="auto">
            <a:xfrm>
              <a:off x="2657" y="1166"/>
              <a:ext cx="2324" cy="308"/>
            </a:xfrm>
            <a:prstGeom prst="roundRect">
              <a:avLst>
                <a:gd name="adj" fmla="val 16667"/>
              </a:avLst>
            </a:prstGeom>
            <a:solidFill>
              <a:srgbClr val="0000FF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rgbClr val="969696"/>
              </a:outerShdw>
            </a:effectLst>
          </p:spPr>
          <p:txBody>
            <a:bodyPr lIns="36000" tIns="0" rIns="36000" bIns="0" anchor="ctr"/>
            <a:lstStyle/>
            <a:p>
              <a:pPr algn="ctr" eaLnBrk="0" hangingPunct="0"/>
              <a:r>
                <a:rPr lang="ru-RU" sz="1600" b="1" dirty="0">
                  <a:solidFill>
                    <a:schemeClr val="bg1"/>
                  </a:solidFill>
                  <a:latin typeface="Arial Narrow" pitchFamily="34" charset="0"/>
                </a:rPr>
                <a:t>УПРАВЛЕНИЕ ПРОЕКТАМИ</a:t>
              </a:r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474" y="1856"/>
              <a:ext cx="1971" cy="2992"/>
              <a:chOff x="294" y="1680"/>
              <a:chExt cx="1971" cy="3024"/>
            </a:xfrm>
          </p:grpSpPr>
          <p:sp>
            <p:nvSpPr>
              <p:cNvPr id="374793" name="AutoShape 9"/>
              <p:cNvSpPr>
                <a:spLocks noChangeArrowheads="1"/>
              </p:cNvSpPr>
              <p:nvPr/>
            </p:nvSpPr>
            <p:spPr bwMode="auto">
              <a:xfrm>
                <a:off x="295" y="1680"/>
                <a:ext cx="1970" cy="951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5400000" scaled="1"/>
              </a:gradFill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 lIns="36000" tIns="0" rIns="36000" bIns="0"/>
              <a:lstStyle/>
              <a:p>
                <a:pPr algn="ctr" eaLnBrk="0" hangingPunct="0">
                  <a:lnSpc>
                    <a:spcPct val="90000"/>
                  </a:lnSpc>
                </a:pPr>
                <a:r>
                  <a:rPr lang="ru-RU" sz="1100" b="1" dirty="0"/>
                  <a:t>Управление интеграционными процессами </a:t>
                </a:r>
                <a:r>
                  <a:rPr lang="ru-RU" sz="1100" dirty="0"/>
                  <a:t/>
                </a:r>
                <a:br>
                  <a:rPr lang="ru-RU" sz="1100" dirty="0"/>
                </a:br>
                <a:endParaRPr lang="ru-RU" sz="1100" b="1" dirty="0"/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Разработка плана проекта 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Исполнение плана проекта </a:t>
                </a:r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Общее управление изменениями </a:t>
                </a:r>
              </a:p>
            </p:txBody>
          </p:sp>
          <p:sp>
            <p:nvSpPr>
              <p:cNvPr id="374794" name="AutoShape 10"/>
              <p:cNvSpPr>
                <a:spLocks noChangeArrowheads="1"/>
              </p:cNvSpPr>
              <p:nvPr/>
            </p:nvSpPr>
            <p:spPr bwMode="auto">
              <a:xfrm>
                <a:off x="295" y="2778"/>
                <a:ext cx="1970" cy="828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5400000" scaled="1"/>
              </a:gradFill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 lIns="36000" tIns="0" rIns="36000" bIns="0"/>
              <a:lstStyle/>
              <a:p>
                <a:pPr algn="ctr" eaLnBrk="0" hangingPunct="0">
                  <a:lnSpc>
                    <a:spcPct val="90000"/>
                  </a:lnSpc>
                </a:pPr>
                <a:r>
                  <a:rPr lang="ru-RU" sz="1100" b="1" dirty="0"/>
                  <a:t>Управление стоимостью</a:t>
                </a:r>
                <a:r>
                  <a:rPr lang="ru-RU" sz="1100" dirty="0"/>
                  <a:t/>
                </a:r>
                <a:br>
                  <a:rPr lang="ru-RU" sz="1100" dirty="0"/>
                </a:br>
                <a:endParaRPr lang="ru-RU" sz="600" dirty="0"/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Планирование ресурсов 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Оценка стоимости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Разработка бюджета 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Контроль стоимости, контроль затрат, расходов по проекту </a:t>
                </a:r>
              </a:p>
            </p:txBody>
          </p:sp>
          <p:sp>
            <p:nvSpPr>
              <p:cNvPr id="374795" name="AutoShape 11"/>
              <p:cNvSpPr>
                <a:spLocks noChangeArrowheads="1"/>
              </p:cNvSpPr>
              <p:nvPr/>
            </p:nvSpPr>
            <p:spPr bwMode="auto">
              <a:xfrm>
                <a:off x="294" y="3753"/>
                <a:ext cx="1970" cy="951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5400000" scaled="1"/>
              </a:gradFill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 lIns="36000" tIns="0" rIns="36000" bIns="0"/>
              <a:lstStyle/>
              <a:p>
                <a:pPr algn="ctr" eaLnBrk="0" hangingPunct="0">
                  <a:lnSpc>
                    <a:spcPct val="90000"/>
                  </a:lnSpc>
                </a:pPr>
                <a:r>
                  <a:rPr lang="ru-RU" sz="1100" b="1" dirty="0"/>
                  <a:t>Управление взаимодействиями и информационными связями проекта</a:t>
                </a:r>
                <a:r>
                  <a:rPr lang="ru-RU" sz="1100" dirty="0">
                    <a:latin typeface="Arial Narrow" pitchFamily="34" charset="0"/>
                  </a:rPr>
                  <a:t/>
                </a:r>
                <a:br>
                  <a:rPr lang="ru-RU" sz="1100" dirty="0">
                    <a:latin typeface="Arial Narrow" pitchFamily="34" charset="0"/>
                  </a:rPr>
                </a:br>
                <a:endParaRPr lang="ru-RU" sz="600" b="1" dirty="0">
                  <a:latin typeface="Arial Narrow" pitchFamily="34" charset="0"/>
                </a:endParaRPr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Планирование взаимодействия 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Распределении информации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Исполнительская отчетность 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Административное завершение</a:t>
                </a:r>
              </a:p>
            </p:txBody>
          </p:sp>
        </p:grp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5126" y="1856"/>
              <a:ext cx="1969" cy="2992"/>
              <a:chOff x="5177" y="1680"/>
              <a:chExt cx="1969" cy="3024"/>
            </a:xfrm>
          </p:grpSpPr>
          <p:sp>
            <p:nvSpPr>
              <p:cNvPr id="374797" name="AutoShape 13"/>
              <p:cNvSpPr>
                <a:spLocks noChangeArrowheads="1"/>
              </p:cNvSpPr>
              <p:nvPr/>
            </p:nvSpPr>
            <p:spPr bwMode="auto">
              <a:xfrm>
                <a:off x="5177" y="1680"/>
                <a:ext cx="1969" cy="951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5400000" scaled="1"/>
              </a:gradFill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 lIns="36000" tIns="0" rIns="36000" bIns="0"/>
              <a:lstStyle/>
              <a:p>
                <a:pPr algn="ctr" eaLnBrk="0" hangingPunct="0">
                  <a:lnSpc>
                    <a:spcPct val="90000"/>
                  </a:lnSpc>
                </a:pPr>
                <a:r>
                  <a:rPr lang="ru-RU" sz="1100" b="1" dirty="0"/>
                  <a:t>Управление временем</a:t>
                </a:r>
                <a:endParaRPr lang="ru-RU" sz="600" dirty="0"/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Определение состава операций</a:t>
                </a:r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Определение последовательности операций</a:t>
                </a:r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Оценка длительности операций</a:t>
                </a:r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Составление расписания исполнения проекта 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Контроль расписания </a:t>
                </a:r>
              </a:p>
            </p:txBody>
          </p:sp>
          <p:sp>
            <p:nvSpPr>
              <p:cNvPr id="374798" name="AutoShape 14"/>
              <p:cNvSpPr>
                <a:spLocks noChangeArrowheads="1"/>
              </p:cNvSpPr>
              <p:nvPr/>
            </p:nvSpPr>
            <p:spPr bwMode="auto">
              <a:xfrm>
                <a:off x="5177" y="2778"/>
                <a:ext cx="1969" cy="828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5400000" scaled="1"/>
              </a:gradFill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 lIns="36000" tIns="0" rIns="36000" bIns="0"/>
              <a:lstStyle/>
              <a:p>
                <a:pPr algn="ctr" eaLnBrk="0" hangingPunct="0">
                  <a:lnSpc>
                    <a:spcPct val="90000"/>
                  </a:lnSpc>
                </a:pPr>
                <a:r>
                  <a:rPr lang="ru-RU" sz="1100" b="1" dirty="0"/>
                  <a:t>Управление персоналом</a:t>
                </a:r>
                <a:r>
                  <a:rPr lang="ru-RU" sz="1100" dirty="0"/>
                  <a:t/>
                </a:r>
                <a:br>
                  <a:rPr lang="ru-RU" sz="1100" dirty="0"/>
                </a:br>
                <a:endParaRPr lang="ru-RU" sz="1100" dirty="0"/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Планирование организации</a:t>
                </a:r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Назначение персонала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Развитие команды проекта</a:t>
                </a:r>
              </a:p>
            </p:txBody>
          </p:sp>
          <p:sp>
            <p:nvSpPr>
              <p:cNvPr id="374799" name="AutoShape 15"/>
              <p:cNvSpPr>
                <a:spLocks noChangeArrowheads="1"/>
              </p:cNvSpPr>
              <p:nvPr/>
            </p:nvSpPr>
            <p:spPr bwMode="auto">
              <a:xfrm>
                <a:off x="5177" y="3753"/>
                <a:ext cx="1969" cy="951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5400000" scaled="1"/>
              </a:gradFill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 lIns="36000" tIns="0" rIns="36000" bIns="0"/>
              <a:lstStyle/>
              <a:p>
                <a:pPr algn="ctr" eaLnBrk="0" hangingPunct="0">
                  <a:lnSpc>
                    <a:spcPct val="90000"/>
                  </a:lnSpc>
                </a:pPr>
                <a:r>
                  <a:rPr lang="ru-RU" sz="1100" b="1" dirty="0"/>
                  <a:t>Управление контрактами</a:t>
                </a:r>
                <a:r>
                  <a:rPr lang="ru-RU" sz="1100" dirty="0"/>
                  <a:t/>
                </a:r>
                <a:br>
                  <a:rPr lang="ru-RU" sz="1100" dirty="0"/>
                </a:br>
                <a:endParaRPr lang="ru-RU" sz="600" dirty="0"/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Планирование закупок</a:t>
                </a:r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Планирование предложений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Получение предложений 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Выбор поставщиков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Управление контрактами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Закрытие контрактов</a:t>
                </a:r>
              </a:p>
            </p:txBody>
          </p:sp>
        </p:grpSp>
        <p:grpSp>
          <p:nvGrpSpPr>
            <p:cNvPr id="5" name="Group 16"/>
            <p:cNvGrpSpPr>
              <a:grpSpLocks/>
            </p:cNvGrpSpPr>
            <p:nvPr/>
          </p:nvGrpSpPr>
          <p:grpSpPr bwMode="auto">
            <a:xfrm>
              <a:off x="304" y="2313"/>
              <a:ext cx="4822" cy="1"/>
              <a:chOff x="240" y="2185"/>
              <a:chExt cx="4822" cy="1"/>
            </a:xfrm>
          </p:grpSpPr>
          <p:sp>
            <p:nvSpPr>
              <p:cNvPr id="374801" name="Line 17"/>
              <p:cNvSpPr>
                <a:spLocks noChangeShapeType="1"/>
              </p:cNvSpPr>
              <p:nvPr/>
            </p:nvSpPr>
            <p:spPr bwMode="auto">
              <a:xfrm>
                <a:off x="2592" y="2186"/>
                <a:ext cx="18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4802" name="Line 18"/>
              <p:cNvSpPr>
                <a:spLocks noChangeShapeType="1"/>
              </p:cNvSpPr>
              <p:nvPr/>
            </p:nvSpPr>
            <p:spPr bwMode="auto">
              <a:xfrm>
                <a:off x="4881" y="2185"/>
                <a:ext cx="18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4803" name="Line 19"/>
              <p:cNvSpPr>
                <a:spLocks noChangeShapeType="1"/>
              </p:cNvSpPr>
              <p:nvPr/>
            </p:nvSpPr>
            <p:spPr bwMode="auto">
              <a:xfrm>
                <a:off x="240" y="2185"/>
                <a:ext cx="18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20"/>
            <p:cNvGrpSpPr>
              <a:grpSpLocks/>
            </p:cNvGrpSpPr>
            <p:nvPr/>
          </p:nvGrpSpPr>
          <p:grpSpPr bwMode="auto">
            <a:xfrm>
              <a:off x="304" y="3333"/>
              <a:ext cx="4822" cy="0"/>
              <a:chOff x="240" y="3205"/>
              <a:chExt cx="4822" cy="0"/>
            </a:xfrm>
          </p:grpSpPr>
          <p:sp>
            <p:nvSpPr>
              <p:cNvPr id="374805" name="Line 21"/>
              <p:cNvSpPr>
                <a:spLocks noChangeShapeType="1"/>
              </p:cNvSpPr>
              <p:nvPr/>
            </p:nvSpPr>
            <p:spPr bwMode="auto">
              <a:xfrm>
                <a:off x="2592" y="3205"/>
                <a:ext cx="18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4806" name="Line 22"/>
              <p:cNvSpPr>
                <a:spLocks noChangeShapeType="1"/>
              </p:cNvSpPr>
              <p:nvPr/>
            </p:nvSpPr>
            <p:spPr bwMode="auto">
              <a:xfrm>
                <a:off x="4881" y="3205"/>
                <a:ext cx="18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4807" name="Line 23"/>
              <p:cNvSpPr>
                <a:spLocks noChangeShapeType="1"/>
              </p:cNvSpPr>
              <p:nvPr/>
            </p:nvSpPr>
            <p:spPr bwMode="auto">
              <a:xfrm>
                <a:off x="240" y="3205"/>
                <a:ext cx="18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74808" name="Freeform 24"/>
            <p:cNvSpPr>
              <a:spLocks/>
            </p:cNvSpPr>
            <p:nvPr/>
          </p:nvSpPr>
          <p:spPr bwMode="auto">
            <a:xfrm>
              <a:off x="304" y="1760"/>
              <a:ext cx="4641" cy="26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821" y="4"/>
                </a:cxn>
                <a:cxn ang="0">
                  <a:pos x="6821" y="6124"/>
                </a:cxn>
              </a:cxnLst>
              <a:rect l="0" t="0" r="r" b="b"/>
              <a:pathLst>
                <a:path w="6821" h="6124">
                  <a:moveTo>
                    <a:pt x="0" y="0"/>
                  </a:moveTo>
                  <a:lnTo>
                    <a:pt x="6821" y="4"/>
                  </a:lnTo>
                  <a:lnTo>
                    <a:pt x="6821" y="6124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4809" name="Line 25"/>
            <p:cNvSpPr>
              <a:spLocks noChangeShapeType="1"/>
            </p:cNvSpPr>
            <p:nvPr/>
          </p:nvSpPr>
          <p:spPr bwMode="auto">
            <a:xfrm>
              <a:off x="2658" y="1757"/>
              <a:ext cx="1" cy="26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4810" name="Line 26"/>
            <p:cNvSpPr>
              <a:spLocks noChangeShapeType="1"/>
            </p:cNvSpPr>
            <p:nvPr/>
          </p:nvSpPr>
          <p:spPr bwMode="auto">
            <a:xfrm>
              <a:off x="304" y="1757"/>
              <a:ext cx="0" cy="26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" name="Group 27"/>
            <p:cNvGrpSpPr>
              <a:grpSpLocks/>
            </p:cNvGrpSpPr>
            <p:nvPr/>
          </p:nvGrpSpPr>
          <p:grpSpPr bwMode="auto">
            <a:xfrm>
              <a:off x="304" y="4385"/>
              <a:ext cx="4822" cy="0"/>
              <a:chOff x="240" y="4257"/>
              <a:chExt cx="4822" cy="0"/>
            </a:xfrm>
          </p:grpSpPr>
          <p:sp>
            <p:nvSpPr>
              <p:cNvPr id="374812" name="Line 28"/>
              <p:cNvSpPr>
                <a:spLocks noChangeShapeType="1"/>
              </p:cNvSpPr>
              <p:nvPr/>
            </p:nvSpPr>
            <p:spPr bwMode="auto">
              <a:xfrm>
                <a:off x="2592" y="4257"/>
                <a:ext cx="18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4813" name="Line 29"/>
              <p:cNvSpPr>
                <a:spLocks noChangeShapeType="1"/>
              </p:cNvSpPr>
              <p:nvPr/>
            </p:nvSpPr>
            <p:spPr bwMode="auto">
              <a:xfrm>
                <a:off x="4881" y="4257"/>
                <a:ext cx="18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4814" name="Line 30"/>
              <p:cNvSpPr>
                <a:spLocks noChangeShapeType="1"/>
              </p:cNvSpPr>
              <p:nvPr/>
            </p:nvSpPr>
            <p:spPr bwMode="auto">
              <a:xfrm>
                <a:off x="240" y="4257"/>
                <a:ext cx="18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31"/>
            <p:cNvGrpSpPr>
              <a:grpSpLocks/>
            </p:cNvGrpSpPr>
            <p:nvPr/>
          </p:nvGrpSpPr>
          <p:grpSpPr bwMode="auto">
            <a:xfrm>
              <a:off x="2800" y="1856"/>
              <a:ext cx="1971" cy="2992"/>
              <a:chOff x="2735" y="1680"/>
              <a:chExt cx="1971" cy="3024"/>
            </a:xfrm>
          </p:grpSpPr>
          <p:sp>
            <p:nvSpPr>
              <p:cNvPr id="374816" name="AutoShape 32"/>
              <p:cNvSpPr>
                <a:spLocks noChangeArrowheads="1"/>
              </p:cNvSpPr>
              <p:nvPr/>
            </p:nvSpPr>
            <p:spPr bwMode="auto">
              <a:xfrm>
                <a:off x="2736" y="1680"/>
                <a:ext cx="1970" cy="951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5400000" scaled="1"/>
              </a:gradFill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 lIns="36000" tIns="0" rIns="36000" bIns="0"/>
              <a:lstStyle/>
              <a:p>
                <a:pPr algn="ctr" eaLnBrk="0" hangingPunct="0">
                  <a:lnSpc>
                    <a:spcPct val="90000"/>
                  </a:lnSpc>
                </a:pPr>
                <a:r>
                  <a:rPr lang="ru-RU" sz="1100" b="1" dirty="0"/>
                  <a:t>Управление содержанием проекта </a:t>
                </a:r>
                <a:br>
                  <a:rPr lang="ru-RU" sz="1100" b="1" dirty="0"/>
                </a:br>
                <a:endParaRPr lang="ru-RU" sz="600" dirty="0"/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Инициация </a:t>
                </a:r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Планирование целей 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Декомпозиция целей 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Подтверждение целей  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Управление изменениями целей </a:t>
                </a:r>
              </a:p>
            </p:txBody>
          </p:sp>
          <p:sp>
            <p:nvSpPr>
              <p:cNvPr id="374817" name="AutoShape 33"/>
              <p:cNvSpPr>
                <a:spLocks noChangeArrowheads="1"/>
              </p:cNvSpPr>
              <p:nvPr/>
            </p:nvSpPr>
            <p:spPr bwMode="auto">
              <a:xfrm>
                <a:off x="2736" y="2778"/>
                <a:ext cx="1970" cy="828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5400000" scaled="1"/>
              </a:gradFill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 lIns="36000" tIns="0" rIns="36000" bIns="0"/>
              <a:lstStyle/>
              <a:p>
                <a:pPr algn="ctr" eaLnBrk="0" hangingPunct="0">
                  <a:lnSpc>
                    <a:spcPct val="90000"/>
                  </a:lnSpc>
                </a:pPr>
                <a:r>
                  <a:rPr lang="ru-RU" sz="1100" b="1" dirty="0"/>
                  <a:t>Управление качеством проекта </a:t>
                </a:r>
                <a:br>
                  <a:rPr lang="ru-RU" sz="1100" b="1" dirty="0"/>
                </a:br>
                <a:endParaRPr lang="ru-RU" sz="1100" dirty="0"/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Планирование качества 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Подтверждение качества  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Контроль качества </a:t>
                </a:r>
              </a:p>
            </p:txBody>
          </p:sp>
          <p:sp>
            <p:nvSpPr>
              <p:cNvPr id="374818" name="AutoShape 34"/>
              <p:cNvSpPr>
                <a:spLocks noChangeArrowheads="1"/>
              </p:cNvSpPr>
              <p:nvPr/>
            </p:nvSpPr>
            <p:spPr bwMode="auto">
              <a:xfrm>
                <a:off x="2735" y="3753"/>
                <a:ext cx="1970" cy="951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lin ang="5400000" scaled="1"/>
              </a:gradFill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 lIns="36000" tIns="0" rIns="36000" bIns="0"/>
              <a:lstStyle/>
              <a:p>
                <a:pPr algn="ctr" eaLnBrk="0" hangingPunct="0">
                  <a:lnSpc>
                    <a:spcPct val="90000"/>
                  </a:lnSpc>
                </a:pPr>
                <a:r>
                  <a:rPr lang="ru-RU" sz="1100" b="1" dirty="0"/>
                  <a:t>Управление рисками проекта </a:t>
                </a:r>
                <a:br>
                  <a:rPr lang="ru-RU" sz="1100" b="1" dirty="0"/>
                </a:br>
                <a:endParaRPr lang="ru-RU" sz="1100" dirty="0"/>
              </a:p>
              <a:p>
                <a:pPr eaLnBrk="0" hangingPunct="0">
                  <a:lnSpc>
                    <a:spcPct val="90000"/>
                  </a:lnSpc>
                </a:pPr>
                <a:r>
                  <a:rPr lang="ru-RU" sz="1000" dirty="0">
                    <a:latin typeface="Arial Narrow" pitchFamily="34" charset="0"/>
                  </a:rPr>
                  <a:t>Идентификация рисков 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Оценка рисков  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Разработка реагирования </a:t>
                </a:r>
                <a:br>
                  <a:rPr lang="ru-RU" sz="1000" dirty="0">
                    <a:latin typeface="Arial Narrow" pitchFamily="34" charset="0"/>
                  </a:rPr>
                </a:br>
                <a:r>
                  <a:rPr lang="ru-RU" sz="1000" dirty="0">
                    <a:latin typeface="Arial Narrow" pitchFamily="34" charset="0"/>
                  </a:rPr>
                  <a:t>Управление реагированием</a:t>
                </a:r>
              </a:p>
            </p:txBody>
          </p:sp>
        </p:grpSp>
        <p:sp>
          <p:nvSpPr>
            <p:cNvPr id="374819" name="Line 35"/>
            <p:cNvSpPr>
              <a:spLocks noChangeShapeType="1"/>
            </p:cNvSpPr>
            <p:nvPr/>
          </p:nvSpPr>
          <p:spPr bwMode="auto">
            <a:xfrm>
              <a:off x="3808" y="1520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</p:spTree>
  </p:cSld>
  <p:clrMapOvr>
    <a:masterClrMapping/>
  </p:clrMapOvr>
  <p:transition advTm="5552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ОРГСТРУКТУРА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93" y="1600200"/>
            <a:ext cx="7604701" cy="490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2898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ПРОЕКТНАЯ  ОРГСТРУКТУРА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1"/>
            <a:ext cx="7696200" cy="478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76118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9491" y="945698"/>
            <a:ext cx="8193958" cy="567417"/>
          </a:xfrm>
        </p:spPr>
        <p:txBody>
          <a:bodyPr/>
          <a:lstStyle/>
          <a:p>
            <a:pPr algn="ctr"/>
            <a:r>
              <a:rPr lang="ru-RU" sz="2600" b="1" dirty="0">
                <a:solidFill>
                  <a:schemeClr val="tx1"/>
                </a:solidFill>
              </a:rPr>
              <a:t>Характеристики типов организаций</a:t>
            </a:r>
          </a:p>
        </p:txBody>
      </p:sp>
      <p:graphicFrame>
        <p:nvGraphicFramePr>
          <p:cNvPr id="390307" name="Group 163"/>
          <p:cNvGraphicFramePr>
            <a:graphicFrameLocks noGrp="1"/>
          </p:cNvGraphicFramePr>
          <p:nvPr/>
        </p:nvGraphicFramePr>
        <p:xfrm>
          <a:off x="471948" y="1524001"/>
          <a:ext cx="8141109" cy="4754882"/>
        </p:xfrm>
        <a:graphic>
          <a:graphicData uri="http://schemas.openxmlformats.org/drawingml/2006/table">
            <a:tbl>
              <a:tblPr/>
              <a:tblGrid>
                <a:gridCol w="1769806"/>
                <a:gridCol w="1415845"/>
                <a:gridCol w="1179871"/>
                <a:gridCol w="1533832"/>
                <a:gridCol w="1061884"/>
                <a:gridCol w="1179871"/>
              </a:tblGrid>
              <a:tr h="624229">
                <a:tc rowSpan="2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Cyr" charset="-52"/>
                      </a:endParaRP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Тип </a:t>
                      </a: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организации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Cyr" charset="-5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Cyr" charset="-5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Cyr" charset="-5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Характеристики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проекта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Функциональная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Матричная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Проектная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4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Слабая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Сбалансированная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Сильная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77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Полномочия менеджера проекта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Слабые, либо отсутствуют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Ограниченные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От слабых до средних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От средних до сильных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От сильных до абсолютных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117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Персонал, полностью занятый в проектах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Почти отсутствует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0-25%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15-60%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50-90%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85-100%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65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Функции менеджера проекта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Частичная занятость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Частичная занятость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Полная занятость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Полная занятость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Полная занятость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65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Персонал команды проекта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Частичная занятость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Частичная занятость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Частичная занятость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Полная занятость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Cyr" charset="-52"/>
                        </a:rPr>
                        <a:t>Полная занятость</a:t>
                      </a:r>
                    </a:p>
                  </a:txBody>
                  <a:tcPr marL="70792" marR="70792" marT="39189" marB="3918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advTm="5552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Организационная структура команды проекта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8238" y="1557338"/>
            <a:ext cx="6867525" cy="528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Разработка плана управления человеческими ресурсами: выходы</a:t>
            </a:r>
            <a:endParaRPr lang="ru-RU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solidFill>
                  <a:srgbClr val="0070C0"/>
                </a:solidFill>
              </a:rPr>
              <a:t>План управления человеческими ресурсами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- роли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- полномочия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- ответственность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- квалификация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725" y="115888"/>
            <a:ext cx="8229600" cy="635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Матричная диаграмма</a:t>
            </a:r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449263" y="692150"/>
            <a:ext cx="8229600" cy="388937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2000" smtClean="0">
                <a:solidFill>
                  <a:srgbClr val="FF0000"/>
                </a:solidFill>
              </a:rPr>
              <a:t>Матрица ответственности </a:t>
            </a:r>
            <a:r>
              <a:rPr lang="ru-RU" sz="2000" smtClean="0"/>
              <a:t>определяет степень ответственности каждого члена команды за ту или иную задачу, если он имеет к ней некоторое отношение.</a:t>
            </a:r>
          </a:p>
          <a:p>
            <a:pPr eaLnBrk="1" hangingPunct="1"/>
            <a:r>
              <a:rPr lang="ru-RU" sz="2000" smtClean="0"/>
              <a:t>1. </a:t>
            </a:r>
            <a:r>
              <a:rPr lang="ru-RU" sz="2000" b="1" smtClean="0">
                <a:solidFill>
                  <a:srgbClr val="00FF00"/>
                </a:solidFill>
              </a:rPr>
              <a:t>Ответственный</a:t>
            </a:r>
            <a:r>
              <a:rPr lang="ru-RU" sz="2000" smtClean="0">
                <a:solidFill>
                  <a:srgbClr val="00FF00"/>
                </a:solidFill>
              </a:rPr>
              <a:t> (О)- </a:t>
            </a:r>
            <a:r>
              <a:rPr lang="ru-RU" sz="2000" smtClean="0"/>
              <a:t>полностью отвечает за выполнение задачи и вправе принимать решения по способу ее реализации</a:t>
            </a:r>
          </a:p>
          <a:p>
            <a:pPr eaLnBrk="1" hangingPunct="1"/>
            <a:r>
              <a:rPr lang="ru-RU" sz="2000" smtClean="0"/>
              <a:t>2. </a:t>
            </a:r>
            <a:r>
              <a:rPr lang="ru-RU" sz="2000" b="1" smtClean="0">
                <a:solidFill>
                  <a:srgbClr val="00B0F0"/>
                </a:solidFill>
              </a:rPr>
              <a:t>Исполнитель</a:t>
            </a:r>
            <a:r>
              <a:rPr lang="ru-RU" sz="2000" smtClean="0">
                <a:solidFill>
                  <a:srgbClr val="00B0F0"/>
                </a:solidFill>
              </a:rPr>
              <a:t> (И) </a:t>
            </a:r>
            <a:r>
              <a:rPr lang="ru-RU" sz="2000" smtClean="0"/>
              <a:t>- исполняет задачу, но в общем случае, не несет ответственности за способ ее решения.</a:t>
            </a:r>
          </a:p>
          <a:p>
            <a:pPr eaLnBrk="1" hangingPunct="1"/>
            <a:r>
              <a:rPr lang="ru-RU" sz="2000" smtClean="0"/>
              <a:t>3. </a:t>
            </a:r>
            <a:r>
              <a:rPr lang="ru-RU" sz="2000" b="1" smtClean="0">
                <a:solidFill>
                  <a:srgbClr val="FFC000"/>
                </a:solidFill>
              </a:rPr>
              <a:t>Консультант</a:t>
            </a:r>
            <a:r>
              <a:rPr lang="ru-RU" sz="2000" smtClean="0">
                <a:solidFill>
                  <a:srgbClr val="FFC000"/>
                </a:solidFill>
              </a:rPr>
              <a:t> (К) </a:t>
            </a:r>
            <a:r>
              <a:rPr lang="ru-RU" sz="2000" smtClean="0"/>
              <a:t>- смотрит за ходом исполнения задачи и высказывает свои соображения по способу и качеству реализации. Несет ответственность, если не заметит явного ляпа.</a:t>
            </a:r>
          </a:p>
          <a:p>
            <a:pPr eaLnBrk="1" hangingPunct="1"/>
            <a:r>
              <a:rPr lang="ru-RU" sz="2000" smtClean="0"/>
              <a:t>4. </a:t>
            </a:r>
            <a:r>
              <a:rPr lang="ru-RU" sz="2000" b="1" smtClean="0">
                <a:solidFill>
                  <a:srgbClr val="FF0066"/>
                </a:solidFill>
              </a:rPr>
              <a:t>Наблюдатель</a:t>
            </a:r>
            <a:r>
              <a:rPr lang="ru-RU" sz="2000" smtClean="0">
                <a:solidFill>
                  <a:srgbClr val="FF0066"/>
                </a:solidFill>
              </a:rPr>
              <a:t> (Н) </a:t>
            </a:r>
            <a:r>
              <a:rPr lang="ru-RU" sz="2000" smtClean="0"/>
              <a:t>- то же самое что и консультант, но ответственности не несет.</a:t>
            </a:r>
          </a:p>
        </p:txBody>
      </p:sp>
      <p:pic>
        <p:nvPicPr>
          <p:cNvPr id="10244" name="Picture 2" descr="responsibility_matri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724400"/>
            <a:ext cx="83820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Текстовые форматы</a:t>
            </a: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0313" y="1700213"/>
            <a:ext cx="68580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193958" cy="567417"/>
          </a:xfrm>
        </p:spPr>
        <p:txBody>
          <a:bodyPr/>
          <a:lstStyle/>
          <a:p>
            <a:pPr algn="ctr"/>
            <a:r>
              <a:rPr lang="ru-RU" sz="2600" b="1" dirty="0">
                <a:solidFill>
                  <a:schemeClr val="tx1"/>
                </a:solidFill>
              </a:rPr>
              <a:t>Паспорт работы</a:t>
            </a:r>
          </a:p>
        </p:txBody>
      </p:sp>
      <p:sp>
        <p:nvSpPr>
          <p:cNvPr id="384008" name="Text Box 8"/>
          <p:cNvSpPr txBox="1">
            <a:spLocks noChangeAspect="1" noChangeArrowheads="1"/>
          </p:cNvSpPr>
          <p:nvPr/>
        </p:nvSpPr>
        <p:spPr bwMode="auto">
          <a:xfrm>
            <a:off x="381000" y="609600"/>
            <a:ext cx="8377084" cy="6248400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73847" tIns="36923" rIns="73847" bIns="36923">
            <a:spAutoFit/>
          </a:bodyPr>
          <a:lstStyle/>
          <a:p>
            <a:pPr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Регистр. №_______  Дело №_______  Шифр </a:t>
            </a:r>
            <a:r>
              <a:rPr lang="ru-RU" sz="1100" dirty="0" err="1">
                <a:latin typeface="Arial Cyr" charset="-52"/>
              </a:rPr>
              <a:t>работы_________</a:t>
            </a:r>
            <a:endParaRPr lang="ru-RU" sz="1100" dirty="0">
              <a:latin typeface="Arial Cyr" charset="-52"/>
            </a:endParaRPr>
          </a:p>
          <a:p>
            <a:pPr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ЗАКАЗЧИК:__________________________________________________________________________________________________</a:t>
            </a:r>
          </a:p>
          <a:p>
            <a:pPr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Контактные телефоны:________________________________________________________________________________________</a:t>
            </a:r>
            <a:br>
              <a:rPr lang="ru-RU" sz="1100" dirty="0">
                <a:latin typeface="Arial Cyr" charset="-52"/>
              </a:rPr>
            </a:br>
            <a:r>
              <a:rPr lang="ru-RU" sz="1100" dirty="0">
                <a:latin typeface="Arial Cyr" charset="-52"/>
              </a:rPr>
              <a:t>Название работы (</a:t>
            </a:r>
            <a:r>
              <a:rPr lang="ru-RU" sz="1100" i="1" dirty="0">
                <a:latin typeface="Arial Cyr" charset="-52"/>
              </a:rPr>
              <a:t>краткое содержание</a:t>
            </a:r>
            <a:r>
              <a:rPr lang="ru-RU" sz="1100" dirty="0">
                <a:latin typeface="Arial Cyr" charset="-52"/>
              </a:rPr>
              <a:t>) ________________________________________________________________________</a:t>
            </a:r>
          </a:p>
          <a:p>
            <a:pPr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 smtClean="0">
                <a:latin typeface="Arial Cyr" charset="-52"/>
              </a:rPr>
              <a:t>_________________________________________________________________________________________________________</a:t>
            </a:r>
            <a:endParaRPr lang="ru-RU" sz="1100" dirty="0">
              <a:latin typeface="Arial Cyr" charset="-52"/>
            </a:endParaRPr>
          </a:p>
          <a:p>
            <a:pPr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Приложения к паспорту работы:</a:t>
            </a:r>
          </a:p>
          <a:p>
            <a:pPr>
              <a:lnSpc>
                <a:spcPct val="110000"/>
              </a:lnSpc>
              <a:tabLst>
                <a:tab pos="7538542" algn="l"/>
              </a:tabLst>
            </a:pPr>
            <a:endParaRPr lang="ru-RU" sz="600" dirty="0">
              <a:latin typeface="Arial Cyr" charset="-52"/>
            </a:endParaRPr>
          </a:p>
          <a:p>
            <a:pPr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Содержание работы                                    Смета                              План-график                                         Другие документы</a:t>
            </a:r>
          </a:p>
          <a:p>
            <a:pPr>
              <a:lnSpc>
                <a:spcPct val="110000"/>
              </a:lnSpc>
              <a:tabLst>
                <a:tab pos="7538542" algn="l"/>
              </a:tabLst>
            </a:pPr>
            <a:endParaRPr lang="ru-RU" sz="1100" dirty="0">
              <a:latin typeface="Arial Cyr" charset="-52"/>
            </a:endParaRPr>
          </a:p>
          <a:p>
            <a:pPr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ЭТАП РАБОТЫ:</a:t>
            </a:r>
          </a:p>
          <a:p>
            <a:pPr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          </a:t>
            </a:r>
            <a:r>
              <a:rPr lang="ru-RU" sz="1000" dirty="0">
                <a:latin typeface="Arial Cyr" charset="-52"/>
              </a:rPr>
              <a:t>  </a:t>
            </a:r>
            <a:r>
              <a:rPr lang="ru-RU" sz="1000" i="1" dirty="0">
                <a:latin typeface="Arial Cyr" charset="-52"/>
              </a:rPr>
              <a:t>ПРЕДВАРИТЕЛЬНАЯ ПРОРАБОТКА</a:t>
            </a:r>
            <a:r>
              <a:rPr lang="ru-RU" sz="1100" i="1" dirty="0">
                <a:latin typeface="Arial Cyr" charset="-52"/>
              </a:rPr>
              <a:t>   </a:t>
            </a:r>
            <a:r>
              <a:rPr lang="ru-RU" sz="1100" dirty="0">
                <a:latin typeface="Arial Cyr" charset="-52"/>
              </a:rPr>
              <a:t>                    </a:t>
            </a:r>
            <a:r>
              <a:rPr lang="ru-RU" sz="1000" i="1" dirty="0">
                <a:latin typeface="Arial Cyr" charset="-52"/>
              </a:rPr>
              <a:t>  ПОДГОТОВИТЕЛЬНЫЙ ЭТАП</a:t>
            </a:r>
            <a:r>
              <a:rPr lang="ru-RU" sz="1000" dirty="0">
                <a:latin typeface="Arial Cyr" charset="-52"/>
              </a:rPr>
              <a:t>    </a:t>
            </a:r>
            <a:r>
              <a:rPr lang="ru-RU" sz="1100" dirty="0">
                <a:latin typeface="Arial Cyr" charset="-52"/>
              </a:rPr>
              <a:t>                               </a:t>
            </a:r>
            <a:r>
              <a:rPr lang="ru-RU" sz="1100" i="1" dirty="0">
                <a:latin typeface="Arial Cyr" charset="-52"/>
              </a:rPr>
              <a:t> </a:t>
            </a:r>
            <a:r>
              <a:rPr lang="ru-RU" sz="1000" i="1" dirty="0">
                <a:latin typeface="Arial Cyr" charset="-52"/>
              </a:rPr>
              <a:t>ИСПОЛНИТЕЛЬНЫЙ ЭТАП</a:t>
            </a:r>
          </a:p>
          <a:p>
            <a:pPr algn="ctr">
              <a:lnSpc>
                <a:spcPct val="110000"/>
              </a:lnSpc>
              <a:tabLst>
                <a:tab pos="7538542" algn="l"/>
              </a:tabLst>
            </a:pPr>
            <a:r>
              <a:rPr lang="ru-RU" sz="1000" i="1" dirty="0">
                <a:latin typeface="Arial Cyr" charset="-52"/>
              </a:rPr>
              <a:t>          (подготовка договорных документов)</a:t>
            </a:r>
          </a:p>
          <a:p>
            <a:pPr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ЗАДАЧА ЭТАПА: _____________________________________________________________________________________________</a:t>
            </a:r>
          </a:p>
          <a:p>
            <a:pPr algn="just"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Ответственный исполнитель ___________________________________________________________________________________</a:t>
            </a:r>
          </a:p>
          <a:p>
            <a:pPr algn="just"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(</a:t>
            </a:r>
            <a:r>
              <a:rPr lang="ru-RU" sz="1100" i="1" dirty="0">
                <a:latin typeface="Arial Cyr" charset="-52"/>
              </a:rPr>
              <a:t>руководитель проекта</a:t>
            </a:r>
            <a:r>
              <a:rPr lang="ru-RU" sz="1100" dirty="0">
                <a:latin typeface="Arial Cyr" charset="-52"/>
              </a:rPr>
              <a:t>)                                     Ф.И.О.                                                       /Подпись/</a:t>
            </a:r>
          </a:p>
          <a:p>
            <a:pPr algn="just"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СРОК ВЫПОЛНЕНИЯ ЭТАПА:            начало _____________          окончание _____________</a:t>
            </a:r>
          </a:p>
          <a:p>
            <a:pPr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ФОРМА ОТЧЕТНОСТИ (</a:t>
            </a:r>
            <a:r>
              <a:rPr lang="ru-RU" sz="1100" i="1" dirty="0">
                <a:latin typeface="Arial Cyr" charset="-52"/>
              </a:rPr>
              <a:t>отчет, акт, справка, макетный образец</a:t>
            </a:r>
            <a:r>
              <a:rPr lang="ru-RU" sz="1100" dirty="0">
                <a:latin typeface="Arial Cyr" charset="-52"/>
              </a:rPr>
              <a:t>) __________________________________________________</a:t>
            </a:r>
          </a:p>
          <a:p>
            <a:pPr algn="just"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ВЫДЕЛЯЕМЫЕ РЕСУРСЫ:</a:t>
            </a:r>
          </a:p>
          <a:p>
            <a:pPr algn="just">
              <a:lnSpc>
                <a:spcPct val="110000"/>
              </a:lnSpc>
              <a:tabLst>
                <a:tab pos="7538542" algn="l"/>
              </a:tabLst>
            </a:pPr>
            <a:endParaRPr lang="ru-RU" sz="1100" dirty="0">
              <a:latin typeface="Arial Cyr" charset="-52"/>
            </a:endParaRPr>
          </a:p>
          <a:p>
            <a:pPr algn="just">
              <a:lnSpc>
                <a:spcPct val="110000"/>
              </a:lnSpc>
              <a:tabLst>
                <a:tab pos="7538542" algn="l"/>
              </a:tabLst>
            </a:pPr>
            <a:endParaRPr lang="ru-RU" sz="1100" dirty="0">
              <a:latin typeface="Arial Cyr" charset="-52"/>
            </a:endParaRPr>
          </a:p>
          <a:p>
            <a:pPr algn="just">
              <a:lnSpc>
                <a:spcPct val="110000"/>
              </a:lnSpc>
              <a:tabLst>
                <a:tab pos="7538542" algn="l"/>
              </a:tabLst>
            </a:pPr>
            <a:endParaRPr lang="ru-RU" sz="1100" dirty="0">
              <a:latin typeface="Arial Cyr" charset="-52"/>
            </a:endParaRPr>
          </a:p>
          <a:p>
            <a:pPr algn="just">
              <a:lnSpc>
                <a:spcPct val="110000"/>
              </a:lnSpc>
              <a:tabLst>
                <a:tab pos="7538542" algn="l"/>
              </a:tabLst>
            </a:pPr>
            <a:endParaRPr lang="ru-RU" sz="1100" dirty="0">
              <a:latin typeface="Arial Cyr" charset="-52"/>
            </a:endParaRPr>
          </a:p>
          <a:p>
            <a:pPr algn="just"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СОИСПОЛНИТЕЛИ ОТ ТС:</a:t>
            </a:r>
          </a:p>
          <a:p>
            <a:pPr algn="just">
              <a:lnSpc>
                <a:spcPct val="110000"/>
              </a:lnSpc>
              <a:tabLst>
                <a:tab pos="7538542" algn="l"/>
              </a:tabLst>
            </a:pPr>
            <a:endParaRPr lang="ru-RU" sz="1100" dirty="0">
              <a:latin typeface="Arial Cyr" charset="-52"/>
            </a:endParaRPr>
          </a:p>
          <a:p>
            <a:pPr algn="just">
              <a:lnSpc>
                <a:spcPct val="110000"/>
              </a:lnSpc>
              <a:tabLst>
                <a:tab pos="7538542" algn="l"/>
              </a:tabLst>
            </a:pPr>
            <a:endParaRPr lang="ru-RU" sz="1100" dirty="0">
              <a:latin typeface="Arial Cyr" charset="-52"/>
            </a:endParaRPr>
          </a:p>
          <a:p>
            <a:pPr algn="just"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ИТОГ ЭТАПА: работу продолжить/завершить                                                               _______________________/подпись Рук. /</a:t>
            </a:r>
          </a:p>
          <a:p>
            <a:pPr algn="just">
              <a:lnSpc>
                <a:spcPct val="110000"/>
              </a:lnSpc>
              <a:tabLst>
                <a:tab pos="7538542" algn="l"/>
              </a:tabLst>
            </a:pPr>
            <a:r>
              <a:rPr lang="ru-RU" sz="1100" dirty="0">
                <a:latin typeface="Arial Cyr" charset="-52"/>
              </a:rPr>
              <a:t>РАБОТА ПРИНЯТА                                                                                                           _______________________/Иванов И.И./</a:t>
            </a:r>
          </a:p>
        </p:txBody>
      </p:sp>
      <p:sp>
        <p:nvSpPr>
          <p:cNvPr id="384009" name="Rectangle 9"/>
          <p:cNvSpPr>
            <a:spLocks noChangeArrowheads="1"/>
          </p:cNvSpPr>
          <p:nvPr/>
        </p:nvSpPr>
        <p:spPr bwMode="auto">
          <a:xfrm>
            <a:off x="3276600" y="3581400"/>
            <a:ext cx="235974" cy="19594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73847" tIns="36923" rIns="73847" bIns="36923" anchor="ctr"/>
          <a:lstStyle/>
          <a:p>
            <a:endParaRPr lang="ru-RU"/>
          </a:p>
        </p:txBody>
      </p:sp>
      <p:sp>
        <p:nvSpPr>
          <p:cNvPr id="384010" name="Rectangle 10"/>
          <p:cNvSpPr>
            <a:spLocks noChangeArrowheads="1"/>
          </p:cNvSpPr>
          <p:nvPr/>
        </p:nvSpPr>
        <p:spPr bwMode="auto">
          <a:xfrm>
            <a:off x="5943600" y="3581400"/>
            <a:ext cx="235974" cy="19594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73847" tIns="36923" rIns="73847" bIns="36923" anchor="ctr"/>
          <a:lstStyle/>
          <a:p>
            <a:endParaRPr lang="ru-RU"/>
          </a:p>
        </p:txBody>
      </p:sp>
      <p:sp>
        <p:nvSpPr>
          <p:cNvPr id="384011" name="Rectangle 11"/>
          <p:cNvSpPr>
            <a:spLocks noChangeArrowheads="1"/>
          </p:cNvSpPr>
          <p:nvPr/>
        </p:nvSpPr>
        <p:spPr bwMode="auto">
          <a:xfrm>
            <a:off x="8458200" y="3581400"/>
            <a:ext cx="235974" cy="19594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73847" tIns="36923" rIns="73847" bIns="36923" anchor="ctr"/>
          <a:lstStyle/>
          <a:p>
            <a:endParaRPr lang="ru-RU"/>
          </a:p>
        </p:txBody>
      </p:sp>
      <p:sp>
        <p:nvSpPr>
          <p:cNvPr id="384012" name="Rectangle 12"/>
          <p:cNvSpPr>
            <a:spLocks noChangeArrowheads="1"/>
          </p:cNvSpPr>
          <p:nvPr/>
        </p:nvSpPr>
        <p:spPr bwMode="auto">
          <a:xfrm>
            <a:off x="8382000" y="2971800"/>
            <a:ext cx="235974" cy="19594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73847" tIns="36923" rIns="73847" bIns="36923" anchor="ctr"/>
          <a:lstStyle/>
          <a:p>
            <a:endParaRPr lang="ru-RU"/>
          </a:p>
        </p:txBody>
      </p:sp>
      <p:sp>
        <p:nvSpPr>
          <p:cNvPr id="384014" name="Rectangle 14"/>
          <p:cNvSpPr>
            <a:spLocks noChangeArrowheads="1"/>
          </p:cNvSpPr>
          <p:nvPr/>
        </p:nvSpPr>
        <p:spPr bwMode="auto">
          <a:xfrm>
            <a:off x="1905000" y="2971800"/>
            <a:ext cx="235974" cy="19594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73847" tIns="36923" rIns="73847" bIns="36923" anchor="ctr"/>
          <a:lstStyle/>
          <a:p>
            <a:pPr algn="ctr"/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Cyr" charset="-52"/>
              </a:rPr>
              <a:t>А</a:t>
            </a:r>
          </a:p>
        </p:txBody>
      </p:sp>
      <p:sp>
        <p:nvSpPr>
          <p:cNvPr id="384015" name="Rectangle 15"/>
          <p:cNvSpPr>
            <a:spLocks noChangeArrowheads="1"/>
          </p:cNvSpPr>
          <p:nvPr/>
        </p:nvSpPr>
        <p:spPr bwMode="auto">
          <a:xfrm>
            <a:off x="3886200" y="2971800"/>
            <a:ext cx="235974" cy="19594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73847" tIns="36923" rIns="73847" bIns="36923" anchor="ctr"/>
          <a:lstStyle/>
          <a:p>
            <a:pPr algn="ctr"/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Cyr" charset="-52"/>
              </a:rPr>
              <a:t>Б</a:t>
            </a:r>
          </a:p>
        </p:txBody>
      </p:sp>
      <p:sp>
        <p:nvSpPr>
          <p:cNvPr id="384016" name="Rectangle 16"/>
          <p:cNvSpPr>
            <a:spLocks noChangeArrowheads="1"/>
          </p:cNvSpPr>
          <p:nvPr/>
        </p:nvSpPr>
        <p:spPr bwMode="auto">
          <a:xfrm>
            <a:off x="6351639" y="2960914"/>
            <a:ext cx="235974" cy="19594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73847" tIns="36923" rIns="73847" bIns="36923" anchor="ctr"/>
          <a:lstStyle/>
          <a:p>
            <a:pPr algn="ctr"/>
            <a:r>
              <a:rPr lang="ru-RU" sz="11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Cyr" charset="-52"/>
              </a:rPr>
              <a:t>В</a:t>
            </a:r>
          </a:p>
        </p:txBody>
      </p:sp>
      <p:sp>
        <p:nvSpPr>
          <p:cNvPr id="384065" name="Text Box 65"/>
          <p:cNvSpPr txBox="1">
            <a:spLocks noChangeArrowheads="1"/>
          </p:cNvSpPr>
          <p:nvPr/>
        </p:nvSpPr>
        <p:spPr bwMode="auto">
          <a:xfrm>
            <a:off x="6410632" y="1001486"/>
            <a:ext cx="2344994" cy="391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3847" tIns="36923" rIns="73847" bIns="36923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Arial Cyr" charset="-52"/>
              </a:rPr>
              <a:t>УТВЕРЖДАЮ</a:t>
            </a:r>
            <a:br>
              <a:rPr lang="ru-RU" sz="1000" dirty="0">
                <a:solidFill>
                  <a:schemeClr val="bg1"/>
                </a:solidFill>
                <a:latin typeface="Arial Cyr" charset="-52"/>
              </a:rPr>
            </a:br>
            <a:r>
              <a:rPr lang="ru-RU" sz="1000" dirty="0">
                <a:solidFill>
                  <a:schemeClr val="bg1"/>
                </a:solidFill>
                <a:latin typeface="Arial Cyr" charset="-52"/>
              </a:rPr>
              <a:t>Ген. </a:t>
            </a:r>
            <a:r>
              <a:rPr lang="ru-RU" sz="1000" dirty="0" err="1">
                <a:solidFill>
                  <a:schemeClr val="bg1"/>
                </a:solidFill>
                <a:latin typeface="Arial Cyr" charset="-52"/>
              </a:rPr>
              <a:t>директор__________________</a:t>
            </a:r>
            <a:endParaRPr lang="ru-RU" sz="1000" dirty="0">
              <a:solidFill>
                <a:schemeClr val="bg1"/>
              </a:solidFill>
              <a:latin typeface="Arial Cyr" charset="-52"/>
            </a:endParaRPr>
          </a:p>
        </p:txBody>
      </p:sp>
      <p:graphicFrame>
        <p:nvGraphicFramePr>
          <p:cNvPr id="384115" name="Group 115"/>
          <p:cNvGraphicFramePr>
            <a:graphicFrameLocks noGrp="1"/>
          </p:cNvGraphicFramePr>
          <p:nvPr/>
        </p:nvGraphicFramePr>
        <p:xfrm>
          <a:off x="2517058" y="5312229"/>
          <a:ext cx="5486400" cy="460467"/>
        </p:xfrm>
        <a:graphic>
          <a:graphicData uri="http://schemas.openxmlformats.org/drawingml/2006/table">
            <a:tbl>
              <a:tblPr/>
              <a:tblGrid>
                <a:gridCol w="884903"/>
                <a:gridCol w="943897"/>
                <a:gridCol w="914400"/>
                <a:gridCol w="737419"/>
                <a:gridCol w="1238865"/>
                <a:gridCol w="766916"/>
              </a:tblGrid>
              <a:tr h="244929"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Ф.И.О.</a:t>
                      </a:r>
                    </a:p>
                  </a:txBody>
                  <a:tcPr marL="70792" marR="70792" marT="39189" marB="391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Час</a:t>
                      </a:r>
                    </a:p>
                  </a:txBody>
                  <a:tcPr marL="70792" marR="70792" marT="39189" marB="391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Подпись</a:t>
                      </a:r>
                    </a:p>
                  </a:txBody>
                  <a:tcPr marL="70792" marR="70792" marT="39189" marB="391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Ф.И.О.</a:t>
                      </a:r>
                    </a:p>
                  </a:txBody>
                  <a:tcPr marL="70792" marR="70792" marT="39189" marB="391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Час</a:t>
                      </a:r>
                    </a:p>
                  </a:txBody>
                  <a:tcPr marL="70792" marR="70792" marT="39189" marB="391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Подпись</a:t>
                      </a:r>
                    </a:p>
                  </a:txBody>
                  <a:tcPr marL="70792" marR="70792" marT="39189" marB="391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09006"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yr" charset="-52"/>
                      </a:endParaRPr>
                    </a:p>
                  </a:txBody>
                  <a:tcPr marL="70792" marR="70792" marT="39189" marB="391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yr" charset="-52"/>
                      </a:endParaRPr>
                    </a:p>
                  </a:txBody>
                  <a:tcPr marL="70792" marR="70792" marT="39189" marB="391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yr" charset="-52"/>
                      </a:endParaRPr>
                    </a:p>
                  </a:txBody>
                  <a:tcPr marL="70792" marR="70792" marT="39189" marB="391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yr" charset="-52"/>
                      </a:endParaRPr>
                    </a:p>
                  </a:txBody>
                  <a:tcPr marL="70792" marR="70792" marT="39189" marB="391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yr" charset="-52"/>
                      </a:endParaRPr>
                    </a:p>
                  </a:txBody>
                  <a:tcPr marL="70792" marR="70792" marT="39189" marB="391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yr" charset="-52"/>
                      </a:endParaRPr>
                    </a:p>
                  </a:txBody>
                  <a:tcPr marL="70792" marR="70792" marT="39189" marB="3918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advTm="5552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Команда проекта </a:t>
            </a:r>
          </a:p>
        </p:txBody>
      </p:sp>
      <p:sp>
        <p:nvSpPr>
          <p:cNvPr id="6147" name="Rectangle 1"/>
          <p:cNvSpPr>
            <a:spLocks noChangeArrowheads="1"/>
          </p:cNvSpPr>
          <p:nvPr/>
        </p:nvSpPr>
        <p:spPr bwMode="auto">
          <a:xfrm>
            <a:off x="457200" y="1186934"/>
            <a:ext cx="8382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временная рабочая группа, выполняющая работы по проекту и ответственная перед Руководителем проекта за их выполнение</a:t>
            </a:r>
            <a:r>
              <a:rPr lang="ru-RU" sz="2400" dirty="0" smtClean="0">
                <a:solidFill>
                  <a:srgbClr val="000000"/>
                </a:solidFill>
                <a:latin typeface="+mn-lt"/>
                <a:cs typeface="Times New Roman" pitchFamily="18" charset="0"/>
              </a:rPr>
              <a:t>.</a:t>
            </a:r>
          </a:p>
          <a:p>
            <a:pPr eaLnBrk="0" hangingPunct="0"/>
            <a:r>
              <a:rPr lang="ru-RU" sz="2400" dirty="0" smtClean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Команда проекта состоит из команды управления, участников проекта, выполняющих работы в рамках проекта, - Исполнителей проекта.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6" name="Rectangle 6"/>
          <p:cNvSpPr>
            <a:spLocks noChangeArrowheads="1"/>
          </p:cNvSpPr>
          <p:nvPr/>
        </p:nvSpPr>
        <p:spPr bwMode="auto">
          <a:xfrm>
            <a:off x="685800" y="381000"/>
            <a:ext cx="7728155" cy="474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3847" tIns="36923" rIns="73847" bIns="36923" anchor="ctr">
            <a:spAutoFit/>
          </a:bodyPr>
          <a:lstStyle/>
          <a:p>
            <a:pPr algn="ctr" defTabSz="914113"/>
            <a:r>
              <a:rPr lang="ru-RU" sz="2600" b="1" dirty="0">
                <a:latin typeface="Tahoma" pitchFamily="34" charset="0"/>
              </a:rPr>
              <a:t>Дневник работы</a:t>
            </a:r>
          </a:p>
        </p:txBody>
      </p:sp>
      <p:graphicFrame>
        <p:nvGraphicFramePr>
          <p:cNvPr id="271676" name="Group 3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204883"/>
              </p:ext>
            </p:extLst>
          </p:nvPr>
        </p:nvGraphicFramePr>
        <p:xfrm>
          <a:off x="457200" y="1143000"/>
          <a:ext cx="8686800" cy="5809356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49940"/>
                <a:gridCol w="3249739"/>
                <a:gridCol w="687445"/>
                <a:gridCol w="788999"/>
                <a:gridCol w="249980"/>
                <a:gridCol w="710881"/>
                <a:gridCol w="499959"/>
                <a:gridCol w="499959"/>
                <a:gridCol w="624949"/>
                <a:gridCol w="624949"/>
              </a:tblGrid>
              <a:tr h="313182">
                <a:tc rowSpan="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Дата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Содержание работы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Основание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Приоритет</a:t>
                      </a: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Срок окончания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Часы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Прием работы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37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Ключевое слово, шифр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Рег. №, </a:t>
                      </a:r>
                      <a:b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вх. .№, ФИО рук. 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план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факт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Ф.И.О. руково-дит. работ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Подпись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479769"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25.01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Работа по продвижению на рыки Кореи и США продукции и технологий по лазерным диодам, применяемым в телекоммуникациях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Лазерные диоды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429В/695А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Петров ПП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</a:tr>
              <a:tr h="479769"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25.01</a:t>
                      </a: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Поиск предприятий и получение предложений по технологии отбеливания бумаги для Шан. хлорно-щелочного завода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Отбелива-тель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429В/453В1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Федоров ФФ.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</a:tr>
              <a:tr h="479769"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25.01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Оказание помощи в получении подробной информации по технологии и оборудованию для безопасного нанесения термохимических покрытий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Термохимические покрытия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428В/461В1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Сидоров СС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</a:tr>
              <a:tr h="614103"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25.01</a:t>
                      </a: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Поиск предприятий, владеющих разработками для асфальтобетонных покрытий и светоотрахающих красок для разметки дорог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Добавки для асфальта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429В/705А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3,0</a:t>
                      </a: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Федоров ФФ.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</a:tr>
              <a:tr h="614103"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25.01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Продвижение технологии "Белковые гидролизаторы из отходов пивоваренной и мясоперерабатывающей пр-ти" (АВС)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Белковый гидролизатор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428В/670А</a:t>
                      </a:r>
                    </a:p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3,0</a:t>
                      </a: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Петров ПП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</a:tr>
              <a:tr h="479769"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25.01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Продвижение разработки "Плазменная система безмазутной растопки котлов и подсветки пылеугольного факела"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Безмазутная растопка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428В/668А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2,0</a:t>
                      </a: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Федоров ФФ.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</a:tr>
              <a:tr h="748438"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25.01</a:t>
                      </a: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Оказание помощи в подготовке проекта соглашения о сотрудничестве между Шанх. центром и Центром "СКЕ". Получение и отправка заказчику результатов тестирования китайских образцов и подписание Агентского Соглашения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Стероиды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428В/702А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15,0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Федоров ФФ.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</a:tr>
              <a:tr h="372301"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28.01</a:t>
                      </a: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Подготовка предложений по биотехнологиям для Шанхая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Поручение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428В/707А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25.03.04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Петров ПП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</a:tr>
            </a:tbl>
          </a:graphicData>
        </a:graphic>
      </p:graphicFrame>
      <p:sp>
        <p:nvSpPr>
          <p:cNvPr id="271486" name="Text Box 126"/>
          <p:cNvSpPr txBox="1">
            <a:spLocks noChangeArrowheads="1"/>
          </p:cNvSpPr>
          <p:nvPr/>
        </p:nvSpPr>
        <p:spPr bwMode="auto">
          <a:xfrm>
            <a:off x="533400" y="838200"/>
            <a:ext cx="8200103" cy="37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3847" tIns="36923" rIns="73847" bIns="36923"/>
          <a:lstStyle/>
          <a:p>
            <a:r>
              <a:rPr lang="ru-RU" sz="1100" dirty="0">
                <a:latin typeface="Arial Narrow" pitchFamily="34" charset="0"/>
              </a:rPr>
              <a:t>Ф.И.О. </a:t>
            </a:r>
            <a:r>
              <a:rPr lang="ru-RU" sz="1100" dirty="0" smtClean="0">
                <a:latin typeface="Arial Narrow" pitchFamily="34" charset="0"/>
              </a:rPr>
              <a:t>ИВАНОВ И.И. .  </a:t>
            </a:r>
            <a:r>
              <a:rPr lang="ru-RU" sz="1100" dirty="0">
                <a:latin typeface="Arial Narrow" pitchFamily="34" charset="0"/>
              </a:rPr>
              <a:t>дата  </a:t>
            </a:r>
            <a:r>
              <a:rPr lang="ru-RU" sz="1100" u="sng" dirty="0" smtClean="0">
                <a:latin typeface="Arial Narrow" pitchFamily="34" charset="0"/>
              </a:rPr>
              <a:t>22.05.2022</a:t>
            </a:r>
            <a:endParaRPr lang="ru-RU" sz="1100" u="sng" dirty="0">
              <a:latin typeface="Arial Narrow" pitchFamily="34" charset="0"/>
            </a:endParaRPr>
          </a:p>
        </p:txBody>
      </p:sp>
    </p:spTree>
  </p:cSld>
  <p:clrMapOvr>
    <a:masterClrMapping/>
  </p:clrMapOvr>
  <p:transition advTm="5456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42" name="Rectangle 6"/>
          <p:cNvSpPr>
            <a:spLocks noChangeArrowheads="1"/>
          </p:cNvSpPr>
          <p:nvPr/>
        </p:nvSpPr>
        <p:spPr bwMode="auto">
          <a:xfrm>
            <a:off x="609600" y="228600"/>
            <a:ext cx="7728155" cy="474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3847" tIns="36923" rIns="73847" bIns="36923" anchor="ctr">
            <a:spAutoFit/>
          </a:bodyPr>
          <a:lstStyle/>
          <a:p>
            <a:pPr algn="ctr" defTabSz="914113"/>
            <a:r>
              <a:rPr lang="ru-RU" sz="2600" b="1" dirty="0">
                <a:latin typeface="Tahoma" pitchFamily="34" charset="0"/>
              </a:rPr>
              <a:t>Недельный план сотрудника</a:t>
            </a:r>
          </a:p>
        </p:txBody>
      </p:sp>
      <p:graphicFrame>
        <p:nvGraphicFramePr>
          <p:cNvPr id="270697" name="Group 3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16001"/>
              </p:ext>
            </p:extLst>
          </p:nvPr>
        </p:nvGraphicFramePr>
        <p:xfrm>
          <a:off x="381000" y="990600"/>
          <a:ext cx="8524567" cy="623883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36191"/>
                <a:gridCol w="3188110"/>
                <a:gridCol w="245806"/>
                <a:gridCol w="736190"/>
                <a:gridCol w="551836"/>
                <a:gridCol w="491613"/>
                <a:gridCol w="1042219"/>
                <a:gridCol w="551835"/>
                <a:gridCol w="490384"/>
                <a:gridCol w="490383"/>
              </a:tblGrid>
              <a:tr h="326571">
                <a:tc rowSpan="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Основание</a:t>
                      </a: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Рег</a:t>
                      </a:r>
                      <a:r>
                        <a:rPr kumimoji="0" lang="ru-RU" sz="9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 №, задание рук. ТС (Ф.И.О.), по должности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Краткое содержание работы</a:t>
                      </a:r>
                      <a:endParaRPr kumimoji="0" 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Пр</a:t>
                      </a:r>
                    </a:p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и</a:t>
                      </a:r>
                    </a:p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о</a:t>
                      </a:r>
                    </a:p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р</a:t>
                      </a:r>
                    </a:p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и</a:t>
                      </a:r>
                    </a:p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т</a:t>
                      </a:r>
                    </a:p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е</a:t>
                      </a:r>
                    </a:p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т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Срок*</a:t>
                      </a: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( дата окончания)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Время Т, час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Время соисполнителей Т, час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Отметка о выпол</a:t>
                      </a:r>
                      <a:r>
                        <a:rPr kumimoji="0" lang="en-US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нении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9274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Заявка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Утверж</a:t>
                      </a:r>
                      <a:r>
                        <a:rPr kumimoji="0" lang="en-US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дено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Ф.И.О. соисполнителей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Заявка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Утверж</a:t>
                      </a:r>
                      <a:r>
                        <a:rPr kumimoji="0" lang="en-US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дено</a:t>
                      </a: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634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429В/695А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Поиск предприятий, владеющих новыми технологиями по производству ДВГ мощностью </a:t>
                      </a:r>
                      <a:r>
                        <a:rPr kumimoji="0" lang="ru-RU" sz="9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100 </a:t>
                      </a:r>
                      <a:r>
                        <a:rPr kumimoji="0" lang="ru-RU" sz="9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л.с.  либо его отдельных частей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</a:tr>
              <a:tr h="470263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429В/453В1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Интерлейкин-2. Получение протокола результатов тестирования китайский образцов и отправка Заказчику. Организовать доставку субстанции в Китай. Подписание Аг.Согл. Отличительные особенности Бетакаротина от </a:t>
                      </a:r>
                      <a:r>
                        <a:rPr kumimoji="0" lang="en-US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IL</a:t>
                      </a: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r>
                        <a:rPr kumimoji="0" lang="en-US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I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Федоров Ф.Ф.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470263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428В/461В1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Оказание помощи в передаче технологии по проекту" Тонометр внутриглазного давления через веко цифровой портативный" и подписании лицензион. соглашения (компания АМЕД)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470263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429В/705А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Поиск предприятий, владеющих технологией производства высокоэффективного органического биоудобрения для с\х культур, овощей и фруктовых деревьев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428В/670А</a:t>
                      </a:r>
                    </a:p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Оказание помощи в получении подробной информации по технологии и оборудованию для безопасного нанесения термохимических покрытий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Сидоров С.С.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209006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428В/668А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Работа по технологии непрерывной гидроэкстракции для утилизации пульпы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470263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428В/702А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Получение более полной информации по технологии производства оптического отбеливателя древесной массы и бумаги "Белофор" 6-88, предложений по формам сотрудничества (Разраб. -  АВС, Москва)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5,0</a:t>
                      </a: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209006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428В/707А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Поиск предприятий, владеющих мембранной технологией очистки воды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209006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ВСЕГО, час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30,0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365760">
                <a:tc gridSpan="10"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Дата исполнения проставляется только в случае окончания работы на данной недели</a:t>
                      </a:r>
                    </a:p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9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Исполнительный </a:t>
                      </a:r>
                      <a:r>
                        <a:rPr kumimoji="0" lang="ru-RU" sz="9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директор________________________ИВАНОВ</a:t>
                      </a:r>
                      <a:r>
                        <a:rPr kumimoji="0" lang="ru-RU" sz="9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И.И.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70471" name="Text Box 135"/>
          <p:cNvSpPr txBox="1">
            <a:spLocks noChangeArrowheads="1"/>
          </p:cNvSpPr>
          <p:nvPr/>
        </p:nvSpPr>
        <p:spPr bwMode="auto">
          <a:xfrm>
            <a:off x="381000" y="762000"/>
            <a:ext cx="8200103" cy="37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3847" tIns="36923" rIns="73847" bIns="36923"/>
          <a:lstStyle/>
          <a:p>
            <a:r>
              <a:rPr lang="ru-RU" sz="1100" dirty="0">
                <a:latin typeface="Arial Narrow" pitchFamily="34" charset="0"/>
              </a:rPr>
              <a:t>Ф.И.О. ИВАНОВ И.И. . дата  2-6 февраля </a:t>
            </a:r>
            <a:r>
              <a:rPr lang="ru-RU" sz="1100" dirty="0" smtClean="0">
                <a:latin typeface="Arial Narrow" pitchFamily="34" charset="0"/>
              </a:rPr>
              <a:t>2022 </a:t>
            </a:r>
            <a:r>
              <a:rPr lang="ru-RU" sz="1100" dirty="0">
                <a:latin typeface="Arial Narrow" pitchFamily="34" charset="0"/>
              </a:rPr>
              <a:t>г. (раб. время 30 час.)</a:t>
            </a:r>
          </a:p>
        </p:txBody>
      </p:sp>
    </p:spTree>
  </p:cSld>
  <p:clrMapOvr>
    <a:masterClrMapping/>
  </p:clrMapOvr>
  <p:transition advTm="5232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84239" y="444954"/>
            <a:ext cx="8193958" cy="1628775"/>
          </a:xfrm>
        </p:spPr>
        <p:txBody>
          <a:bodyPr/>
          <a:lstStyle/>
          <a:p>
            <a:pPr algn="ctr"/>
            <a:r>
              <a:rPr lang="ru-RU" sz="2600" b="1" dirty="0">
                <a:solidFill>
                  <a:schemeClr val="tx1"/>
                </a:solidFill>
              </a:rPr>
              <a:t>Пример матрицы отчетности</a:t>
            </a:r>
          </a:p>
        </p:txBody>
      </p:sp>
      <p:graphicFrame>
        <p:nvGraphicFramePr>
          <p:cNvPr id="524291" name="Group 3"/>
          <p:cNvGraphicFramePr>
            <a:graphicFrameLocks noGrp="1"/>
          </p:cNvGraphicFramePr>
          <p:nvPr/>
        </p:nvGraphicFramePr>
        <p:xfrm>
          <a:off x="648929" y="1066800"/>
          <a:ext cx="7728155" cy="4705353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651819"/>
                <a:gridCol w="924232"/>
                <a:gridCol w="904568"/>
                <a:gridCol w="825910"/>
                <a:gridCol w="825910"/>
                <a:gridCol w="884903"/>
                <a:gridCol w="825910"/>
                <a:gridCol w="884903"/>
              </a:tblGrid>
              <a:tr h="881578">
                <a:tc>
                  <a:txBody>
                    <a:bodyPr/>
                    <a:lstStyle/>
                    <a:p>
                      <a:pPr marL="0" marR="0" lvl="0" indent="0" algn="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Отчет </a:t>
                      </a:r>
                      <a:endParaRPr kumimoji="0" lang="en-US" sz="1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Получатель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A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B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D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E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F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Петров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881578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Менеджер проекта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Д 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Пн-Чт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М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778817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Аналитик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Д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Д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Д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М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605746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Маркетолог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М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М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778817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Иванов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М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778817">
                <a:tc gridSpan="8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Д - ежедневно, Н - еженедельно, М -ежемесячно, </a:t>
                      </a:r>
                      <a:r>
                        <a:rPr kumimoji="0" lang="ru-RU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Пн-Чт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- с понедельника по четверг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70792" marR="70792" marT="39189" marB="39189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Tm="5552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3" name="Rectangle 3"/>
          <p:cNvSpPr>
            <a:spLocks noChangeArrowheads="1"/>
          </p:cNvSpPr>
          <p:nvPr/>
        </p:nvSpPr>
        <p:spPr bwMode="auto">
          <a:xfrm>
            <a:off x="609600" y="990600"/>
            <a:ext cx="7500784" cy="6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3847" tIns="36923" rIns="73847" bIns="36923">
            <a:spAutoFit/>
          </a:bodyPr>
          <a:lstStyle/>
          <a:p>
            <a:pPr eaLnBrk="0" hangingPunct="0"/>
            <a:r>
              <a:rPr lang="ru-RU" sz="1900" dirty="0">
                <a:latin typeface="Arial Narrow" pitchFamily="34" charset="0"/>
              </a:rPr>
              <a:t>     </a:t>
            </a:r>
            <a:r>
              <a:rPr lang="ru-RU" sz="1900" dirty="0" smtClean="0">
                <a:latin typeface="Arial Narrow" pitchFamily="34" charset="0"/>
              </a:rPr>
              <a:t>ИВАНОВ И.И. 2023 Г.</a:t>
            </a:r>
            <a:endParaRPr lang="en-US" sz="1900" dirty="0">
              <a:latin typeface="Arial Narrow" pitchFamily="34" charset="0"/>
              <a:cs typeface="Times New Roman" pitchFamily="18" charset="0"/>
            </a:endParaRPr>
          </a:p>
          <a:p>
            <a:pPr algn="ctr" eaLnBrk="0" hangingPunct="0"/>
            <a:r>
              <a:rPr lang="en-US" sz="700" dirty="0">
                <a:latin typeface="Arial Narrow" pitchFamily="34" charset="0"/>
                <a:cs typeface="Times New Roman" pitchFamily="18" charset="0"/>
              </a:rPr>
              <a:t> </a:t>
            </a:r>
            <a:r>
              <a:rPr lang="ru-RU" sz="700" dirty="0">
                <a:latin typeface="Arial Narrow" pitchFamily="34" charset="0"/>
              </a:rPr>
              <a:t>               </a:t>
            </a:r>
            <a:r>
              <a:rPr lang="ru-RU" sz="800" dirty="0">
                <a:latin typeface="Arial Narrow" pitchFamily="34" charset="0"/>
              </a:rPr>
              <a:t>    </a:t>
            </a:r>
            <a:endParaRPr lang="en-US" sz="800" dirty="0">
              <a:latin typeface="Arial Narrow" pitchFamily="34" charset="0"/>
            </a:endParaRPr>
          </a:p>
          <a:p>
            <a:pPr eaLnBrk="0" hangingPunct="0"/>
            <a:r>
              <a:rPr lang="en-US" sz="800" dirty="0">
                <a:latin typeface="Arial Narrow" pitchFamily="34" charset="0"/>
                <a:cs typeface="Times New Roman" pitchFamily="18" charset="0"/>
              </a:rPr>
              <a:t> </a:t>
            </a:r>
            <a:endParaRPr kumimoji="0" lang="en-US" dirty="0">
              <a:effectLst/>
              <a:latin typeface="Arial Narrow" pitchFamily="34" charset="0"/>
            </a:endParaRPr>
          </a:p>
        </p:txBody>
      </p:sp>
      <p:graphicFrame>
        <p:nvGraphicFramePr>
          <p:cNvPr id="517315" name="Group 195"/>
          <p:cNvGraphicFramePr>
            <a:graphicFrameLocks noGrp="1"/>
          </p:cNvGraphicFramePr>
          <p:nvPr/>
        </p:nvGraphicFramePr>
        <p:xfrm>
          <a:off x="304800" y="1676400"/>
          <a:ext cx="8495071" cy="4864827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35525"/>
                <a:gridCol w="1492045"/>
                <a:gridCol w="471948"/>
                <a:gridCol w="516194"/>
                <a:gridCol w="545690"/>
                <a:gridCol w="442452"/>
                <a:gridCol w="442452"/>
                <a:gridCol w="545690"/>
                <a:gridCol w="575187"/>
                <a:gridCol w="442452"/>
                <a:gridCol w="486697"/>
                <a:gridCol w="457200"/>
                <a:gridCol w="545690"/>
                <a:gridCol w="442452"/>
                <a:gridCol w="753397"/>
              </a:tblGrid>
              <a:tr h="485775">
                <a:tc rowSpan="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№ </a:t>
                      </a:r>
                      <a:r>
                        <a:rPr kumimoji="0" lang="ru-RU" sz="15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пп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Функции сотрудника</a:t>
                      </a:r>
                      <a:endParaRPr kumimoji="0" 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gridSpan="1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Даты исполнения по месяцам</a:t>
                      </a:r>
                      <a:endParaRPr kumimoji="0" 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Прим. </a:t>
                      </a: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ссылка</a:t>
                      </a:r>
                      <a:endParaRPr kumimoji="0" 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</a:tr>
              <a:tr h="6000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Янв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Февр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Март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Апр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Май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Июнь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Июль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Авг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Сент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Окт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Нояб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Дек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9166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1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Обсуждение и утверждение плана работ на следующий месяц (Сидорова, Иванов)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28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28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28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28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28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28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28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30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28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28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29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29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</a:tr>
              <a:tr h="1018903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1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Анализ хода работ по проекту «Производство батарей»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</a:tr>
              <a:tr h="879021"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1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ru-RU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Отчет по расходованию ресурсов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7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0792" marR="70792" marT="39189" marB="39189" horzOverflow="overflow"/>
                </a:tc>
              </a:tr>
            </a:tbl>
          </a:graphicData>
        </a:graphic>
      </p:graphicFrame>
      <p:sp>
        <p:nvSpPr>
          <p:cNvPr id="517256" name="Rectangle 136"/>
          <p:cNvSpPr>
            <a:spLocks noChangeArrowheads="1"/>
          </p:cNvSpPr>
          <p:nvPr/>
        </p:nvSpPr>
        <p:spPr bwMode="auto">
          <a:xfrm>
            <a:off x="685800" y="609600"/>
            <a:ext cx="7728155" cy="474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3847" tIns="36923" rIns="73847" bIns="36923" anchor="ctr">
            <a:spAutoFit/>
          </a:bodyPr>
          <a:lstStyle/>
          <a:p>
            <a:pPr algn="ctr" defTabSz="914113"/>
            <a:r>
              <a:rPr lang="en-US" sz="2600" b="1" dirty="0" err="1">
                <a:latin typeface="Tahoma" pitchFamily="34" charset="0"/>
              </a:rPr>
              <a:t>Временная</a:t>
            </a:r>
            <a:r>
              <a:rPr lang="en-US" sz="2600" b="1" dirty="0">
                <a:solidFill>
                  <a:srgbClr val="FFFFFF"/>
                </a:solidFill>
                <a:latin typeface="Tahoma" pitchFamily="34" charset="0"/>
              </a:rPr>
              <a:t> </a:t>
            </a:r>
            <a:r>
              <a:rPr lang="en-US" sz="2600" b="1" dirty="0" err="1">
                <a:latin typeface="Tahoma" pitchFamily="34" charset="0"/>
              </a:rPr>
              <a:t>матрица</a:t>
            </a:r>
            <a:endParaRPr lang="ru-RU" sz="2600" b="1" dirty="0">
              <a:latin typeface="Tahoma" pitchFamily="34" charset="0"/>
            </a:endParaRPr>
          </a:p>
        </p:txBody>
      </p:sp>
    </p:spTree>
  </p:cSld>
  <p:clrMapOvr>
    <a:masterClrMapping/>
  </p:clrMapOvr>
  <p:transition advTm="552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8097" y="575583"/>
            <a:ext cx="8615516" cy="567417"/>
          </a:xfrm>
        </p:spPr>
        <p:txBody>
          <a:bodyPr/>
          <a:lstStyle/>
          <a:p>
            <a:pPr algn="ctr"/>
            <a:r>
              <a:rPr lang="ru-RU" sz="2600" b="1" dirty="0">
                <a:solidFill>
                  <a:srgbClr val="FFFFFF"/>
                </a:solidFill>
              </a:rPr>
              <a:t>Планирование взаимодействия</a:t>
            </a:r>
          </a:p>
        </p:txBody>
      </p:sp>
      <p:sp>
        <p:nvSpPr>
          <p:cNvPr id="560131" name="Rectangle 3"/>
          <p:cNvSpPr>
            <a:spLocks noGrp="1" noChangeArrowheads="1"/>
          </p:cNvSpPr>
          <p:nvPr/>
        </p:nvSpPr>
        <p:spPr bwMode="auto">
          <a:xfrm>
            <a:off x="501445" y="1730829"/>
            <a:ext cx="8230829" cy="3755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3847" tIns="36923" rIns="73847" bIns="36923"/>
          <a:lstStyle/>
          <a:p>
            <a:pPr algn="just" eaLnBrk="0" hangingPunct="0"/>
            <a:r>
              <a:rPr lang="ru-RU" sz="2300" b="1" dirty="0">
                <a:latin typeface="Tahoma" pitchFamily="34" charset="0"/>
              </a:rPr>
              <a:t>План управления взаимодействием:</a:t>
            </a:r>
          </a:p>
          <a:p>
            <a:pPr algn="just" eaLnBrk="0" hangingPunct="0"/>
            <a:endParaRPr lang="ru-RU" sz="2300" dirty="0">
              <a:cs typeface="Times New Roman" pitchFamily="18" charset="0"/>
            </a:endParaRPr>
          </a:p>
          <a:p>
            <a:pPr eaLnBrk="0" hangingPunct="0"/>
            <a:r>
              <a:rPr lang="ru-RU" sz="2300" dirty="0">
                <a:latin typeface="Symbol" pitchFamily="18" charset="2"/>
              </a:rPr>
              <a:t>·</a:t>
            </a:r>
            <a:r>
              <a:rPr lang="ru-RU" sz="2300" dirty="0"/>
              <a:t>- </a:t>
            </a:r>
            <a:r>
              <a:rPr lang="ru-RU" sz="2300" dirty="0">
                <a:latin typeface="Tahoma" pitchFamily="34" charset="0"/>
              </a:rPr>
              <a:t>структура сбора информации</a:t>
            </a:r>
            <a:endParaRPr lang="ru-RU" sz="2300" dirty="0">
              <a:cs typeface="Times New Roman" pitchFamily="18" charset="0"/>
            </a:endParaRPr>
          </a:p>
          <a:p>
            <a:pPr eaLnBrk="0" hangingPunct="0"/>
            <a:r>
              <a:rPr lang="ru-RU" sz="2300" dirty="0">
                <a:latin typeface="Symbol" pitchFamily="18" charset="2"/>
              </a:rPr>
              <a:t>·</a:t>
            </a:r>
            <a:r>
              <a:rPr lang="ru-RU" sz="2300" dirty="0"/>
              <a:t>- </a:t>
            </a:r>
            <a:r>
              <a:rPr lang="ru-RU" sz="2300" dirty="0">
                <a:latin typeface="Tahoma" pitchFamily="34" charset="0"/>
              </a:rPr>
              <a:t>структура распределения информации</a:t>
            </a:r>
            <a:endParaRPr lang="ru-RU" sz="2300" dirty="0">
              <a:cs typeface="Times New Roman" pitchFamily="18" charset="0"/>
            </a:endParaRPr>
          </a:p>
          <a:p>
            <a:pPr eaLnBrk="0" hangingPunct="0"/>
            <a:r>
              <a:rPr lang="ru-RU" sz="2300" dirty="0">
                <a:latin typeface="Symbol" pitchFamily="18" charset="2"/>
              </a:rPr>
              <a:t>·</a:t>
            </a:r>
            <a:r>
              <a:rPr lang="ru-RU" sz="2300" dirty="0"/>
              <a:t>- </a:t>
            </a:r>
            <a:r>
              <a:rPr lang="ru-RU" sz="2300" dirty="0">
                <a:latin typeface="Tahoma" pitchFamily="34" charset="0"/>
              </a:rPr>
              <a:t>детальное описание всех типов распределяемой информации   (форма, содержание, степень детализации, условные обозначения)</a:t>
            </a:r>
            <a:endParaRPr lang="ru-RU" sz="2300" dirty="0">
              <a:cs typeface="Times New Roman" pitchFamily="18" charset="0"/>
            </a:endParaRPr>
          </a:p>
          <a:p>
            <a:pPr eaLnBrk="0" hangingPunct="0"/>
            <a:r>
              <a:rPr lang="ru-RU" sz="2300" dirty="0">
                <a:latin typeface="Symbol" pitchFamily="18" charset="2"/>
              </a:rPr>
              <a:t>·</a:t>
            </a:r>
            <a:r>
              <a:rPr lang="ru-RU" sz="2300" dirty="0">
                <a:latin typeface="Tahoma" pitchFamily="34" charset="0"/>
              </a:rPr>
              <a:t>- порядок предоставления информации (сроки предоставления, процедуры обновления, методы сбора)</a:t>
            </a:r>
            <a:endParaRPr lang="ru-RU" sz="2300" dirty="0">
              <a:cs typeface="Times New Roman" pitchFamily="18" charset="0"/>
            </a:endParaRPr>
          </a:p>
          <a:p>
            <a:pPr eaLnBrk="0" hangingPunct="0"/>
            <a:r>
              <a:rPr lang="ru-RU" sz="2300" dirty="0">
                <a:latin typeface="Symbol" pitchFamily="18" charset="2"/>
              </a:rPr>
              <a:t>·</a:t>
            </a:r>
            <a:r>
              <a:rPr lang="ru-RU" sz="2300" dirty="0"/>
              <a:t>- </a:t>
            </a:r>
            <a:r>
              <a:rPr lang="ru-RU" sz="2300" dirty="0">
                <a:latin typeface="Tahoma" pitchFamily="34" charset="0"/>
              </a:rPr>
              <a:t>условия корректировки плана управления взаимодействием по мере развития проекта.</a:t>
            </a:r>
            <a:endParaRPr lang="ru-RU" sz="2300" dirty="0">
              <a:cs typeface="Times New Roman" pitchFamily="18" charset="0"/>
            </a:endParaRPr>
          </a:p>
          <a:p>
            <a:pPr algn="just" eaLnBrk="0" hangingPunct="0"/>
            <a:endParaRPr lang="ru-RU" sz="2300" dirty="0">
              <a:cs typeface="Times New Roman" pitchFamily="18" charset="0"/>
            </a:endParaRPr>
          </a:p>
          <a:p>
            <a:pPr algn="just" eaLnBrk="0" hangingPunct="0"/>
            <a:endParaRPr lang="ru-RU" sz="2300" dirty="0"/>
          </a:p>
        </p:txBody>
      </p:sp>
    </p:spTree>
  </p:cSld>
  <p:clrMapOvr>
    <a:masterClrMapping/>
  </p:clrMapOvr>
  <p:transition advTm="5552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685800"/>
            <a:ext cx="7924800" cy="7318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В чем отличие команды от рабочей группы?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2060"/>
                </a:solidFill>
              </a:rPr>
              <a:t>В характере взаимодействия, которое основано на взаимной зависимости членов команды друг от друга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Результаты работы членов команды зависят от других членов команды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10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387" y="339344"/>
            <a:ext cx="44818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15" dirty="0"/>
              <a:t>Свойства</a:t>
            </a:r>
            <a:r>
              <a:rPr sz="4400" spc="-300" dirty="0"/>
              <a:t> </a:t>
            </a:r>
            <a:r>
              <a:rPr sz="4400" spc="-125" dirty="0"/>
              <a:t>команды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691387" y="1519529"/>
            <a:ext cx="6739890" cy="414083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32740" indent="-320040" fontAlgn="auto">
              <a:spcBef>
                <a:spcPts val="459"/>
              </a:spcBef>
              <a:spcAft>
                <a:spcPts val="0"/>
              </a:spcAft>
              <a:buClr>
                <a:srgbClr val="DD8047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145" dirty="0">
                <a:solidFill>
                  <a:prstClr val="black"/>
                </a:solidFill>
                <a:latin typeface="Arial"/>
                <a:cs typeface="Arial"/>
              </a:rPr>
              <a:t>2 </a:t>
            </a:r>
            <a:r>
              <a:rPr sz="2900" spc="-55" dirty="0">
                <a:solidFill>
                  <a:prstClr val="black"/>
                </a:solidFill>
                <a:latin typeface="Arial"/>
                <a:cs typeface="Arial"/>
              </a:rPr>
              <a:t>и </a:t>
            </a:r>
            <a:r>
              <a:rPr sz="2900" spc="-165" dirty="0">
                <a:solidFill>
                  <a:prstClr val="black"/>
                </a:solidFill>
                <a:latin typeface="Arial"/>
                <a:cs typeface="Arial"/>
              </a:rPr>
              <a:t>более</a:t>
            </a:r>
            <a:r>
              <a:rPr sz="2900" spc="-32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900" spc="-130" dirty="0">
                <a:solidFill>
                  <a:prstClr val="black"/>
                </a:solidFill>
                <a:latin typeface="Arial"/>
                <a:cs typeface="Arial"/>
              </a:rPr>
              <a:t>участников</a:t>
            </a:r>
            <a:endParaRPr sz="29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32740" indent="-320040" fontAlgn="auto">
              <a:spcBef>
                <a:spcPts val="359"/>
              </a:spcBef>
              <a:spcAft>
                <a:spcPts val="0"/>
              </a:spcAft>
              <a:buClr>
                <a:srgbClr val="DD8047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160" dirty="0">
                <a:solidFill>
                  <a:prstClr val="black"/>
                </a:solidFill>
                <a:latin typeface="Arial"/>
                <a:cs typeface="Arial"/>
              </a:rPr>
              <a:t>Чёткое </a:t>
            </a:r>
            <a:r>
              <a:rPr sz="2900" spc="-150" dirty="0">
                <a:solidFill>
                  <a:prstClr val="black"/>
                </a:solidFill>
                <a:latin typeface="Arial"/>
                <a:cs typeface="Arial"/>
              </a:rPr>
              <a:t>распределение</a:t>
            </a:r>
            <a:r>
              <a:rPr sz="2900" spc="-229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900" spc="-140" dirty="0">
                <a:solidFill>
                  <a:prstClr val="black"/>
                </a:solidFill>
                <a:latin typeface="Arial"/>
                <a:cs typeface="Arial"/>
              </a:rPr>
              <a:t>ролей</a:t>
            </a:r>
            <a:endParaRPr sz="29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32740" indent="-320040" fontAlgn="auto">
              <a:spcBef>
                <a:spcPts val="345"/>
              </a:spcBef>
              <a:spcAft>
                <a:spcPts val="0"/>
              </a:spcAft>
              <a:buClr>
                <a:srgbClr val="DD8047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175" dirty="0">
                <a:solidFill>
                  <a:prstClr val="black"/>
                </a:solidFill>
                <a:latin typeface="Arial"/>
                <a:cs typeface="Arial"/>
              </a:rPr>
              <a:t>Сложившиеся </a:t>
            </a:r>
            <a:r>
              <a:rPr sz="2900" spc="-125" dirty="0">
                <a:solidFill>
                  <a:prstClr val="black"/>
                </a:solidFill>
                <a:latin typeface="Arial"/>
                <a:cs typeface="Arial"/>
              </a:rPr>
              <a:t>межличностные</a:t>
            </a:r>
            <a:r>
              <a:rPr sz="2900" spc="-20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900" spc="-155" dirty="0">
                <a:solidFill>
                  <a:prstClr val="black"/>
                </a:solidFill>
                <a:latin typeface="Arial"/>
                <a:cs typeface="Arial"/>
              </a:rPr>
              <a:t>связи</a:t>
            </a:r>
            <a:endParaRPr sz="29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32740" indent="-320040" fontAlgn="auto">
              <a:spcBef>
                <a:spcPts val="350"/>
              </a:spcBef>
              <a:spcAft>
                <a:spcPts val="0"/>
              </a:spcAft>
              <a:buClr>
                <a:srgbClr val="DD8047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150" dirty="0">
                <a:solidFill>
                  <a:prstClr val="black"/>
                </a:solidFill>
                <a:latin typeface="Arial"/>
                <a:cs typeface="Arial"/>
              </a:rPr>
              <a:t>Упорядоченная</a:t>
            </a:r>
            <a:r>
              <a:rPr sz="2900" spc="-21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900" spc="-140" dirty="0">
                <a:solidFill>
                  <a:prstClr val="black"/>
                </a:solidFill>
                <a:latin typeface="Arial"/>
                <a:cs typeface="Arial"/>
              </a:rPr>
              <a:t>структура</a:t>
            </a:r>
            <a:endParaRPr sz="29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32740" marR="5080" indent="-320040" fontAlgn="auto">
              <a:lnSpc>
                <a:spcPts val="3130"/>
              </a:lnSpc>
              <a:spcBef>
                <a:spcPts val="755"/>
              </a:spcBef>
              <a:spcAft>
                <a:spcPts val="0"/>
              </a:spcAft>
              <a:buClr>
                <a:srgbClr val="DD8047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185" dirty="0">
                <a:solidFill>
                  <a:prstClr val="black"/>
                </a:solidFill>
                <a:latin typeface="Arial"/>
                <a:cs typeface="Arial"/>
              </a:rPr>
              <a:t>Присутствует </a:t>
            </a:r>
            <a:r>
              <a:rPr sz="2900" spc="-114" dirty="0">
                <a:solidFill>
                  <a:prstClr val="black"/>
                </a:solidFill>
                <a:latin typeface="Arial"/>
                <a:cs typeface="Arial"/>
              </a:rPr>
              <a:t>синергетический </a:t>
            </a:r>
            <a:r>
              <a:rPr sz="2900" spc="-280" dirty="0">
                <a:solidFill>
                  <a:prstClr val="black"/>
                </a:solidFill>
                <a:latin typeface="Arial"/>
                <a:cs typeface="Arial"/>
              </a:rPr>
              <a:t>эффект </a:t>
            </a:r>
            <a:r>
              <a:rPr sz="2900" spc="-155" dirty="0">
                <a:solidFill>
                  <a:prstClr val="black"/>
                </a:solidFill>
                <a:latin typeface="Arial"/>
                <a:cs typeface="Arial"/>
              </a:rPr>
              <a:t>от  </a:t>
            </a:r>
            <a:r>
              <a:rPr sz="2900" spc="-130" dirty="0">
                <a:solidFill>
                  <a:prstClr val="black"/>
                </a:solidFill>
                <a:latin typeface="Arial"/>
                <a:cs typeface="Arial"/>
              </a:rPr>
              <a:t>совместной </a:t>
            </a:r>
            <a:r>
              <a:rPr sz="2900" spc="-150" dirty="0">
                <a:solidFill>
                  <a:prstClr val="black"/>
                </a:solidFill>
                <a:latin typeface="Arial"/>
                <a:cs typeface="Arial"/>
              </a:rPr>
              <a:t>работы </a:t>
            </a:r>
            <a:r>
              <a:rPr sz="2900" spc="-145" dirty="0">
                <a:solidFill>
                  <a:prstClr val="black"/>
                </a:solidFill>
                <a:latin typeface="Arial"/>
                <a:cs typeface="Arial"/>
              </a:rPr>
              <a:t>членов </a:t>
            </a:r>
            <a:r>
              <a:rPr sz="2900" spc="-130" dirty="0">
                <a:solidFill>
                  <a:prstClr val="black"/>
                </a:solidFill>
                <a:latin typeface="Arial"/>
                <a:cs typeface="Arial"/>
              </a:rPr>
              <a:t>коллектива  </a:t>
            </a:r>
            <a:r>
              <a:rPr sz="2900" dirty="0">
                <a:solidFill>
                  <a:prstClr val="black"/>
                </a:solidFill>
                <a:latin typeface="Carlito"/>
                <a:cs typeface="Carlito"/>
              </a:rPr>
              <a:t>(«2+2&gt;4»)</a:t>
            </a:r>
          </a:p>
          <a:p>
            <a:pPr marL="332740" marR="299720" indent="-320040" fontAlgn="auto">
              <a:lnSpc>
                <a:spcPts val="313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170" dirty="0">
                <a:solidFill>
                  <a:prstClr val="black"/>
                </a:solidFill>
                <a:latin typeface="Arial"/>
                <a:cs typeface="Arial"/>
              </a:rPr>
              <a:t>Наличие </a:t>
            </a:r>
            <a:r>
              <a:rPr sz="2900" spc="-130" dirty="0">
                <a:solidFill>
                  <a:prstClr val="black"/>
                </a:solidFill>
                <a:latin typeface="Arial"/>
                <a:cs typeface="Arial"/>
              </a:rPr>
              <a:t>реального </a:t>
            </a:r>
            <a:r>
              <a:rPr sz="2900" spc="-105" dirty="0">
                <a:solidFill>
                  <a:prstClr val="black"/>
                </a:solidFill>
                <a:latin typeface="Arial"/>
                <a:cs typeface="Arial"/>
              </a:rPr>
              <a:t>(не</a:t>
            </a:r>
            <a:r>
              <a:rPr sz="2900" spc="-25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900" spc="-100" dirty="0">
                <a:solidFill>
                  <a:prstClr val="black"/>
                </a:solidFill>
                <a:latin typeface="Arial"/>
                <a:cs typeface="Arial"/>
              </a:rPr>
              <a:t>номинального)  легитимного</a:t>
            </a:r>
            <a:r>
              <a:rPr sz="2900" spc="-2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900" spc="-145" dirty="0">
                <a:solidFill>
                  <a:prstClr val="black"/>
                </a:solidFill>
                <a:latin typeface="Arial"/>
                <a:cs typeface="Arial"/>
              </a:rPr>
              <a:t>лидера</a:t>
            </a:r>
            <a:endParaRPr sz="29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6447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387" y="339344"/>
            <a:ext cx="679958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25" dirty="0"/>
              <a:t>Какая </a:t>
            </a:r>
            <a:r>
              <a:rPr sz="4400" spc="-145" dirty="0"/>
              <a:t>команда</a:t>
            </a:r>
            <a:r>
              <a:rPr sz="4400" spc="-275" dirty="0"/>
              <a:t> </a:t>
            </a:r>
            <a:r>
              <a:rPr sz="4400" spc="-335" dirty="0"/>
              <a:t>эффективна?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691387" y="1544828"/>
            <a:ext cx="7718425" cy="43808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32740" marR="1998980" indent="-320040" fontAlgn="auto">
              <a:lnSpc>
                <a:spcPts val="2400"/>
              </a:lnSpc>
              <a:spcBef>
                <a:spcPts val="675"/>
              </a:spcBef>
              <a:spcAft>
                <a:spcPts val="0"/>
              </a:spcAft>
              <a:buClr>
                <a:srgbClr val="DD8047"/>
              </a:buClr>
              <a:buSzPct val="6000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500" spc="-150" dirty="0">
                <a:solidFill>
                  <a:prstClr val="black"/>
                </a:solidFill>
                <a:latin typeface="Arial"/>
                <a:cs typeface="Arial"/>
              </a:rPr>
              <a:t>частные </a:t>
            </a:r>
            <a:r>
              <a:rPr sz="2500" spc="-135" dirty="0">
                <a:solidFill>
                  <a:prstClr val="black"/>
                </a:solidFill>
                <a:latin typeface="Arial"/>
                <a:cs typeface="Arial"/>
              </a:rPr>
              <a:t>цели </a:t>
            </a:r>
            <a:r>
              <a:rPr sz="2500" spc="-114" dirty="0">
                <a:solidFill>
                  <a:prstClr val="black"/>
                </a:solidFill>
                <a:latin typeface="Arial"/>
                <a:cs typeface="Arial"/>
              </a:rPr>
              <a:t>участников </a:t>
            </a:r>
            <a:r>
              <a:rPr sz="2500" spc="-145" dirty="0">
                <a:solidFill>
                  <a:prstClr val="black"/>
                </a:solidFill>
                <a:latin typeface="Arial"/>
                <a:cs typeface="Arial"/>
              </a:rPr>
              <a:t>согласованы </a:t>
            </a:r>
            <a:r>
              <a:rPr sz="2500" spc="-195" dirty="0">
                <a:solidFill>
                  <a:prstClr val="black"/>
                </a:solidFill>
                <a:latin typeface="Arial"/>
                <a:cs typeface="Arial"/>
              </a:rPr>
              <a:t>с  </a:t>
            </a:r>
            <a:r>
              <a:rPr sz="2500" spc="-85" dirty="0">
                <a:solidFill>
                  <a:prstClr val="black"/>
                </a:solidFill>
                <a:latin typeface="Arial"/>
                <a:cs typeface="Arial"/>
              </a:rPr>
              <a:t>общекомандными</a:t>
            </a:r>
            <a:endParaRPr sz="25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32740" marR="69215" indent="-320040" fontAlgn="auto">
              <a:lnSpc>
                <a:spcPts val="2400"/>
              </a:lnSpc>
              <a:spcBef>
                <a:spcPts val="695"/>
              </a:spcBef>
              <a:spcAft>
                <a:spcPts val="0"/>
              </a:spcAft>
              <a:buClr>
                <a:srgbClr val="DD8047"/>
              </a:buClr>
              <a:buSzPct val="6000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500" spc="-135" dirty="0">
                <a:solidFill>
                  <a:prstClr val="black"/>
                </a:solidFill>
                <a:latin typeface="Arial"/>
                <a:cs typeface="Arial"/>
              </a:rPr>
              <a:t>устойчивая </a:t>
            </a:r>
            <a:r>
              <a:rPr sz="2500" spc="-50" dirty="0">
                <a:solidFill>
                  <a:prstClr val="black"/>
                </a:solidFill>
                <a:latin typeface="Arial"/>
                <a:cs typeface="Arial"/>
              </a:rPr>
              <a:t>и </a:t>
            </a:r>
            <a:r>
              <a:rPr sz="2500" spc="-125" dirty="0">
                <a:solidFill>
                  <a:prstClr val="black"/>
                </a:solidFill>
                <a:latin typeface="Arial"/>
                <a:cs typeface="Arial"/>
              </a:rPr>
              <a:t>неконфликтная </a:t>
            </a:r>
            <a:r>
              <a:rPr sz="2500" spc="-150" dirty="0">
                <a:solidFill>
                  <a:prstClr val="black"/>
                </a:solidFill>
                <a:latin typeface="Arial"/>
                <a:cs typeface="Arial"/>
              </a:rPr>
              <a:t>система </a:t>
            </a:r>
            <a:r>
              <a:rPr sz="2500" spc="-110" dirty="0">
                <a:solidFill>
                  <a:prstClr val="black"/>
                </a:solidFill>
                <a:latin typeface="Arial"/>
                <a:cs typeface="Arial"/>
              </a:rPr>
              <a:t>межличностных  </a:t>
            </a:r>
            <a:r>
              <a:rPr sz="2500" spc="-95" dirty="0">
                <a:solidFill>
                  <a:prstClr val="black"/>
                </a:solidFill>
                <a:latin typeface="Arial"/>
                <a:cs typeface="Arial"/>
              </a:rPr>
              <a:t>отношений</a:t>
            </a:r>
            <a:r>
              <a:rPr sz="2500" spc="-95" dirty="0">
                <a:solidFill>
                  <a:prstClr val="black"/>
                </a:solidFill>
                <a:latin typeface="Arial"/>
                <a:cs typeface="Arial"/>
              </a:rPr>
              <a:t>;</a:t>
            </a:r>
            <a:endParaRPr sz="25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32740" indent="-320040" fontAlgn="auto">
              <a:spcBef>
                <a:spcPts val="130"/>
              </a:spcBef>
              <a:spcAft>
                <a:spcPts val="0"/>
              </a:spcAft>
              <a:buClr>
                <a:srgbClr val="DD8047"/>
              </a:buClr>
              <a:buSzPct val="6000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lang="ru-RU" sz="2500" spc="-100" dirty="0">
                <a:solidFill>
                  <a:prstClr val="black"/>
                </a:solidFill>
                <a:latin typeface="Arial"/>
                <a:cs typeface="Arial"/>
              </a:rPr>
              <a:t>с</a:t>
            </a:r>
            <a:r>
              <a:rPr sz="2500" spc="-100" dirty="0" err="1" smtClean="0">
                <a:solidFill>
                  <a:prstClr val="black"/>
                </a:solidFill>
                <a:latin typeface="Arial"/>
                <a:cs typeface="Arial"/>
              </a:rPr>
              <a:t>оорганизация</a:t>
            </a:r>
            <a:r>
              <a:rPr sz="2500" spc="-10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500" spc="-50" dirty="0">
                <a:solidFill>
                  <a:prstClr val="black"/>
                </a:solidFill>
                <a:latin typeface="Arial"/>
                <a:cs typeface="Arial"/>
              </a:rPr>
              <a:t>и </a:t>
            </a:r>
            <a:r>
              <a:rPr sz="2500" spc="-110" dirty="0">
                <a:solidFill>
                  <a:prstClr val="black"/>
                </a:solidFill>
                <a:latin typeface="Arial"/>
                <a:cs typeface="Arial"/>
              </a:rPr>
              <a:t>самоорганизация</a:t>
            </a:r>
            <a:r>
              <a:rPr sz="2500" spc="-23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500" spc="-105" dirty="0">
                <a:solidFill>
                  <a:prstClr val="black"/>
                </a:solidFill>
                <a:latin typeface="Arial"/>
                <a:cs typeface="Arial"/>
              </a:rPr>
              <a:t>участников</a:t>
            </a:r>
            <a:r>
              <a:rPr sz="2500" spc="-105" dirty="0">
                <a:solidFill>
                  <a:prstClr val="black"/>
                </a:solidFill>
                <a:latin typeface="Arial"/>
                <a:cs typeface="Arial"/>
              </a:rPr>
              <a:t>;</a:t>
            </a:r>
            <a:endParaRPr sz="25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32740" indent="-320040" fontAlgn="auto">
              <a:spcBef>
                <a:spcPts val="95"/>
              </a:spcBef>
              <a:spcAft>
                <a:spcPts val="0"/>
              </a:spcAft>
              <a:buClr>
                <a:srgbClr val="DD8047"/>
              </a:buClr>
              <a:buSzPct val="6000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500" spc="-135" dirty="0">
                <a:solidFill>
                  <a:prstClr val="black"/>
                </a:solidFill>
                <a:latin typeface="Arial"/>
                <a:cs typeface="Arial"/>
              </a:rPr>
              <a:t>распределенная </a:t>
            </a:r>
            <a:r>
              <a:rPr sz="2500" spc="-50" dirty="0">
                <a:solidFill>
                  <a:prstClr val="black"/>
                </a:solidFill>
                <a:latin typeface="Arial"/>
                <a:cs typeface="Arial"/>
              </a:rPr>
              <a:t>и </a:t>
            </a:r>
            <a:r>
              <a:rPr sz="2500" spc="-145" dirty="0">
                <a:solidFill>
                  <a:prstClr val="black"/>
                </a:solidFill>
                <a:latin typeface="Arial"/>
                <a:cs typeface="Arial"/>
              </a:rPr>
              <a:t>согласованная</a:t>
            </a:r>
            <a:r>
              <a:rPr sz="2500" spc="-18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500" spc="-135" dirty="0">
                <a:solidFill>
                  <a:prstClr val="black"/>
                </a:solidFill>
                <a:latin typeface="Arial"/>
                <a:cs typeface="Arial"/>
              </a:rPr>
              <a:t>ответственность</a:t>
            </a:r>
            <a:r>
              <a:rPr sz="2500" spc="-135" dirty="0">
                <a:solidFill>
                  <a:prstClr val="black"/>
                </a:solidFill>
                <a:latin typeface="Arial"/>
                <a:cs typeface="Arial"/>
              </a:rPr>
              <a:t>;</a:t>
            </a:r>
            <a:endParaRPr sz="25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32740" marR="959485" indent="-320040" fontAlgn="auto">
              <a:lnSpc>
                <a:spcPts val="2400"/>
              </a:lnSpc>
              <a:spcBef>
                <a:spcPts val="675"/>
              </a:spcBef>
              <a:spcAft>
                <a:spcPts val="0"/>
              </a:spcAft>
              <a:buClr>
                <a:srgbClr val="DD8047"/>
              </a:buClr>
              <a:buSzPct val="6000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500" spc="-125" dirty="0">
                <a:solidFill>
                  <a:prstClr val="black"/>
                </a:solidFill>
                <a:latin typeface="Arial"/>
                <a:cs typeface="Arial"/>
              </a:rPr>
              <a:t>стремление </a:t>
            </a:r>
            <a:r>
              <a:rPr sz="2500" spc="60" dirty="0">
                <a:solidFill>
                  <a:prstClr val="black"/>
                </a:solidFill>
                <a:latin typeface="Arial"/>
                <a:cs typeface="Arial"/>
              </a:rPr>
              <a:t>к </a:t>
            </a:r>
            <a:r>
              <a:rPr sz="2500" spc="-105" dirty="0">
                <a:solidFill>
                  <a:prstClr val="black"/>
                </a:solidFill>
                <a:latin typeface="Arial"/>
                <a:cs typeface="Arial"/>
              </a:rPr>
              <a:t>самоконтролю, </a:t>
            </a:r>
            <a:r>
              <a:rPr sz="2500" spc="-75" dirty="0">
                <a:solidFill>
                  <a:prstClr val="black"/>
                </a:solidFill>
                <a:latin typeface="Arial"/>
                <a:cs typeface="Arial"/>
              </a:rPr>
              <a:t>самокоррекции</a:t>
            </a:r>
            <a:r>
              <a:rPr sz="2500" spc="-36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500" spc="-50" dirty="0">
                <a:solidFill>
                  <a:prstClr val="black"/>
                </a:solidFill>
                <a:latin typeface="Arial"/>
                <a:cs typeface="Arial"/>
              </a:rPr>
              <a:t>и  </a:t>
            </a:r>
            <a:r>
              <a:rPr sz="2500" spc="-110" dirty="0">
                <a:solidFill>
                  <a:prstClr val="black"/>
                </a:solidFill>
                <a:latin typeface="Arial"/>
                <a:cs typeface="Arial"/>
              </a:rPr>
              <a:t>саморазвитию</a:t>
            </a:r>
            <a:r>
              <a:rPr sz="2500" spc="-110" dirty="0">
                <a:solidFill>
                  <a:prstClr val="black"/>
                </a:solidFill>
                <a:latin typeface="Arial"/>
                <a:cs typeface="Arial"/>
              </a:rPr>
              <a:t>;</a:t>
            </a:r>
            <a:endParaRPr sz="25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32740" marR="49530" indent="-320040" fontAlgn="auto">
              <a:lnSpc>
                <a:spcPts val="2400"/>
              </a:lnSpc>
              <a:spcBef>
                <a:spcPts val="710"/>
              </a:spcBef>
              <a:spcAft>
                <a:spcPts val="0"/>
              </a:spcAft>
              <a:buClr>
                <a:srgbClr val="DD8047"/>
              </a:buClr>
              <a:buSzPct val="6000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500" spc="-125" dirty="0">
                <a:solidFill>
                  <a:prstClr val="black"/>
                </a:solidFill>
                <a:latin typeface="Arial"/>
                <a:cs typeface="Arial"/>
              </a:rPr>
              <a:t>готовность </a:t>
            </a:r>
            <a:r>
              <a:rPr sz="2500" spc="-114" dirty="0">
                <a:solidFill>
                  <a:prstClr val="black"/>
                </a:solidFill>
                <a:latin typeface="Arial"/>
                <a:cs typeface="Arial"/>
              </a:rPr>
              <a:t>коллектива </a:t>
            </a:r>
            <a:r>
              <a:rPr sz="2500" spc="60" dirty="0">
                <a:solidFill>
                  <a:prstClr val="black"/>
                </a:solidFill>
                <a:latin typeface="Arial"/>
                <a:cs typeface="Arial"/>
              </a:rPr>
              <a:t>к </a:t>
            </a:r>
            <a:r>
              <a:rPr sz="2500" spc="-120" dirty="0">
                <a:solidFill>
                  <a:prstClr val="black"/>
                </a:solidFill>
                <a:latin typeface="Arial"/>
                <a:cs typeface="Arial"/>
              </a:rPr>
              <a:t>нестандартным</a:t>
            </a:r>
            <a:r>
              <a:rPr sz="2500" spc="-3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500" spc="-100" dirty="0">
                <a:solidFill>
                  <a:prstClr val="black"/>
                </a:solidFill>
                <a:latin typeface="Arial"/>
                <a:cs typeface="Arial"/>
              </a:rPr>
              <a:t>проблемным  </a:t>
            </a:r>
            <a:r>
              <a:rPr sz="2500" spc="-114" dirty="0">
                <a:solidFill>
                  <a:prstClr val="black"/>
                </a:solidFill>
                <a:latin typeface="Arial"/>
                <a:cs typeface="Arial"/>
              </a:rPr>
              <a:t>ситуациям</a:t>
            </a:r>
            <a:r>
              <a:rPr sz="2500" spc="-114" dirty="0">
                <a:solidFill>
                  <a:prstClr val="black"/>
                </a:solidFill>
                <a:latin typeface="Arial"/>
                <a:cs typeface="Arial"/>
              </a:rPr>
              <a:t>;</a:t>
            </a:r>
            <a:endParaRPr sz="25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32740" indent="-320040" fontAlgn="auto">
              <a:spcBef>
                <a:spcPts val="114"/>
              </a:spcBef>
              <a:spcAft>
                <a:spcPts val="0"/>
              </a:spcAft>
              <a:buClr>
                <a:srgbClr val="DD8047"/>
              </a:buClr>
              <a:buSzPct val="6000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500" spc="-125" dirty="0">
                <a:solidFill>
                  <a:prstClr val="black"/>
                </a:solidFill>
                <a:latin typeface="Arial"/>
                <a:cs typeface="Arial"/>
              </a:rPr>
              <a:t>высокая </a:t>
            </a:r>
            <a:r>
              <a:rPr sz="2500" spc="-135" dirty="0">
                <a:solidFill>
                  <a:prstClr val="black"/>
                </a:solidFill>
                <a:latin typeface="Arial"/>
                <a:cs typeface="Arial"/>
              </a:rPr>
              <a:t>степень </a:t>
            </a:r>
            <a:r>
              <a:rPr sz="2500" spc="-95" dirty="0">
                <a:solidFill>
                  <a:prstClr val="black"/>
                </a:solidFill>
                <a:latin typeface="Arial"/>
                <a:cs typeface="Arial"/>
              </a:rPr>
              <a:t>взаимовыручки </a:t>
            </a:r>
            <a:r>
              <a:rPr sz="2500" spc="-50" dirty="0">
                <a:solidFill>
                  <a:prstClr val="black"/>
                </a:solidFill>
                <a:latin typeface="Arial"/>
                <a:cs typeface="Arial"/>
              </a:rPr>
              <a:t>и</a:t>
            </a:r>
            <a:r>
              <a:rPr sz="2500" spc="-1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500" spc="-70" dirty="0">
                <a:solidFill>
                  <a:prstClr val="black"/>
                </a:solidFill>
                <a:latin typeface="Arial"/>
                <a:cs typeface="Arial"/>
              </a:rPr>
              <a:t>взаимоподдержки</a:t>
            </a:r>
            <a:r>
              <a:rPr sz="2500" spc="-70" dirty="0">
                <a:solidFill>
                  <a:prstClr val="black"/>
                </a:solidFill>
                <a:latin typeface="Arial"/>
                <a:cs typeface="Arial"/>
              </a:rPr>
              <a:t>;</a:t>
            </a:r>
            <a:endParaRPr sz="25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32740" indent="-320040" fontAlgn="auto">
              <a:spcBef>
                <a:spcPts val="95"/>
              </a:spcBef>
              <a:spcAft>
                <a:spcPts val="0"/>
              </a:spcAft>
              <a:buClr>
                <a:srgbClr val="DD8047"/>
              </a:buClr>
              <a:buSzPct val="6000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500" spc="-125" dirty="0">
                <a:solidFill>
                  <a:prstClr val="black"/>
                </a:solidFill>
                <a:latin typeface="Arial"/>
                <a:cs typeface="Arial"/>
              </a:rPr>
              <a:t>налаженная</a:t>
            </a:r>
            <a:r>
              <a:rPr sz="2500" spc="-12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500" spc="-70" dirty="0">
                <a:solidFill>
                  <a:prstClr val="black"/>
                </a:solidFill>
                <a:latin typeface="Arial"/>
                <a:cs typeface="Arial"/>
              </a:rPr>
              <a:t>коммуникация</a:t>
            </a:r>
            <a:endParaRPr sz="25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0510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"/>
          <p:cNvSpPr>
            <a:spLocks noChangeArrowheads="1"/>
          </p:cNvSpPr>
          <p:nvPr/>
        </p:nvSpPr>
        <p:spPr bwMode="auto">
          <a:xfrm>
            <a:off x="381000" y="1828800"/>
            <a:ext cx="83058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400" b="1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Команда управления проектом (КУП)</a:t>
            </a:r>
            <a:r>
              <a:rPr lang="ru-RU" sz="24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 - члены команды проекта, уполномоченные принимать управленческие решения по управлению проектом.</a:t>
            </a:r>
          </a:p>
          <a:p>
            <a:pPr eaLnBrk="0" hangingPunct="0"/>
            <a:r>
              <a:rPr lang="ru-RU" sz="2400" b="1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Участники проекта</a:t>
            </a:r>
            <a:r>
              <a:rPr lang="ru-RU" sz="24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 - организации Заказчика и Исполнителя и специалисты от организаций Заказчика и Исполнителя, а </a:t>
            </a:r>
            <a:r>
              <a:rPr lang="ru-RU" sz="2400" dirty="0" smtClean="0">
                <a:solidFill>
                  <a:srgbClr val="000000"/>
                </a:solidFill>
                <a:latin typeface="+mn-lt"/>
                <a:cs typeface="Times New Roman" pitchFamily="18" charset="0"/>
              </a:rPr>
              <a:t>также другие </a:t>
            </a:r>
            <a:r>
              <a:rPr lang="ru-RU" sz="24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организации и лица, которые участвуют в работе проекта или чьи интересы могут быть затронуты при исполнении или завершении проекта. Участники оказывают влияние на проект и его результаты.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Управление человеческими ресурсами проекта 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2854325"/>
          </a:xfrm>
        </p:spPr>
        <p:txBody>
          <a:bodyPr/>
          <a:lstStyle/>
          <a:p>
            <a:pPr marL="0" indent="722313">
              <a:buFont typeface="Wingdings" pitchFamily="2" charset="2"/>
              <a:buNone/>
            </a:pPr>
            <a:r>
              <a:rPr lang="ru-RU" smtClean="0"/>
              <a:t>это процесс обеспечения эффективного использования человеческих ресурсов проекта, к которым относятся все участники проекта (спонсоры, заказчики, команда проекта, субподрядчики, подразделения компании и другие участники проекта 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Ясность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0_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1_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2_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3_Базова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B61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B61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B61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1514</TotalTime>
  <Words>2416</Words>
  <Application>Microsoft Office PowerPoint</Application>
  <PresentationFormat>Экран (4:3)</PresentationFormat>
  <Paragraphs>671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18</vt:i4>
      </vt:variant>
      <vt:variant>
        <vt:lpstr>Заголовки слайдов</vt:lpstr>
      </vt:variant>
      <vt:variant>
        <vt:i4>44</vt:i4>
      </vt:variant>
    </vt:vector>
  </HeadingPairs>
  <TitlesOfParts>
    <vt:vector size="62" baseType="lpstr">
      <vt:lpstr>Ясность</vt:lpstr>
      <vt:lpstr>Базовая</vt:lpstr>
      <vt:lpstr>1_Базовая</vt:lpstr>
      <vt:lpstr>2_Базовая</vt:lpstr>
      <vt:lpstr>3_Базовая</vt:lpstr>
      <vt:lpstr>4_Базовая</vt:lpstr>
      <vt:lpstr>5_Базовая</vt:lpstr>
      <vt:lpstr>6_Базовая</vt:lpstr>
      <vt:lpstr>7_Базовая</vt:lpstr>
      <vt:lpstr>8_Базовая</vt:lpstr>
      <vt:lpstr>9_Базовая</vt:lpstr>
      <vt:lpstr>10_Базовая</vt:lpstr>
      <vt:lpstr>11_Базовая</vt:lpstr>
      <vt:lpstr>12_Базовая</vt:lpstr>
      <vt:lpstr>13_Базовая</vt:lpstr>
      <vt:lpstr>Office Theme</vt:lpstr>
      <vt:lpstr>1_Office Theme</vt:lpstr>
      <vt:lpstr>2_Office Theme</vt:lpstr>
      <vt:lpstr> ОРГАНИЗАЦИОННОЕ ПЛАНИРОВАНИЕ Управление командой проекта МАТРИЦА ОТВЕТСТВЕННОСТИ </vt:lpstr>
      <vt:lpstr>Команда</vt:lpstr>
      <vt:lpstr>Принципиальная схема участников  проекта</vt:lpstr>
      <vt:lpstr>Команда проекта </vt:lpstr>
      <vt:lpstr>        В чем отличие команды от рабочей группы?  В характере взаимодействия, которое основано на взаимной зависимости членов команды друг от друга  Результаты работы членов команды зависят от других членов команды</vt:lpstr>
      <vt:lpstr>Свойства команды</vt:lpstr>
      <vt:lpstr>Какая команда эффективна?</vt:lpstr>
      <vt:lpstr>Презентация PowerPoint</vt:lpstr>
      <vt:lpstr>Управление человеческими ресурсами проекта </vt:lpstr>
      <vt:lpstr>Процессы управления человеческими ресурсами проекта</vt:lpstr>
      <vt:lpstr>Для успешного достижения целей проекта критически важным является следующее: </vt:lpstr>
      <vt:lpstr>Роль в проекте (проектная роль)</vt:lpstr>
      <vt:lpstr>РАЗНИЦА МЕЖДУ МЕНЕДЖЕРОМ И ВЛАДЕЛЬЦЕМ</vt:lpstr>
      <vt:lpstr>Три источника успеха руководителя</vt:lpstr>
      <vt:lpstr> ПЛАН (постановка цели/задачи)</vt:lpstr>
      <vt:lpstr>Правила постановки задач</vt:lpstr>
      <vt:lpstr>Как ставим задачи?</vt:lpstr>
      <vt:lpstr>Что можно и что нельзя делегировать?</vt:lpstr>
      <vt:lpstr>Как правильно делегировать?</vt:lpstr>
      <vt:lpstr>Цели обратной связи</vt:lpstr>
      <vt:lpstr>Что значит правильная обратная связь?</vt:lpstr>
      <vt:lpstr>модель ПРОСТОР (КОС)</vt:lpstr>
      <vt:lpstr>Модель ОС №1. «Бутерброд»</vt:lpstr>
      <vt:lpstr>Пример</vt:lpstr>
      <vt:lpstr>Модель ОС №2. ПРЧБ</vt:lpstr>
      <vt:lpstr>Презентация PowerPoint</vt:lpstr>
      <vt:lpstr>Модель Ос №3. SOR или СНР</vt:lpstr>
      <vt:lpstr>Модель ОС №4. SLC или УУИ</vt:lpstr>
      <vt:lpstr>                    Критерии успеха проекта                       Ограничения                                                                    - стоимость                       - сроки                       - качество                       - цели проекта  </vt:lpstr>
      <vt:lpstr>                ЧЕМ УПРАВЛЯЕТ МЕНЕДЖЕР?                              Рычаги управления проектами                                  Основные:            - способ реализации (управления)            - финансовые ресурсы                  Вспомогательные:            -  персонал            -  подрядчики            - оргструктура            - взаимодействие  </vt:lpstr>
      <vt:lpstr>Чем управляет проджект-менеджер? </vt:lpstr>
      <vt:lpstr>ФУНКЦИОНАЛЬНАЯ ОРГСТРУКТУРА ПРОЕКТА</vt:lpstr>
      <vt:lpstr>ПРОЕКТНАЯ  ОРГСТРУКТУРА</vt:lpstr>
      <vt:lpstr>Характеристики типов организаций</vt:lpstr>
      <vt:lpstr>Организационная структура команды проекта</vt:lpstr>
      <vt:lpstr>Разработка плана управления человеческими ресурсами: выходы</vt:lpstr>
      <vt:lpstr>Матричная диаграмма</vt:lpstr>
      <vt:lpstr>Текстовые форматы</vt:lpstr>
      <vt:lpstr>Паспорт работы</vt:lpstr>
      <vt:lpstr>Презентация PowerPoint</vt:lpstr>
      <vt:lpstr>Презентация PowerPoint</vt:lpstr>
      <vt:lpstr>Пример матрицы отчетности</vt:lpstr>
      <vt:lpstr>Презентация PowerPoint</vt:lpstr>
      <vt:lpstr>Планирование взаимодействия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Paulzel</dc:creator>
  <cp:lastModifiedBy>Наталья</cp:lastModifiedBy>
  <cp:revision>65</cp:revision>
  <cp:lastPrinted>1601-01-01T00:00:00Z</cp:lastPrinted>
  <dcterms:created xsi:type="dcterms:W3CDTF">1601-01-01T00:00:00Z</dcterms:created>
  <dcterms:modified xsi:type="dcterms:W3CDTF">2023-05-23T05:53:20Z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