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6"/>
  </p:notesMasterIdLst>
  <p:sldIdLst>
    <p:sldId id="301" r:id="rId2"/>
    <p:sldId id="415" r:id="rId3"/>
    <p:sldId id="416" r:id="rId4"/>
    <p:sldId id="417" r:id="rId5"/>
    <p:sldId id="418" r:id="rId6"/>
    <p:sldId id="419" r:id="rId7"/>
    <p:sldId id="420" r:id="rId8"/>
    <p:sldId id="421" r:id="rId9"/>
    <p:sldId id="422" r:id="rId10"/>
    <p:sldId id="339" r:id="rId11"/>
    <p:sldId id="340" r:id="rId12"/>
    <p:sldId id="341" r:id="rId13"/>
    <p:sldId id="342" r:id="rId14"/>
    <p:sldId id="343" r:id="rId15"/>
    <p:sldId id="344" r:id="rId16"/>
    <p:sldId id="376" r:id="rId17"/>
    <p:sldId id="257" r:id="rId18"/>
    <p:sldId id="258" r:id="rId19"/>
    <p:sldId id="373" r:id="rId20"/>
    <p:sldId id="374" r:id="rId21"/>
    <p:sldId id="382" r:id="rId22"/>
    <p:sldId id="378" r:id="rId23"/>
    <p:sldId id="380" r:id="rId24"/>
    <p:sldId id="261" r:id="rId25"/>
    <p:sldId id="259" r:id="rId26"/>
    <p:sldId id="260" r:id="rId27"/>
    <p:sldId id="262" r:id="rId28"/>
    <p:sldId id="263" r:id="rId29"/>
    <p:sldId id="423" r:id="rId30"/>
    <p:sldId id="424" r:id="rId31"/>
    <p:sldId id="264" r:id="rId32"/>
    <p:sldId id="265" r:id="rId33"/>
    <p:sldId id="425" r:id="rId34"/>
    <p:sldId id="426" r:id="rId35"/>
    <p:sldId id="266" r:id="rId36"/>
    <p:sldId id="383" r:id="rId37"/>
    <p:sldId id="267" r:id="rId38"/>
    <p:sldId id="268" r:id="rId39"/>
    <p:sldId id="384" r:id="rId40"/>
    <p:sldId id="269" r:id="rId41"/>
    <p:sldId id="270" r:id="rId42"/>
    <p:sldId id="390" r:id="rId43"/>
    <p:sldId id="392" r:id="rId44"/>
    <p:sldId id="393" r:id="rId45"/>
    <p:sldId id="413" r:id="rId46"/>
    <p:sldId id="389" r:id="rId47"/>
    <p:sldId id="395" r:id="rId48"/>
    <p:sldId id="397" r:id="rId49"/>
    <p:sldId id="414" r:id="rId50"/>
    <p:sldId id="394" r:id="rId51"/>
    <p:sldId id="398" r:id="rId52"/>
    <p:sldId id="402" r:id="rId53"/>
    <p:sldId id="403" r:id="rId54"/>
    <p:sldId id="401" r:id="rId55"/>
    <p:sldId id="405" r:id="rId56"/>
    <p:sldId id="410" r:id="rId57"/>
    <p:sldId id="406" r:id="rId58"/>
    <p:sldId id="407" r:id="rId59"/>
    <p:sldId id="408" r:id="rId60"/>
    <p:sldId id="409" r:id="rId61"/>
    <p:sldId id="411" r:id="rId62"/>
    <p:sldId id="275" r:id="rId63"/>
    <p:sldId id="276" r:id="rId64"/>
    <p:sldId id="277" r:id="rId65"/>
    <p:sldId id="278" r:id="rId66"/>
    <p:sldId id="274" r:id="rId67"/>
    <p:sldId id="279" r:id="rId68"/>
    <p:sldId id="280" r:id="rId69"/>
    <p:sldId id="281" r:id="rId70"/>
    <p:sldId id="296" r:id="rId71"/>
    <p:sldId id="297" r:id="rId72"/>
    <p:sldId id="298" r:id="rId73"/>
    <p:sldId id="300" r:id="rId74"/>
    <p:sldId id="299" r:id="rId75"/>
    <p:sldId id="282" r:id="rId76"/>
    <p:sldId id="283" r:id="rId77"/>
    <p:sldId id="284" r:id="rId78"/>
    <p:sldId id="285" r:id="rId79"/>
    <p:sldId id="286" r:id="rId80"/>
    <p:sldId id="287" r:id="rId81"/>
    <p:sldId id="288" r:id="rId82"/>
    <p:sldId id="289" r:id="rId83"/>
    <p:sldId id="291" r:id="rId84"/>
    <p:sldId id="292" r:id="rId85"/>
    <p:sldId id="293" r:id="rId86"/>
    <p:sldId id="294" r:id="rId87"/>
    <p:sldId id="427" r:id="rId88"/>
    <p:sldId id="428" r:id="rId89"/>
    <p:sldId id="429" r:id="rId90"/>
    <p:sldId id="430" r:id="rId91"/>
    <p:sldId id="431" r:id="rId92"/>
    <p:sldId id="432" r:id="rId93"/>
    <p:sldId id="433" r:id="rId94"/>
    <p:sldId id="434" r:id="rId9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autoAdjust="0"/>
    <p:restoredTop sz="94660"/>
  </p:normalViewPr>
  <p:slideViewPr>
    <p:cSldViewPr snapToGrid="0">
      <p:cViewPr>
        <p:scale>
          <a:sx n="81" d="100"/>
          <a:sy n="81" d="100"/>
        </p:scale>
        <p:origin x="-67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D904D-CB35-784D-961F-4648039F6CF1}" type="doc">
      <dgm:prSet loTypeId="urn:microsoft.com/office/officeart/2005/8/layout/process1" loCatId="" qsTypeId="urn:microsoft.com/office/officeart/2005/8/quickstyle/3d3" qsCatId="3D" csTypeId="urn:microsoft.com/office/officeart/2005/8/colors/accent0_1" csCatId="mainScheme" phldr="1"/>
      <dgm:spPr/>
      <dgm:t>
        <a:bodyPr/>
        <a:lstStyle/>
        <a:p>
          <a:endParaRPr lang="ru-RU"/>
        </a:p>
      </dgm:t>
    </dgm:pt>
    <dgm:pt modelId="{4A9ECFE3-E4B6-A14D-9B05-51D1531176AA}">
      <dgm:prSet custT="1"/>
      <dgm:spPr/>
      <dgm:t>
        <a:bodyPr/>
        <a:lstStyle/>
        <a:p>
          <a:r>
            <a:rPr lang="ru-RU" sz="2400" dirty="0"/>
            <a:t>в конце проектирования или строительства;</a:t>
          </a:r>
        </a:p>
      </dgm:t>
    </dgm:pt>
    <dgm:pt modelId="{F0F0B197-A233-274D-A1B5-AE0FFBE230E4}" type="parTrans" cxnId="{2377A7C8-4DF7-F547-91D5-B4B29447F3C9}">
      <dgm:prSet/>
      <dgm:spPr/>
      <dgm:t>
        <a:bodyPr/>
        <a:lstStyle/>
        <a:p>
          <a:endParaRPr lang="ru-RU" sz="2400"/>
        </a:p>
      </dgm:t>
    </dgm:pt>
    <dgm:pt modelId="{F4AE8CFB-B7B2-0F43-8421-483F77FCF7E3}" type="sibTrans" cxnId="{2377A7C8-4DF7-F547-91D5-B4B29447F3C9}">
      <dgm:prSet custT="1"/>
      <dgm:spPr/>
      <dgm:t>
        <a:bodyPr/>
        <a:lstStyle/>
        <a:p>
          <a:endParaRPr lang="ru-RU" sz="2400"/>
        </a:p>
      </dgm:t>
    </dgm:pt>
    <dgm:pt modelId="{4D933F9E-A326-0E46-9566-7C7D0E753D73}">
      <dgm:prSet custT="1"/>
      <dgm:spPr/>
      <dgm:t>
        <a:bodyPr/>
        <a:lstStyle/>
        <a:p>
          <a:r>
            <a:rPr lang="ru-RU" sz="2400" dirty="0"/>
            <a:t>во время периода проектирования или строительства;</a:t>
          </a:r>
        </a:p>
      </dgm:t>
    </dgm:pt>
    <dgm:pt modelId="{3B27FB3F-6175-624F-BA52-6B703B58F765}" type="parTrans" cxnId="{A9B49A64-FAB5-0543-BA8D-A203939F5099}">
      <dgm:prSet/>
      <dgm:spPr/>
      <dgm:t>
        <a:bodyPr/>
        <a:lstStyle/>
        <a:p>
          <a:endParaRPr lang="ru-RU" sz="2400"/>
        </a:p>
      </dgm:t>
    </dgm:pt>
    <dgm:pt modelId="{416855AC-0BE0-6E46-8537-369D4F331D7B}" type="sibTrans" cxnId="{A9B49A64-FAB5-0543-BA8D-A203939F5099}">
      <dgm:prSet custT="1"/>
      <dgm:spPr/>
      <dgm:t>
        <a:bodyPr/>
        <a:lstStyle/>
        <a:p>
          <a:endParaRPr lang="ru-RU" sz="2400"/>
        </a:p>
      </dgm:t>
    </dgm:pt>
    <dgm:pt modelId="{0C7B9B81-DC6C-3143-B84E-E6D9B4EB8702}">
      <dgm:prSet custT="1"/>
      <dgm:spPr/>
      <dgm:t>
        <a:bodyPr/>
        <a:lstStyle/>
        <a:p>
          <a:r>
            <a:rPr lang="ru-RU" sz="2400" dirty="0"/>
            <a:t>вслед за завершением проектирования или строительства.</a:t>
          </a:r>
        </a:p>
      </dgm:t>
    </dgm:pt>
    <dgm:pt modelId="{2D5FC77D-290D-F743-A947-8863A8B8EDC5}" type="parTrans" cxnId="{573D59FB-CCB2-0B44-9447-6FAE6918910D}">
      <dgm:prSet/>
      <dgm:spPr/>
      <dgm:t>
        <a:bodyPr/>
        <a:lstStyle/>
        <a:p>
          <a:endParaRPr lang="ru-RU" sz="2400"/>
        </a:p>
      </dgm:t>
    </dgm:pt>
    <dgm:pt modelId="{714711E5-4A91-6E4D-ACCA-E724551BEFA1}" type="sibTrans" cxnId="{573D59FB-CCB2-0B44-9447-6FAE6918910D}">
      <dgm:prSet/>
      <dgm:spPr/>
      <dgm:t>
        <a:bodyPr/>
        <a:lstStyle/>
        <a:p>
          <a:endParaRPr lang="ru-RU" sz="2400"/>
        </a:p>
      </dgm:t>
    </dgm:pt>
    <dgm:pt modelId="{236CD5B8-0648-9F4C-9FCD-2143311EA56F}" type="pres">
      <dgm:prSet presAssocID="{FF2D904D-CB35-784D-961F-4648039F6CF1}" presName="Name0" presStyleCnt="0">
        <dgm:presLayoutVars>
          <dgm:dir/>
          <dgm:resizeHandles val="exact"/>
        </dgm:presLayoutVars>
      </dgm:prSet>
      <dgm:spPr/>
      <dgm:t>
        <a:bodyPr/>
        <a:lstStyle/>
        <a:p>
          <a:endParaRPr lang="ru-RU"/>
        </a:p>
      </dgm:t>
    </dgm:pt>
    <dgm:pt modelId="{3B89B865-0C26-B14E-A009-A9C86173121E}" type="pres">
      <dgm:prSet presAssocID="{4D933F9E-A326-0E46-9566-7C7D0E753D73}" presName="node" presStyleLbl="node1" presStyleIdx="0" presStyleCnt="3">
        <dgm:presLayoutVars>
          <dgm:bulletEnabled val="1"/>
        </dgm:presLayoutVars>
      </dgm:prSet>
      <dgm:spPr/>
      <dgm:t>
        <a:bodyPr/>
        <a:lstStyle/>
        <a:p>
          <a:endParaRPr lang="ru-RU"/>
        </a:p>
      </dgm:t>
    </dgm:pt>
    <dgm:pt modelId="{16D587DF-1285-3B40-9EF5-8E81FF9FCD85}" type="pres">
      <dgm:prSet presAssocID="{416855AC-0BE0-6E46-8537-369D4F331D7B}" presName="sibTrans" presStyleLbl="sibTrans2D1" presStyleIdx="0" presStyleCnt="2"/>
      <dgm:spPr/>
      <dgm:t>
        <a:bodyPr/>
        <a:lstStyle/>
        <a:p>
          <a:endParaRPr lang="ru-RU"/>
        </a:p>
      </dgm:t>
    </dgm:pt>
    <dgm:pt modelId="{1DEE3C39-5666-9F40-953E-88BB9D0B4D43}" type="pres">
      <dgm:prSet presAssocID="{416855AC-0BE0-6E46-8537-369D4F331D7B}" presName="connectorText" presStyleLbl="sibTrans2D1" presStyleIdx="0" presStyleCnt="2"/>
      <dgm:spPr/>
      <dgm:t>
        <a:bodyPr/>
        <a:lstStyle/>
        <a:p>
          <a:endParaRPr lang="ru-RU"/>
        </a:p>
      </dgm:t>
    </dgm:pt>
    <dgm:pt modelId="{BB700BA8-63B9-C547-A936-C830A5F48F0E}" type="pres">
      <dgm:prSet presAssocID="{4A9ECFE3-E4B6-A14D-9B05-51D1531176AA}" presName="node" presStyleLbl="node1" presStyleIdx="1" presStyleCnt="3">
        <dgm:presLayoutVars>
          <dgm:bulletEnabled val="1"/>
        </dgm:presLayoutVars>
      </dgm:prSet>
      <dgm:spPr/>
      <dgm:t>
        <a:bodyPr/>
        <a:lstStyle/>
        <a:p>
          <a:endParaRPr lang="ru-RU"/>
        </a:p>
      </dgm:t>
    </dgm:pt>
    <dgm:pt modelId="{182DAA23-90A1-7148-BB5E-66765209CE46}" type="pres">
      <dgm:prSet presAssocID="{F4AE8CFB-B7B2-0F43-8421-483F77FCF7E3}" presName="sibTrans" presStyleLbl="sibTrans2D1" presStyleIdx="1" presStyleCnt="2"/>
      <dgm:spPr/>
      <dgm:t>
        <a:bodyPr/>
        <a:lstStyle/>
        <a:p>
          <a:endParaRPr lang="ru-RU"/>
        </a:p>
      </dgm:t>
    </dgm:pt>
    <dgm:pt modelId="{D48A7B85-15F6-834A-B5FD-3252C30E9735}" type="pres">
      <dgm:prSet presAssocID="{F4AE8CFB-B7B2-0F43-8421-483F77FCF7E3}" presName="connectorText" presStyleLbl="sibTrans2D1" presStyleIdx="1" presStyleCnt="2"/>
      <dgm:spPr/>
      <dgm:t>
        <a:bodyPr/>
        <a:lstStyle/>
        <a:p>
          <a:endParaRPr lang="ru-RU"/>
        </a:p>
      </dgm:t>
    </dgm:pt>
    <dgm:pt modelId="{926B241D-F34C-2147-BCBC-094D676E7C4E}" type="pres">
      <dgm:prSet presAssocID="{0C7B9B81-DC6C-3143-B84E-E6D9B4EB8702}" presName="node" presStyleLbl="node1" presStyleIdx="2" presStyleCnt="3">
        <dgm:presLayoutVars>
          <dgm:bulletEnabled val="1"/>
        </dgm:presLayoutVars>
      </dgm:prSet>
      <dgm:spPr/>
      <dgm:t>
        <a:bodyPr/>
        <a:lstStyle/>
        <a:p>
          <a:endParaRPr lang="ru-RU"/>
        </a:p>
      </dgm:t>
    </dgm:pt>
  </dgm:ptLst>
  <dgm:cxnLst>
    <dgm:cxn modelId="{4E9A50D5-986A-CA40-BA5D-3DC4A9CD57C3}" type="presOf" srcId="{F4AE8CFB-B7B2-0F43-8421-483F77FCF7E3}" destId="{182DAA23-90A1-7148-BB5E-66765209CE46}" srcOrd="0" destOrd="0" presId="urn:microsoft.com/office/officeart/2005/8/layout/process1"/>
    <dgm:cxn modelId="{14BEE3F6-FA28-8047-85FB-679A60243596}" type="presOf" srcId="{416855AC-0BE0-6E46-8537-369D4F331D7B}" destId="{1DEE3C39-5666-9F40-953E-88BB9D0B4D43}" srcOrd="1" destOrd="0" presId="urn:microsoft.com/office/officeart/2005/8/layout/process1"/>
    <dgm:cxn modelId="{83CB30FC-B917-5B42-9B37-9FE11BB49806}" type="presOf" srcId="{4A9ECFE3-E4B6-A14D-9B05-51D1531176AA}" destId="{BB700BA8-63B9-C547-A936-C830A5F48F0E}" srcOrd="0" destOrd="0" presId="urn:microsoft.com/office/officeart/2005/8/layout/process1"/>
    <dgm:cxn modelId="{573D59FB-CCB2-0B44-9447-6FAE6918910D}" srcId="{FF2D904D-CB35-784D-961F-4648039F6CF1}" destId="{0C7B9B81-DC6C-3143-B84E-E6D9B4EB8702}" srcOrd="2" destOrd="0" parTransId="{2D5FC77D-290D-F743-A947-8863A8B8EDC5}" sibTransId="{714711E5-4A91-6E4D-ACCA-E724551BEFA1}"/>
    <dgm:cxn modelId="{FE4A23BA-5FCA-A74E-8AAB-8199B56452BA}" type="presOf" srcId="{4D933F9E-A326-0E46-9566-7C7D0E753D73}" destId="{3B89B865-0C26-B14E-A009-A9C86173121E}" srcOrd="0" destOrd="0" presId="urn:microsoft.com/office/officeart/2005/8/layout/process1"/>
    <dgm:cxn modelId="{127FB108-3A0F-BA43-B8EE-17D855BAD722}" type="presOf" srcId="{FF2D904D-CB35-784D-961F-4648039F6CF1}" destId="{236CD5B8-0648-9F4C-9FCD-2143311EA56F}" srcOrd="0" destOrd="0" presId="urn:microsoft.com/office/officeart/2005/8/layout/process1"/>
    <dgm:cxn modelId="{2377A7C8-4DF7-F547-91D5-B4B29447F3C9}" srcId="{FF2D904D-CB35-784D-961F-4648039F6CF1}" destId="{4A9ECFE3-E4B6-A14D-9B05-51D1531176AA}" srcOrd="1" destOrd="0" parTransId="{F0F0B197-A233-274D-A1B5-AE0FFBE230E4}" sibTransId="{F4AE8CFB-B7B2-0F43-8421-483F77FCF7E3}"/>
    <dgm:cxn modelId="{A9B49A64-FAB5-0543-BA8D-A203939F5099}" srcId="{FF2D904D-CB35-784D-961F-4648039F6CF1}" destId="{4D933F9E-A326-0E46-9566-7C7D0E753D73}" srcOrd="0" destOrd="0" parTransId="{3B27FB3F-6175-624F-BA52-6B703B58F765}" sibTransId="{416855AC-0BE0-6E46-8537-369D4F331D7B}"/>
    <dgm:cxn modelId="{6836E8F7-D357-D741-A896-B15B97895BFB}" type="presOf" srcId="{F4AE8CFB-B7B2-0F43-8421-483F77FCF7E3}" destId="{D48A7B85-15F6-834A-B5FD-3252C30E9735}" srcOrd="1" destOrd="0" presId="urn:microsoft.com/office/officeart/2005/8/layout/process1"/>
    <dgm:cxn modelId="{C174C989-3286-834A-9D49-90097045E995}" type="presOf" srcId="{416855AC-0BE0-6E46-8537-369D4F331D7B}" destId="{16D587DF-1285-3B40-9EF5-8E81FF9FCD85}" srcOrd="0" destOrd="0" presId="urn:microsoft.com/office/officeart/2005/8/layout/process1"/>
    <dgm:cxn modelId="{52488E31-AC5A-B24F-B716-AC80BA3FAEF0}" type="presOf" srcId="{0C7B9B81-DC6C-3143-B84E-E6D9B4EB8702}" destId="{926B241D-F34C-2147-BCBC-094D676E7C4E}" srcOrd="0" destOrd="0" presId="urn:microsoft.com/office/officeart/2005/8/layout/process1"/>
    <dgm:cxn modelId="{ECE40612-0574-B747-A3B9-03AB3D96F8FA}" type="presParOf" srcId="{236CD5B8-0648-9F4C-9FCD-2143311EA56F}" destId="{3B89B865-0C26-B14E-A009-A9C86173121E}" srcOrd="0" destOrd="0" presId="urn:microsoft.com/office/officeart/2005/8/layout/process1"/>
    <dgm:cxn modelId="{788A06EA-08CC-134C-81CA-EDA9B31E20CE}" type="presParOf" srcId="{236CD5B8-0648-9F4C-9FCD-2143311EA56F}" destId="{16D587DF-1285-3B40-9EF5-8E81FF9FCD85}" srcOrd="1" destOrd="0" presId="urn:microsoft.com/office/officeart/2005/8/layout/process1"/>
    <dgm:cxn modelId="{CC6C23A5-A8E4-DF40-8128-E50E843D1332}" type="presParOf" srcId="{16D587DF-1285-3B40-9EF5-8E81FF9FCD85}" destId="{1DEE3C39-5666-9F40-953E-88BB9D0B4D43}" srcOrd="0" destOrd="0" presId="urn:microsoft.com/office/officeart/2005/8/layout/process1"/>
    <dgm:cxn modelId="{2B0B205D-F1F0-FC44-B8EC-D59D1C163E95}" type="presParOf" srcId="{236CD5B8-0648-9F4C-9FCD-2143311EA56F}" destId="{BB700BA8-63B9-C547-A936-C830A5F48F0E}" srcOrd="2" destOrd="0" presId="urn:microsoft.com/office/officeart/2005/8/layout/process1"/>
    <dgm:cxn modelId="{D36EFFBE-4DEF-B540-BD3C-AEBFAE8A2FCA}" type="presParOf" srcId="{236CD5B8-0648-9F4C-9FCD-2143311EA56F}" destId="{182DAA23-90A1-7148-BB5E-66765209CE46}" srcOrd="3" destOrd="0" presId="urn:microsoft.com/office/officeart/2005/8/layout/process1"/>
    <dgm:cxn modelId="{7BE94C45-78DA-C540-B1D3-2985B03DE008}" type="presParOf" srcId="{182DAA23-90A1-7148-BB5E-66765209CE46}" destId="{D48A7B85-15F6-834A-B5FD-3252C30E9735}" srcOrd="0" destOrd="0" presId="urn:microsoft.com/office/officeart/2005/8/layout/process1"/>
    <dgm:cxn modelId="{4C068C08-3818-BF4A-B2A8-F83F23DA6FA2}" type="presParOf" srcId="{236CD5B8-0648-9F4C-9FCD-2143311EA56F}" destId="{926B241D-F34C-2147-BCBC-094D676E7C4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397DBB-D96F-6742-A900-6F17441EBFCE}"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ru-RU"/>
        </a:p>
      </dgm:t>
    </dgm:pt>
    <dgm:pt modelId="{7AD739B7-DCF8-DB49-B32B-A5BB1BC17F7C}">
      <dgm:prSet/>
      <dgm:spPr/>
      <dgm:t>
        <a:bodyPr/>
        <a:lstStyle/>
        <a:p>
          <a:r>
            <a:rPr lang="ru-RU"/>
            <a:t>1. </a:t>
          </a:r>
        </a:p>
      </dgm:t>
    </dgm:pt>
    <dgm:pt modelId="{7FFAC024-CD3D-E249-B27C-28FE7AE55B83}" type="parTrans" cxnId="{46E23227-5E51-4A49-819B-42F68C4E63AA}">
      <dgm:prSet/>
      <dgm:spPr/>
      <dgm:t>
        <a:bodyPr/>
        <a:lstStyle/>
        <a:p>
          <a:endParaRPr lang="ru-RU"/>
        </a:p>
      </dgm:t>
    </dgm:pt>
    <dgm:pt modelId="{77419479-3850-914F-92E5-13B074D60AA3}" type="sibTrans" cxnId="{46E23227-5E51-4A49-819B-42F68C4E63AA}">
      <dgm:prSet/>
      <dgm:spPr/>
      <dgm:t>
        <a:bodyPr/>
        <a:lstStyle/>
        <a:p>
          <a:endParaRPr lang="ru-RU"/>
        </a:p>
      </dgm:t>
    </dgm:pt>
    <dgm:pt modelId="{0BEC6210-31BF-DF48-B94C-B0FAD373017C}">
      <dgm:prSet/>
      <dgm:spPr/>
      <dgm:t>
        <a:bodyPr/>
        <a:lstStyle/>
        <a:p>
          <a:r>
            <a:rPr lang="ru-RU" dirty="0"/>
            <a:t>Это должна быть небольшая команда, состоящая из экспертов, имеющих опыт осуществления проектов и знания особенностей данного проекта.</a:t>
          </a:r>
        </a:p>
      </dgm:t>
    </dgm:pt>
    <dgm:pt modelId="{2E536EE4-6B0C-CA45-A123-8972E6FC29FD}" type="parTrans" cxnId="{C84ECA6F-5121-CC41-A6EE-DAB35EC4B991}">
      <dgm:prSet/>
      <dgm:spPr/>
      <dgm:t>
        <a:bodyPr/>
        <a:lstStyle/>
        <a:p>
          <a:endParaRPr lang="ru-RU"/>
        </a:p>
      </dgm:t>
    </dgm:pt>
    <dgm:pt modelId="{52EACC42-5E48-6F43-9258-CBCD4E32A355}" type="sibTrans" cxnId="{C84ECA6F-5121-CC41-A6EE-DAB35EC4B991}">
      <dgm:prSet/>
      <dgm:spPr/>
      <dgm:t>
        <a:bodyPr/>
        <a:lstStyle/>
        <a:p>
          <a:endParaRPr lang="ru-RU"/>
        </a:p>
      </dgm:t>
    </dgm:pt>
    <dgm:pt modelId="{7BC7ECEF-6B4F-5B41-A850-D23FC1AC8560}">
      <dgm:prSet/>
      <dgm:spPr/>
      <dgm:t>
        <a:bodyPr/>
        <a:lstStyle/>
        <a:p>
          <a:r>
            <a:rPr lang="ru-RU"/>
            <a:t>2. </a:t>
          </a:r>
        </a:p>
      </dgm:t>
    </dgm:pt>
    <dgm:pt modelId="{D3A1FE2A-472B-844F-A037-60D885D3FD17}" type="parTrans" cxnId="{B7E4AB1F-07CD-EC4F-9EF0-7FACE77C7151}">
      <dgm:prSet/>
      <dgm:spPr/>
      <dgm:t>
        <a:bodyPr/>
        <a:lstStyle/>
        <a:p>
          <a:endParaRPr lang="ru-RU"/>
        </a:p>
      </dgm:t>
    </dgm:pt>
    <dgm:pt modelId="{28D254B3-9A37-7244-B7E6-4BF6B54F02B2}" type="sibTrans" cxnId="{B7E4AB1F-07CD-EC4F-9EF0-7FACE77C7151}">
      <dgm:prSet/>
      <dgm:spPr/>
      <dgm:t>
        <a:bodyPr/>
        <a:lstStyle/>
        <a:p>
          <a:endParaRPr lang="ru-RU"/>
        </a:p>
      </dgm:t>
    </dgm:pt>
    <dgm:pt modelId="{1A158AC9-F826-EE4A-B2DC-A2F415663053}">
      <dgm:prSet/>
      <dgm:spPr/>
      <dgm:t>
        <a:bodyPr/>
        <a:lstStyle/>
        <a:p>
          <a:r>
            <a:rPr lang="ru-RU" dirty="0"/>
            <a:t>Команда изучает проект на месте его проведения.</a:t>
          </a:r>
        </a:p>
      </dgm:t>
    </dgm:pt>
    <dgm:pt modelId="{459DADD6-9964-5F44-AC67-C69722F6952A}" type="parTrans" cxnId="{11C9B939-8DE8-BF43-A566-4E3E63692737}">
      <dgm:prSet/>
      <dgm:spPr/>
      <dgm:t>
        <a:bodyPr/>
        <a:lstStyle/>
        <a:p>
          <a:endParaRPr lang="ru-RU"/>
        </a:p>
      </dgm:t>
    </dgm:pt>
    <dgm:pt modelId="{C66E0064-7C00-CE44-8894-CF4F0E0765FF}" type="sibTrans" cxnId="{11C9B939-8DE8-BF43-A566-4E3E63692737}">
      <dgm:prSet/>
      <dgm:spPr/>
      <dgm:t>
        <a:bodyPr/>
        <a:lstStyle/>
        <a:p>
          <a:endParaRPr lang="ru-RU"/>
        </a:p>
      </dgm:t>
    </dgm:pt>
    <dgm:pt modelId="{A379371D-679A-6847-A545-D7ED7A231687}">
      <dgm:prSet/>
      <dgm:spPr/>
      <dgm:t>
        <a:bodyPr/>
        <a:lstStyle/>
        <a:p>
          <a:r>
            <a:rPr lang="ru-RU"/>
            <a:t>3. </a:t>
          </a:r>
        </a:p>
      </dgm:t>
    </dgm:pt>
    <dgm:pt modelId="{E851518D-AE2E-0C44-AFDD-B11B96215950}" type="parTrans" cxnId="{05271C70-46CD-EC45-BEE4-C5705DCEF3B7}">
      <dgm:prSet/>
      <dgm:spPr/>
      <dgm:t>
        <a:bodyPr/>
        <a:lstStyle/>
        <a:p>
          <a:endParaRPr lang="ru-RU"/>
        </a:p>
      </dgm:t>
    </dgm:pt>
    <dgm:pt modelId="{1B34C198-206F-814C-8E64-8095AB4CB7C7}" type="sibTrans" cxnId="{05271C70-46CD-EC45-BEE4-C5705DCEF3B7}">
      <dgm:prSet/>
      <dgm:spPr/>
      <dgm:t>
        <a:bodyPr/>
        <a:lstStyle/>
        <a:p>
          <a:endParaRPr lang="ru-RU"/>
        </a:p>
      </dgm:t>
    </dgm:pt>
    <dgm:pt modelId="{7E199C49-30EA-AC44-A113-DB0FACC9B70E}">
      <dgm:prSet/>
      <dgm:spPr/>
      <dgm:t>
        <a:bodyPr/>
        <a:lstStyle/>
        <a:p>
          <a:r>
            <a:rPr lang="ru-RU" dirty="0"/>
            <a:t>Команда составляет краткие отчеты и передает их менеджменту проекта.</a:t>
          </a:r>
        </a:p>
      </dgm:t>
    </dgm:pt>
    <dgm:pt modelId="{4B7C989A-D788-7145-8BF6-5FBB2A685868}" type="parTrans" cxnId="{BD2832D1-E2DD-FA4F-8315-7E3225C1CE12}">
      <dgm:prSet/>
      <dgm:spPr/>
      <dgm:t>
        <a:bodyPr/>
        <a:lstStyle/>
        <a:p>
          <a:endParaRPr lang="ru-RU"/>
        </a:p>
      </dgm:t>
    </dgm:pt>
    <dgm:pt modelId="{76C37342-5F8F-A447-A945-8B91CBDD8379}" type="sibTrans" cxnId="{BD2832D1-E2DD-FA4F-8315-7E3225C1CE12}">
      <dgm:prSet/>
      <dgm:spPr/>
      <dgm:t>
        <a:bodyPr/>
        <a:lstStyle/>
        <a:p>
          <a:endParaRPr lang="ru-RU"/>
        </a:p>
      </dgm:t>
    </dgm:pt>
    <dgm:pt modelId="{AB2F224B-1897-2B44-9D1D-AA041613E7C1}">
      <dgm:prSet/>
      <dgm:spPr/>
      <dgm:t>
        <a:bodyPr/>
        <a:lstStyle/>
        <a:p>
          <a:r>
            <a:rPr lang="ru-RU"/>
            <a:t>4. </a:t>
          </a:r>
        </a:p>
      </dgm:t>
    </dgm:pt>
    <dgm:pt modelId="{69A722AE-64F9-6A42-91A5-770C199D71A0}" type="parTrans" cxnId="{41D22B47-716D-774D-8AF4-9C8C84B5A277}">
      <dgm:prSet/>
      <dgm:spPr/>
      <dgm:t>
        <a:bodyPr/>
        <a:lstStyle/>
        <a:p>
          <a:endParaRPr lang="ru-RU"/>
        </a:p>
      </dgm:t>
    </dgm:pt>
    <dgm:pt modelId="{B1CD6729-E9A7-A94A-92B1-1E4E7893A5DB}" type="sibTrans" cxnId="{41D22B47-716D-774D-8AF4-9C8C84B5A277}">
      <dgm:prSet/>
      <dgm:spPr/>
      <dgm:t>
        <a:bodyPr/>
        <a:lstStyle/>
        <a:p>
          <a:endParaRPr lang="ru-RU"/>
        </a:p>
      </dgm:t>
    </dgm:pt>
    <dgm:pt modelId="{4C055A1F-72B9-6B45-BD97-1FAA9FB5751E}">
      <dgm:prSet/>
      <dgm:spPr/>
      <dgm:t>
        <a:bodyPr/>
        <a:lstStyle/>
        <a:p>
          <a:r>
            <a:rPr lang="ru-RU" dirty="0"/>
            <a:t>Предложения и рекомендации, сделанные командой, должны учитываться, а их реализация — проверяться при осуществлении дальнейших мониторингов.</a:t>
          </a:r>
        </a:p>
      </dgm:t>
    </dgm:pt>
    <dgm:pt modelId="{057B81B7-6FB3-C54A-BE2C-D54A44ABBCE2}" type="parTrans" cxnId="{6E27532C-EDAD-BE44-A07B-A98B750ED597}">
      <dgm:prSet/>
      <dgm:spPr/>
      <dgm:t>
        <a:bodyPr/>
        <a:lstStyle/>
        <a:p>
          <a:endParaRPr lang="ru-RU"/>
        </a:p>
      </dgm:t>
    </dgm:pt>
    <dgm:pt modelId="{97509F6E-7D7E-5E4D-9434-F084D94F0905}" type="sibTrans" cxnId="{6E27532C-EDAD-BE44-A07B-A98B750ED597}">
      <dgm:prSet/>
      <dgm:spPr/>
      <dgm:t>
        <a:bodyPr/>
        <a:lstStyle/>
        <a:p>
          <a:endParaRPr lang="ru-RU"/>
        </a:p>
      </dgm:t>
    </dgm:pt>
    <dgm:pt modelId="{B4F1C1EF-F966-5A4D-9266-DC5176A0548D}" type="pres">
      <dgm:prSet presAssocID="{EA397DBB-D96F-6742-A900-6F17441EBFCE}" presName="linearFlow" presStyleCnt="0">
        <dgm:presLayoutVars>
          <dgm:dir/>
          <dgm:animLvl val="lvl"/>
          <dgm:resizeHandles val="exact"/>
        </dgm:presLayoutVars>
      </dgm:prSet>
      <dgm:spPr/>
      <dgm:t>
        <a:bodyPr/>
        <a:lstStyle/>
        <a:p>
          <a:endParaRPr lang="ru-RU"/>
        </a:p>
      </dgm:t>
    </dgm:pt>
    <dgm:pt modelId="{946B1E69-9EDD-A848-AF5B-895990D164FB}" type="pres">
      <dgm:prSet presAssocID="{7AD739B7-DCF8-DB49-B32B-A5BB1BC17F7C}" presName="composite" presStyleCnt="0"/>
      <dgm:spPr/>
    </dgm:pt>
    <dgm:pt modelId="{D7A3CAA8-8B9C-8B42-8552-3D7AC4BF0882}" type="pres">
      <dgm:prSet presAssocID="{7AD739B7-DCF8-DB49-B32B-A5BB1BC17F7C}" presName="parentText" presStyleLbl="alignNode1" presStyleIdx="0" presStyleCnt="4">
        <dgm:presLayoutVars>
          <dgm:chMax val="1"/>
          <dgm:bulletEnabled val="1"/>
        </dgm:presLayoutVars>
      </dgm:prSet>
      <dgm:spPr/>
      <dgm:t>
        <a:bodyPr/>
        <a:lstStyle/>
        <a:p>
          <a:endParaRPr lang="ru-RU"/>
        </a:p>
      </dgm:t>
    </dgm:pt>
    <dgm:pt modelId="{F8D9B7EB-3AD3-0342-9507-B83D546230DD}" type="pres">
      <dgm:prSet presAssocID="{7AD739B7-DCF8-DB49-B32B-A5BB1BC17F7C}" presName="descendantText" presStyleLbl="alignAcc1" presStyleIdx="0" presStyleCnt="4">
        <dgm:presLayoutVars>
          <dgm:bulletEnabled val="1"/>
        </dgm:presLayoutVars>
      </dgm:prSet>
      <dgm:spPr/>
      <dgm:t>
        <a:bodyPr/>
        <a:lstStyle/>
        <a:p>
          <a:endParaRPr lang="ru-RU"/>
        </a:p>
      </dgm:t>
    </dgm:pt>
    <dgm:pt modelId="{3F3E4EAE-0C61-6548-89B9-D3F124EE0E6C}" type="pres">
      <dgm:prSet presAssocID="{77419479-3850-914F-92E5-13B074D60AA3}" presName="sp" presStyleCnt="0"/>
      <dgm:spPr/>
    </dgm:pt>
    <dgm:pt modelId="{3C5C7CFF-A3EB-7E47-BA51-A7CDB3A7FA8D}" type="pres">
      <dgm:prSet presAssocID="{7BC7ECEF-6B4F-5B41-A850-D23FC1AC8560}" presName="composite" presStyleCnt="0"/>
      <dgm:spPr/>
    </dgm:pt>
    <dgm:pt modelId="{43C99EAA-EAC7-CE41-8563-E9CEF3503F4A}" type="pres">
      <dgm:prSet presAssocID="{7BC7ECEF-6B4F-5B41-A850-D23FC1AC8560}" presName="parentText" presStyleLbl="alignNode1" presStyleIdx="1" presStyleCnt="4">
        <dgm:presLayoutVars>
          <dgm:chMax val="1"/>
          <dgm:bulletEnabled val="1"/>
        </dgm:presLayoutVars>
      </dgm:prSet>
      <dgm:spPr/>
      <dgm:t>
        <a:bodyPr/>
        <a:lstStyle/>
        <a:p>
          <a:endParaRPr lang="ru-RU"/>
        </a:p>
      </dgm:t>
    </dgm:pt>
    <dgm:pt modelId="{EF85E36E-ACB4-F84D-960E-55E2C79E04EC}" type="pres">
      <dgm:prSet presAssocID="{7BC7ECEF-6B4F-5B41-A850-D23FC1AC8560}" presName="descendantText" presStyleLbl="alignAcc1" presStyleIdx="1" presStyleCnt="4">
        <dgm:presLayoutVars>
          <dgm:bulletEnabled val="1"/>
        </dgm:presLayoutVars>
      </dgm:prSet>
      <dgm:spPr/>
      <dgm:t>
        <a:bodyPr/>
        <a:lstStyle/>
        <a:p>
          <a:endParaRPr lang="ru-RU"/>
        </a:p>
      </dgm:t>
    </dgm:pt>
    <dgm:pt modelId="{3FF1EF95-E652-4646-84B9-8EB9E548B2F5}" type="pres">
      <dgm:prSet presAssocID="{28D254B3-9A37-7244-B7E6-4BF6B54F02B2}" presName="sp" presStyleCnt="0"/>
      <dgm:spPr/>
    </dgm:pt>
    <dgm:pt modelId="{6FF62A5A-FB00-3641-BFEF-CFB97E6FB615}" type="pres">
      <dgm:prSet presAssocID="{A379371D-679A-6847-A545-D7ED7A231687}" presName="composite" presStyleCnt="0"/>
      <dgm:spPr/>
    </dgm:pt>
    <dgm:pt modelId="{6AB81D1F-7C22-2F40-87DB-2430FD5A79F9}" type="pres">
      <dgm:prSet presAssocID="{A379371D-679A-6847-A545-D7ED7A231687}" presName="parentText" presStyleLbl="alignNode1" presStyleIdx="2" presStyleCnt="4">
        <dgm:presLayoutVars>
          <dgm:chMax val="1"/>
          <dgm:bulletEnabled val="1"/>
        </dgm:presLayoutVars>
      </dgm:prSet>
      <dgm:spPr/>
      <dgm:t>
        <a:bodyPr/>
        <a:lstStyle/>
        <a:p>
          <a:endParaRPr lang="ru-RU"/>
        </a:p>
      </dgm:t>
    </dgm:pt>
    <dgm:pt modelId="{330B1056-0CB1-F149-94DC-938E5A75F1C4}" type="pres">
      <dgm:prSet presAssocID="{A379371D-679A-6847-A545-D7ED7A231687}" presName="descendantText" presStyleLbl="alignAcc1" presStyleIdx="2" presStyleCnt="4">
        <dgm:presLayoutVars>
          <dgm:bulletEnabled val="1"/>
        </dgm:presLayoutVars>
      </dgm:prSet>
      <dgm:spPr/>
      <dgm:t>
        <a:bodyPr/>
        <a:lstStyle/>
        <a:p>
          <a:endParaRPr lang="ru-RU"/>
        </a:p>
      </dgm:t>
    </dgm:pt>
    <dgm:pt modelId="{66F769D0-7F5D-FA45-9DDD-7615F81F6CA7}" type="pres">
      <dgm:prSet presAssocID="{1B34C198-206F-814C-8E64-8095AB4CB7C7}" presName="sp" presStyleCnt="0"/>
      <dgm:spPr/>
    </dgm:pt>
    <dgm:pt modelId="{653E6F13-5DE6-2C48-A941-1B9F0594E084}" type="pres">
      <dgm:prSet presAssocID="{AB2F224B-1897-2B44-9D1D-AA041613E7C1}" presName="composite" presStyleCnt="0"/>
      <dgm:spPr/>
    </dgm:pt>
    <dgm:pt modelId="{06210ED0-EAE3-BD49-AAB2-2A75F05EBCB9}" type="pres">
      <dgm:prSet presAssocID="{AB2F224B-1897-2B44-9D1D-AA041613E7C1}" presName="parentText" presStyleLbl="alignNode1" presStyleIdx="3" presStyleCnt="4">
        <dgm:presLayoutVars>
          <dgm:chMax val="1"/>
          <dgm:bulletEnabled val="1"/>
        </dgm:presLayoutVars>
      </dgm:prSet>
      <dgm:spPr/>
      <dgm:t>
        <a:bodyPr/>
        <a:lstStyle/>
        <a:p>
          <a:endParaRPr lang="ru-RU"/>
        </a:p>
      </dgm:t>
    </dgm:pt>
    <dgm:pt modelId="{8AC40A13-9205-B642-844C-2D61B379F8C6}" type="pres">
      <dgm:prSet presAssocID="{AB2F224B-1897-2B44-9D1D-AA041613E7C1}" presName="descendantText" presStyleLbl="alignAcc1" presStyleIdx="3" presStyleCnt="4">
        <dgm:presLayoutVars>
          <dgm:bulletEnabled val="1"/>
        </dgm:presLayoutVars>
      </dgm:prSet>
      <dgm:spPr/>
      <dgm:t>
        <a:bodyPr/>
        <a:lstStyle/>
        <a:p>
          <a:endParaRPr lang="ru-RU"/>
        </a:p>
      </dgm:t>
    </dgm:pt>
  </dgm:ptLst>
  <dgm:cxnLst>
    <dgm:cxn modelId="{05271C70-46CD-EC45-BEE4-C5705DCEF3B7}" srcId="{EA397DBB-D96F-6742-A900-6F17441EBFCE}" destId="{A379371D-679A-6847-A545-D7ED7A231687}" srcOrd="2" destOrd="0" parTransId="{E851518D-AE2E-0C44-AFDD-B11B96215950}" sibTransId="{1B34C198-206F-814C-8E64-8095AB4CB7C7}"/>
    <dgm:cxn modelId="{CC3DE24D-6AA7-C747-9CA0-7FD3E94EC9CC}" type="presOf" srcId="{AB2F224B-1897-2B44-9D1D-AA041613E7C1}" destId="{06210ED0-EAE3-BD49-AAB2-2A75F05EBCB9}" srcOrd="0" destOrd="0" presId="urn:microsoft.com/office/officeart/2005/8/layout/chevron2"/>
    <dgm:cxn modelId="{BD2832D1-E2DD-FA4F-8315-7E3225C1CE12}" srcId="{A379371D-679A-6847-A545-D7ED7A231687}" destId="{7E199C49-30EA-AC44-A113-DB0FACC9B70E}" srcOrd="0" destOrd="0" parTransId="{4B7C989A-D788-7145-8BF6-5FBB2A685868}" sibTransId="{76C37342-5F8F-A447-A945-8B91CBDD8379}"/>
    <dgm:cxn modelId="{41D22B47-716D-774D-8AF4-9C8C84B5A277}" srcId="{EA397DBB-D96F-6742-A900-6F17441EBFCE}" destId="{AB2F224B-1897-2B44-9D1D-AA041613E7C1}" srcOrd="3" destOrd="0" parTransId="{69A722AE-64F9-6A42-91A5-770C199D71A0}" sibTransId="{B1CD6729-E9A7-A94A-92B1-1E4E7893A5DB}"/>
    <dgm:cxn modelId="{0FA07642-5A5E-D04B-8223-27295D7BA8C7}" type="presOf" srcId="{7E199C49-30EA-AC44-A113-DB0FACC9B70E}" destId="{330B1056-0CB1-F149-94DC-938E5A75F1C4}" srcOrd="0" destOrd="0" presId="urn:microsoft.com/office/officeart/2005/8/layout/chevron2"/>
    <dgm:cxn modelId="{C84ECA6F-5121-CC41-A6EE-DAB35EC4B991}" srcId="{7AD739B7-DCF8-DB49-B32B-A5BB1BC17F7C}" destId="{0BEC6210-31BF-DF48-B94C-B0FAD373017C}" srcOrd="0" destOrd="0" parTransId="{2E536EE4-6B0C-CA45-A123-8972E6FC29FD}" sibTransId="{52EACC42-5E48-6F43-9258-CBCD4E32A355}"/>
    <dgm:cxn modelId="{11C9B939-8DE8-BF43-A566-4E3E63692737}" srcId="{7BC7ECEF-6B4F-5B41-A850-D23FC1AC8560}" destId="{1A158AC9-F826-EE4A-B2DC-A2F415663053}" srcOrd="0" destOrd="0" parTransId="{459DADD6-9964-5F44-AC67-C69722F6952A}" sibTransId="{C66E0064-7C00-CE44-8894-CF4F0E0765FF}"/>
    <dgm:cxn modelId="{6E27532C-EDAD-BE44-A07B-A98B750ED597}" srcId="{AB2F224B-1897-2B44-9D1D-AA041613E7C1}" destId="{4C055A1F-72B9-6B45-BD97-1FAA9FB5751E}" srcOrd="0" destOrd="0" parTransId="{057B81B7-6FB3-C54A-BE2C-D54A44ABBCE2}" sibTransId="{97509F6E-7D7E-5E4D-9434-F084D94F0905}"/>
    <dgm:cxn modelId="{3FE06CE2-DE33-794F-AEB3-CA86027F120B}" type="presOf" srcId="{A379371D-679A-6847-A545-D7ED7A231687}" destId="{6AB81D1F-7C22-2F40-87DB-2430FD5A79F9}" srcOrd="0" destOrd="0" presId="urn:microsoft.com/office/officeart/2005/8/layout/chevron2"/>
    <dgm:cxn modelId="{37308D4A-F3E6-7B47-8781-E96936C5B01B}" type="presOf" srcId="{4C055A1F-72B9-6B45-BD97-1FAA9FB5751E}" destId="{8AC40A13-9205-B642-844C-2D61B379F8C6}" srcOrd="0" destOrd="0" presId="urn:microsoft.com/office/officeart/2005/8/layout/chevron2"/>
    <dgm:cxn modelId="{46E23227-5E51-4A49-819B-42F68C4E63AA}" srcId="{EA397DBB-D96F-6742-A900-6F17441EBFCE}" destId="{7AD739B7-DCF8-DB49-B32B-A5BB1BC17F7C}" srcOrd="0" destOrd="0" parTransId="{7FFAC024-CD3D-E249-B27C-28FE7AE55B83}" sibTransId="{77419479-3850-914F-92E5-13B074D60AA3}"/>
    <dgm:cxn modelId="{43C05D9B-6E9D-5D43-AAEA-E512D27B2A3B}" type="presOf" srcId="{0BEC6210-31BF-DF48-B94C-B0FAD373017C}" destId="{F8D9B7EB-3AD3-0342-9507-B83D546230DD}" srcOrd="0" destOrd="0" presId="urn:microsoft.com/office/officeart/2005/8/layout/chevron2"/>
    <dgm:cxn modelId="{FFECA9DA-34BD-B947-9F28-A5ADDEECF16A}" type="presOf" srcId="{7AD739B7-DCF8-DB49-B32B-A5BB1BC17F7C}" destId="{D7A3CAA8-8B9C-8B42-8552-3D7AC4BF0882}" srcOrd="0" destOrd="0" presId="urn:microsoft.com/office/officeart/2005/8/layout/chevron2"/>
    <dgm:cxn modelId="{47653D98-0E4E-C648-9A3C-B30749A2F096}" type="presOf" srcId="{7BC7ECEF-6B4F-5B41-A850-D23FC1AC8560}" destId="{43C99EAA-EAC7-CE41-8563-E9CEF3503F4A}" srcOrd="0" destOrd="0" presId="urn:microsoft.com/office/officeart/2005/8/layout/chevron2"/>
    <dgm:cxn modelId="{D9CEE119-D968-B44E-A6A3-E05022746B8E}" type="presOf" srcId="{EA397DBB-D96F-6742-A900-6F17441EBFCE}" destId="{B4F1C1EF-F966-5A4D-9266-DC5176A0548D}" srcOrd="0" destOrd="0" presId="urn:microsoft.com/office/officeart/2005/8/layout/chevron2"/>
    <dgm:cxn modelId="{D1723BAA-AB3D-6B41-8A6F-CCC053D9FA81}" type="presOf" srcId="{1A158AC9-F826-EE4A-B2DC-A2F415663053}" destId="{EF85E36E-ACB4-F84D-960E-55E2C79E04EC}" srcOrd="0" destOrd="0" presId="urn:microsoft.com/office/officeart/2005/8/layout/chevron2"/>
    <dgm:cxn modelId="{B7E4AB1F-07CD-EC4F-9EF0-7FACE77C7151}" srcId="{EA397DBB-D96F-6742-A900-6F17441EBFCE}" destId="{7BC7ECEF-6B4F-5B41-A850-D23FC1AC8560}" srcOrd="1" destOrd="0" parTransId="{D3A1FE2A-472B-844F-A037-60D885D3FD17}" sibTransId="{28D254B3-9A37-7244-B7E6-4BF6B54F02B2}"/>
    <dgm:cxn modelId="{0FBEA914-436B-A644-BE70-F278D6065CE0}" type="presParOf" srcId="{B4F1C1EF-F966-5A4D-9266-DC5176A0548D}" destId="{946B1E69-9EDD-A848-AF5B-895990D164FB}" srcOrd="0" destOrd="0" presId="urn:microsoft.com/office/officeart/2005/8/layout/chevron2"/>
    <dgm:cxn modelId="{9AEB7F96-9B31-A544-B914-50AB72B64190}" type="presParOf" srcId="{946B1E69-9EDD-A848-AF5B-895990D164FB}" destId="{D7A3CAA8-8B9C-8B42-8552-3D7AC4BF0882}" srcOrd="0" destOrd="0" presId="urn:microsoft.com/office/officeart/2005/8/layout/chevron2"/>
    <dgm:cxn modelId="{E1378412-AEC2-F441-9E6A-79B6464A4A49}" type="presParOf" srcId="{946B1E69-9EDD-A848-AF5B-895990D164FB}" destId="{F8D9B7EB-3AD3-0342-9507-B83D546230DD}" srcOrd="1" destOrd="0" presId="urn:microsoft.com/office/officeart/2005/8/layout/chevron2"/>
    <dgm:cxn modelId="{E0DFC27F-20E9-DC4E-9DE3-3B934F34E169}" type="presParOf" srcId="{B4F1C1EF-F966-5A4D-9266-DC5176A0548D}" destId="{3F3E4EAE-0C61-6548-89B9-D3F124EE0E6C}" srcOrd="1" destOrd="0" presId="urn:microsoft.com/office/officeart/2005/8/layout/chevron2"/>
    <dgm:cxn modelId="{E90267B1-FE7B-1F4E-8B17-C23CA1C1B78B}" type="presParOf" srcId="{B4F1C1EF-F966-5A4D-9266-DC5176A0548D}" destId="{3C5C7CFF-A3EB-7E47-BA51-A7CDB3A7FA8D}" srcOrd="2" destOrd="0" presId="urn:microsoft.com/office/officeart/2005/8/layout/chevron2"/>
    <dgm:cxn modelId="{5BE41512-6DA9-4C4C-B886-2A90F1BEB937}" type="presParOf" srcId="{3C5C7CFF-A3EB-7E47-BA51-A7CDB3A7FA8D}" destId="{43C99EAA-EAC7-CE41-8563-E9CEF3503F4A}" srcOrd="0" destOrd="0" presId="urn:microsoft.com/office/officeart/2005/8/layout/chevron2"/>
    <dgm:cxn modelId="{F082BC15-6D64-5C47-BF03-1969396BF05B}" type="presParOf" srcId="{3C5C7CFF-A3EB-7E47-BA51-A7CDB3A7FA8D}" destId="{EF85E36E-ACB4-F84D-960E-55E2C79E04EC}" srcOrd="1" destOrd="0" presId="urn:microsoft.com/office/officeart/2005/8/layout/chevron2"/>
    <dgm:cxn modelId="{D7DD4802-9D96-CE4F-9211-4C85483AB607}" type="presParOf" srcId="{B4F1C1EF-F966-5A4D-9266-DC5176A0548D}" destId="{3FF1EF95-E652-4646-84B9-8EB9E548B2F5}" srcOrd="3" destOrd="0" presId="urn:microsoft.com/office/officeart/2005/8/layout/chevron2"/>
    <dgm:cxn modelId="{128826FE-9C80-5042-AF01-0CD242209FAF}" type="presParOf" srcId="{B4F1C1EF-F966-5A4D-9266-DC5176A0548D}" destId="{6FF62A5A-FB00-3641-BFEF-CFB97E6FB615}" srcOrd="4" destOrd="0" presId="urn:microsoft.com/office/officeart/2005/8/layout/chevron2"/>
    <dgm:cxn modelId="{D1D399C3-A568-1347-98D8-AA3061BEC622}" type="presParOf" srcId="{6FF62A5A-FB00-3641-BFEF-CFB97E6FB615}" destId="{6AB81D1F-7C22-2F40-87DB-2430FD5A79F9}" srcOrd="0" destOrd="0" presId="urn:microsoft.com/office/officeart/2005/8/layout/chevron2"/>
    <dgm:cxn modelId="{A6AA546D-638F-F444-9AD5-EC79BFAB323A}" type="presParOf" srcId="{6FF62A5A-FB00-3641-BFEF-CFB97E6FB615}" destId="{330B1056-0CB1-F149-94DC-938E5A75F1C4}" srcOrd="1" destOrd="0" presId="urn:microsoft.com/office/officeart/2005/8/layout/chevron2"/>
    <dgm:cxn modelId="{6FF17EDD-7F8F-4B4A-85C4-698EE49F7E55}" type="presParOf" srcId="{B4F1C1EF-F966-5A4D-9266-DC5176A0548D}" destId="{66F769D0-7F5D-FA45-9DDD-7615F81F6CA7}" srcOrd="5" destOrd="0" presId="urn:microsoft.com/office/officeart/2005/8/layout/chevron2"/>
    <dgm:cxn modelId="{994CCBF2-0305-804D-81A2-8CFB0668888E}" type="presParOf" srcId="{B4F1C1EF-F966-5A4D-9266-DC5176A0548D}" destId="{653E6F13-5DE6-2C48-A941-1B9F0594E084}" srcOrd="6" destOrd="0" presId="urn:microsoft.com/office/officeart/2005/8/layout/chevron2"/>
    <dgm:cxn modelId="{2ACC9CAE-7421-0C4A-ACB2-CC5DAE30F9C7}" type="presParOf" srcId="{653E6F13-5DE6-2C48-A941-1B9F0594E084}" destId="{06210ED0-EAE3-BD49-AAB2-2A75F05EBCB9}" srcOrd="0" destOrd="0" presId="urn:microsoft.com/office/officeart/2005/8/layout/chevron2"/>
    <dgm:cxn modelId="{0AF3B979-532F-454A-9E02-70B5C46C7910}" type="presParOf" srcId="{653E6F13-5DE6-2C48-A941-1B9F0594E084}" destId="{8AC40A13-9205-B642-844C-2D61B379F8C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04B175-3DFB-3047-8D14-4BC5A857063C}" type="doc">
      <dgm:prSet loTypeId="urn:microsoft.com/office/officeart/2005/8/layout/hList1" loCatId="list" qsTypeId="urn:microsoft.com/office/officeart/2005/8/quickstyle/simple2" qsCatId="simple" csTypeId="urn:microsoft.com/office/officeart/2005/8/colors/accent0_1" csCatId="mainScheme" phldr="1"/>
      <dgm:spPr/>
      <dgm:t>
        <a:bodyPr/>
        <a:lstStyle/>
        <a:p>
          <a:endParaRPr lang="ru-RU"/>
        </a:p>
      </dgm:t>
    </dgm:pt>
    <dgm:pt modelId="{B3BFC2D6-5D51-554B-910E-BCB6E6CEE1A2}">
      <dgm:prSet custT="1"/>
      <dgm:spPr/>
      <dgm:t>
        <a:bodyPr/>
        <a:lstStyle/>
        <a:p>
          <a:r>
            <a:rPr lang="ru-RU" sz="2400" dirty="0"/>
            <a:t>Внешние источники</a:t>
          </a:r>
        </a:p>
        <a:p>
          <a:r>
            <a:rPr lang="ru-RU" sz="2400" dirty="0"/>
            <a:t>изменений</a:t>
          </a:r>
        </a:p>
      </dgm:t>
    </dgm:pt>
    <dgm:pt modelId="{19B2CB49-3305-DF43-BE4B-DEB97DE11889}" type="parTrans" cxnId="{4102BE8E-FB50-934E-B1B8-0B1A47A919F5}">
      <dgm:prSet/>
      <dgm:spPr/>
      <dgm:t>
        <a:bodyPr/>
        <a:lstStyle/>
        <a:p>
          <a:endParaRPr lang="ru-RU" sz="2400"/>
        </a:p>
      </dgm:t>
    </dgm:pt>
    <dgm:pt modelId="{5C30204D-EEC4-F443-833C-17C768F952E5}" type="sibTrans" cxnId="{4102BE8E-FB50-934E-B1B8-0B1A47A919F5}">
      <dgm:prSet/>
      <dgm:spPr/>
      <dgm:t>
        <a:bodyPr/>
        <a:lstStyle/>
        <a:p>
          <a:endParaRPr lang="ru-RU" sz="2400"/>
        </a:p>
      </dgm:t>
    </dgm:pt>
    <dgm:pt modelId="{EAD9E288-2CD5-5941-972D-2043DCA4BB71}">
      <dgm:prSet custT="1"/>
      <dgm:spPr/>
      <dgm:t>
        <a:bodyPr/>
        <a:lstStyle/>
        <a:p>
          <a:r>
            <a:rPr lang="ru-RU" sz="2400" dirty="0"/>
            <a:t>относятся политические, экономические социальные, законодательные, технологические, экологические, международные, географические и др. аспекты. </a:t>
          </a:r>
        </a:p>
      </dgm:t>
    </dgm:pt>
    <dgm:pt modelId="{F1E61338-D0ED-A34C-B130-29415192CA2F}" type="parTrans" cxnId="{C01B8C4F-895B-D844-9FAD-03C40432EBA6}">
      <dgm:prSet/>
      <dgm:spPr/>
      <dgm:t>
        <a:bodyPr/>
        <a:lstStyle/>
        <a:p>
          <a:endParaRPr lang="ru-RU" sz="2400"/>
        </a:p>
      </dgm:t>
    </dgm:pt>
    <dgm:pt modelId="{0651E6DA-5B06-BA40-A07F-002C618D96B9}" type="sibTrans" cxnId="{C01B8C4F-895B-D844-9FAD-03C40432EBA6}">
      <dgm:prSet/>
      <dgm:spPr/>
      <dgm:t>
        <a:bodyPr/>
        <a:lstStyle/>
        <a:p>
          <a:endParaRPr lang="ru-RU" sz="2400"/>
        </a:p>
      </dgm:t>
    </dgm:pt>
    <dgm:pt modelId="{38A84356-550B-6F40-9B7B-CB90F2EEA593}">
      <dgm:prSet custT="1"/>
      <dgm:spPr/>
      <dgm:t>
        <a:bodyPr/>
        <a:lstStyle/>
        <a:p>
          <a:r>
            <a:rPr lang="ru-RU" sz="2400"/>
            <a:t>Внутренние источники изменений </a:t>
          </a:r>
        </a:p>
      </dgm:t>
    </dgm:pt>
    <dgm:pt modelId="{BBBAA60F-13FD-C24A-B03C-FEC7BA2973DF}" type="parTrans" cxnId="{06377DC6-B6B7-324A-9B6E-2C1F85272683}">
      <dgm:prSet/>
      <dgm:spPr/>
      <dgm:t>
        <a:bodyPr/>
        <a:lstStyle/>
        <a:p>
          <a:endParaRPr lang="ru-RU" sz="2400"/>
        </a:p>
      </dgm:t>
    </dgm:pt>
    <dgm:pt modelId="{D5FCF1C2-F797-D049-9E9F-8B4B26071A2A}" type="sibTrans" cxnId="{06377DC6-B6B7-324A-9B6E-2C1F85272683}">
      <dgm:prSet/>
      <dgm:spPr/>
      <dgm:t>
        <a:bodyPr/>
        <a:lstStyle/>
        <a:p>
          <a:endParaRPr lang="ru-RU" sz="2400"/>
        </a:p>
      </dgm:t>
    </dgm:pt>
    <dgm:pt modelId="{1B29097C-565E-5942-8522-734998DD511E}">
      <dgm:prSet custT="1"/>
      <dgm:spPr/>
      <dgm:t>
        <a:bodyPr/>
        <a:lstStyle/>
        <a:p>
          <a:r>
            <a:rPr lang="ru-RU" sz="2400" dirty="0"/>
            <a:t>формируются в процессе отношений между участниками проекта. </a:t>
          </a:r>
        </a:p>
      </dgm:t>
    </dgm:pt>
    <dgm:pt modelId="{D6E5AA8B-06CF-5C44-AF7C-24184A580358}" type="parTrans" cxnId="{985DDB48-7226-CF40-B39F-6A030968A7CA}">
      <dgm:prSet/>
      <dgm:spPr/>
      <dgm:t>
        <a:bodyPr/>
        <a:lstStyle/>
        <a:p>
          <a:endParaRPr lang="ru-RU" sz="2400"/>
        </a:p>
      </dgm:t>
    </dgm:pt>
    <dgm:pt modelId="{C1F66017-B11C-DA4C-9800-DF10ECB22C84}" type="sibTrans" cxnId="{985DDB48-7226-CF40-B39F-6A030968A7CA}">
      <dgm:prSet/>
      <dgm:spPr/>
      <dgm:t>
        <a:bodyPr/>
        <a:lstStyle/>
        <a:p>
          <a:endParaRPr lang="ru-RU" sz="2400"/>
        </a:p>
      </dgm:t>
    </dgm:pt>
    <dgm:pt modelId="{92831FC4-994C-7F43-85B3-C9FF538A21DB}" type="pres">
      <dgm:prSet presAssocID="{9B04B175-3DFB-3047-8D14-4BC5A857063C}" presName="Name0" presStyleCnt="0">
        <dgm:presLayoutVars>
          <dgm:dir/>
          <dgm:animLvl val="lvl"/>
          <dgm:resizeHandles val="exact"/>
        </dgm:presLayoutVars>
      </dgm:prSet>
      <dgm:spPr/>
      <dgm:t>
        <a:bodyPr/>
        <a:lstStyle/>
        <a:p>
          <a:endParaRPr lang="ru-RU"/>
        </a:p>
      </dgm:t>
    </dgm:pt>
    <dgm:pt modelId="{DBDD80AE-9735-D04A-95D9-97C56FCF2078}" type="pres">
      <dgm:prSet presAssocID="{B3BFC2D6-5D51-554B-910E-BCB6E6CEE1A2}" presName="composite" presStyleCnt="0"/>
      <dgm:spPr/>
    </dgm:pt>
    <dgm:pt modelId="{498B305E-A2A1-A249-9AAB-8C3A133878E3}" type="pres">
      <dgm:prSet presAssocID="{B3BFC2D6-5D51-554B-910E-BCB6E6CEE1A2}" presName="parTx" presStyleLbl="alignNode1" presStyleIdx="0" presStyleCnt="2">
        <dgm:presLayoutVars>
          <dgm:chMax val="0"/>
          <dgm:chPref val="0"/>
          <dgm:bulletEnabled val="1"/>
        </dgm:presLayoutVars>
      </dgm:prSet>
      <dgm:spPr/>
      <dgm:t>
        <a:bodyPr/>
        <a:lstStyle/>
        <a:p>
          <a:endParaRPr lang="ru-RU"/>
        </a:p>
      </dgm:t>
    </dgm:pt>
    <dgm:pt modelId="{58630E08-FBA1-5140-A832-830CA8313D5D}" type="pres">
      <dgm:prSet presAssocID="{B3BFC2D6-5D51-554B-910E-BCB6E6CEE1A2}" presName="desTx" presStyleLbl="alignAccFollowNode1" presStyleIdx="0" presStyleCnt="2">
        <dgm:presLayoutVars>
          <dgm:bulletEnabled val="1"/>
        </dgm:presLayoutVars>
      </dgm:prSet>
      <dgm:spPr/>
      <dgm:t>
        <a:bodyPr/>
        <a:lstStyle/>
        <a:p>
          <a:endParaRPr lang="ru-RU"/>
        </a:p>
      </dgm:t>
    </dgm:pt>
    <dgm:pt modelId="{72273284-35C1-BD4B-9C1F-07E038BCD473}" type="pres">
      <dgm:prSet presAssocID="{5C30204D-EEC4-F443-833C-17C768F952E5}" presName="space" presStyleCnt="0"/>
      <dgm:spPr/>
    </dgm:pt>
    <dgm:pt modelId="{333AC721-3C3F-A04B-BD2A-4D03B4AA2E42}" type="pres">
      <dgm:prSet presAssocID="{38A84356-550B-6F40-9B7B-CB90F2EEA593}" presName="composite" presStyleCnt="0"/>
      <dgm:spPr/>
    </dgm:pt>
    <dgm:pt modelId="{20F831EB-B761-8B46-B295-8F685CE53ACA}" type="pres">
      <dgm:prSet presAssocID="{38A84356-550B-6F40-9B7B-CB90F2EEA593}" presName="parTx" presStyleLbl="alignNode1" presStyleIdx="1" presStyleCnt="2">
        <dgm:presLayoutVars>
          <dgm:chMax val="0"/>
          <dgm:chPref val="0"/>
          <dgm:bulletEnabled val="1"/>
        </dgm:presLayoutVars>
      </dgm:prSet>
      <dgm:spPr/>
      <dgm:t>
        <a:bodyPr/>
        <a:lstStyle/>
        <a:p>
          <a:endParaRPr lang="ru-RU"/>
        </a:p>
      </dgm:t>
    </dgm:pt>
    <dgm:pt modelId="{DB715FE8-EF4B-104E-94E1-AC51B25C9A1F}" type="pres">
      <dgm:prSet presAssocID="{38A84356-550B-6F40-9B7B-CB90F2EEA593}" presName="desTx" presStyleLbl="alignAccFollowNode1" presStyleIdx="1" presStyleCnt="2">
        <dgm:presLayoutVars>
          <dgm:bulletEnabled val="1"/>
        </dgm:presLayoutVars>
      </dgm:prSet>
      <dgm:spPr/>
      <dgm:t>
        <a:bodyPr/>
        <a:lstStyle/>
        <a:p>
          <a:endParaRPr lang="ru-RU"/>
        </a:p>
      </dgm:t>
    </dgm:pt>
  </dgm:ptLst>
  <dgm:cxnLst>
    <dgm:cxn modelId="{376C032E-07BC-7348-AB16-9B60C98F9FC2}" type="presOf" srcId="{1B29097C-565E-5942-8522-734998DD511E}" destId="{DB715FE8-EF4B-104E-94E1-AC51B25C9A1F}" srcOrd="0" destOrd="0" presId="urn:microsoft.com/office/officeart/2005/8/layout/hList1"/>
    <dgm:cxn modelId="{884EF0BE-4A5B-074D-AA5A-9DB71F17839C}" type="presOf" srcId="{EAD9E288-2CD5-5941-972D-2043DCA4BB71}" destId="{58630E08-FBA1-5140-A832-830CA8313D5D}" srcOrd="0" destOrd="0" presId="urn:microsoft.com/office/officeart/2005/8/layout/hList1"/>
    <dgm:cxn modelId="{C01B8C4F-895B-D844-9FAD-03C40432EBA6}" srcId="{B3BFC2D6-5D51-554B-910E-BCB6E6CEE1A2}" destId="{EAD9E288-2CD5-5941-972D-2043DCA4BB71}" srcOrd="0" destOrd="0" parTransId="{F1E61338-D0ED-A34C-B130-29415192CA2F}" sibTransId="{0651E6DA-5B06-BA40-A07F-002C618D96B9}"/>
    <dgm:cxn modelId="{6D852FDB-7FF2-E54D-BCC6-7DF0772532D9}" type="presOf" srcId="{B3BFC2D6-5D51-554B-910E-BCB6E6CEE1A2}" destId="{498B305E-A2A1-A249-9AAB-8C3A133878E3}" srcOrd="0" destOrd="0" presId="urn:microsoft.com/office/officeart/2005/8/layout/hList1"/>
    <dgm:cxn modelId="{4102BE8E-FB50-934E-B1B8-0B1A47A919F5}" srcId="{9B04B175-3DFB-3047-8D14-4BC5A857063C}" destId="{B3BFC2D6-5D51-554B-910E-BCB6E6CEE1A2}" srcOrd="0" destOrd="0" parTransId="{19B2CB49-3305-DF43-BE4B-DEB97DE11889}" sibTransId="{5C30204D-EEC4-F443-833C-17C768F952E5}"/>
    <dgm:cxn modelId="{985DDB48-7226-CF40-B39F-6A030968A7CA}" srcId="{38A84356-550B-6F40-9B7B-CB90F2EEA593}" destId="{1B29097C-565E-5942-8522-734998DD511E}" srcOrd="0" destOrd="0" parTransId="{D6E5AA8B-06CF-5C44-AF7C-24184A580358}" sibTransId="{C1F66017-B11C-DA4C-9800-DF10ECB22C84}"/>
    <dgm:cxn modelId="{1747B3BD-C682-734F-BF9F-34F71191CEC9}" type="presOf" srcId="{38A84356-550B-6F40-9B7B-CB90F2EEA593}" destId="{20F831EB-B761-8B46-B295-8F685CE53ACA}" srcOrd="0" destOrd="0" presId="urn:microsoft.com/office/officeart/2005/8/layout/hList1"/>
    <dgm:cxn modelId="{FD8AE9DB-7930-FA41-86E6-5E53DD8C0A44}" type="presOf" srcId="{9B04B175-3DFB-3047-8D14-4BC5A857063C}" destId="{92831FC4-994C-7F43-85B3-C9FF538A21DB}" srcOrd="0" destOrd="0" presId="urn:microsoft.com/office/officeart/2005/8/layout/hList1"/>
    <dgm:cxn modelId="{06377DC6-B6B7-324A-9B6E-2C1F85272683}" srcId="{9B04B175-3DFB-3047-8D14-4BC5A857063C}" destId="{38A84356-550B-6F40-9B7B-CB90F2EEA593}" srcOrd="1" destOrd="0" parTransId="{BBBAA60F-13FD-C24A-B03C-FEC7BA2973DF}" sibTransId="{D5FCF1C2-F797-D049-9E9F-8B4B26071A2A}"/>
    <dgm:cxn modelId="{51B062DA-2F85-064E-A7A4-9CF5DDB92171}" type="presParOf" srcId="{92831FC4-994C-7F43-85B3-C9FF538A21DB}" destId="{DBDD80AE-9735-D04A-95D9-97C56FCF2078}" srcOrd="0" destOrd="0" presId="urn:microsoft.com/office/officeart/2005/8/layout/hList1"/>
    <dgm:cxn modelId="{B56DB45F-93AD-0446-B239-E9D72118E46A}" type="presParOf" srcId="{DBDD80AE-9735-D04A-95D9-97C56FCF2078}" destId="{498B305E-A2A1-A249-9AAB-8C3A133878E3}" srcOrd="0" destOrd="0" presId="urn:microsoft.com/office/officeart/2005/8/layout/hList1"/>
    <dgm:cxn modelId="{9FF0EF39-B788-D145-A16F-B3F898948668}" type="presParOf" srcId="{DBDD80AE-9735-D04A-95D9-97C56FCF2078}" destId="{58630E08-FBA1-5140-A832-830CA8313D5D}" srcOrd="1" destOrd="0" presId="urn:microsoft.com/office/officeart/2005/8/layout/hList1"/>
    <dgm:cxn modelId="{99147105-669B-5347-ABA1-4FF15AAF4C22}" type="presParOf" srcId="{92831FC4-994C-7F43-85B3-C9FF538A21DB}" destId="{72273284-35C1-BD4B-9C1F-07E038BCD473}" srcOrd="1" destOrd="0" presId="urn:microsoft.com/office/officeart/2005/8/layout/hList1"/>
    <dgm:cxn modelId="{157385D7-2941-D742-A41E-2B40ED0D2274}" type="presParOf" srcId="{92831FC4-994C-7F43-85B3-C9FF538A21DB}" destId="{333AC721-3C3F-A04B-BD2A-4D03B4AA2E42}" srcOrd="2" destOrd="0" presId="urn:microsoft.com/office/officeart/2005/8/layout/hList1"/>
    <dgm:cxn modelId="{BC8F1111-0729-1748-9865-371A8B206C7D}" type="presParOf" srcId="{333AC721-3C3F-A04B-BD2A-4D03B4AA2E42}" destId="{20F831EB-B761-8B46-B295-8F685CE53ACA}" srcOrd="0" destOrd="0" presId="urn:microsoft.com/office/officeart/2005/8/layout/hList1"/>
    <dgm:cxn modelId="{F7BECE33-CC5E-B346-8B1B-2AF644D5F200}" type="presParOf" srcId="{333AC721-3C3F-A04B-BD2A-4D03B4AA2E42}" destId="{DB715FE8-EF4B-104E-94E1-AC51B25C9A1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400CC-E37F-3843-88CA-9AC87121A8F6}" type="doc">
      <dgm:prSet loTypeId="urn:microsoft.com/office/officeart/2005/8/layout/vList2" loCatId="list" qsTypeId="urn:microsoft.com/office/officeart/2005/8/quickstyle/3d4" qsCatId="3D" csTypeId="urn:microsoft.com/office/officeart/2005/8/colors/colorful1" csCatId="colorful" phldr="1"/>
      <dgm:spPr/>
      <dgm:t>
        <a:bodyPr/>
        <a:lstStyle/>
        <a:p>
          <a:endParaRPr lang="ru-RU"/>
        </a:p>
      </dgm:t>
    </dgm:pt>
    <dgm:pt modelId="{E03DC22C-8E37-E441-B299-31E344C06064}">
      <dgm:prSet custT="1"/>
      <dgm:spPr/>
      <dgm:t>
        <a:bodyPr/>
        <a:lstStyle/>
        <a:p>
          <a:r>
            <a:rPr lang="ru-RU" sz="2400" dirty="0">
              <a:solidFill>
                <a:schemeClr val="tx1"/>
              </a:solidFill>
            </a:rPr>
            <a:t>результаты проекта</a:t>
          </a:r>
        </a:p>
      </dgm:t>
    </dgm:pt>
    <dgm:pt modelId="{DEACA55A-54CD-FB43-9860-FCC72F3A15CE}" type="parTrans" cxnId="{4D85C92B-8BB6-844F-8382-4209BC0040D0}">
      <dgm:prSet/>
      <dgm:spPr/>
      <dgm:t>
        <a:bodyPr/>
        <a:lstStyle/>
        <a:p>
          <a:endParaRPr lang="ru-RU" sz="2400">
            <a:solidFill>
              <a:schemeClr val="tx1"/>
            </a:solidFill>
          </a:endParaRPr>
        </a:p>
      </dgm:t>
    </dgm:pt>
    <dgm:pt modelId="{763A82D7-2DA6-C841-8CE4-32526BC63F48}" type="sibTrans" cxnId="{4D85C92B-8BB6-844F-8382-4209BC0040D0}">
      <dgm:prSet/>
      <dgm:spPr/>
      <dgm:t>
        <a:bodyPr/>
        <a:lstStyle/>
        <a:p>
          <a:endParaRPr lang="ru-RU" sz="2400">
            <a:solidFill>
              <a:schemeClr val="tx1"/>
            </a:solidFill>
          </a:endParaRPr>
        </a:p>
      </dgm:t>
    </dgm:pt>
    <dgm:pt modelId="{CDE44B7F-7BB9-C04B-99D0-CED122F071F6}">
      <dgm:prSet custT="1"/>
      <dgm:spPr/>
      <dgm:t>
        <a:bodyPr/>
        <a:lstStyle/>
        <a:p>
          <a:r>
            <a:rPr lang="ru-RU" sz="2400" dirty="0">
              <a:solidFill>
                <a:schemeClr val="tx1"/>
              </a:solidFill>
            </a:rPr>
            <a:t>информация об исполнении расписания</a:t>
          </a:r>
        </a:p>
      </dgm:t>
    </dgm:pt>
    <dgm:pt modelId="{8EF744FD-FE0E-0C47-83C2-4870F335CEBC}" type="parTrans" cxnId="{E2AFBF80-67B5-CA4A-A0C8-38C84D349D5A}">
      <dgm:prSet/>
      <dgm:spPr/>
      <dgm:t>
        <a:bodyPr/>
        <a:lstStyle/>
        <a:p>
          <a:endParaRPr lang="ru-RU" sz="2400">
            <a:solidFill>
              <a:schemeClr val="tx1"/>
            </a:solidFill>
          </a:endParaRPr>
        </a:p>
      </dgm:t>
    </dgm:pt>
    <dgm:pt modelId="{DC714A64-894C-D444-B171-2EC24CA07862}" type="sibTrans" cxnId="{E2AFBF80-67B5-CA4A-A0C8-38C84D349D5A}">
      <dgm:prSet/>
      <dgm:spPr/>
      <dgm:t>
        <a:bodyPr/>
        <a:lstStyle/>
        <a:p>
          <a:endParaRPr lang="ru-RU" sz="2400">
            <a:solidFill>
              <a:schemeClr val="tx1"/>
            </a:solidFill>
          </a:endParaRPr>
        </a:p>
      </dgm:t>
    </dgm:pt>
    <dgm:pt modelId="{A121D356-E3DC-7744-9A28-0F692309E6E4}">
      <dgm:prSet custT="1"/>
      <dgm:spPr/>
      <dgm:t>
        <a:bodyPr/>
        <a:lstStyle/>
        <a:p>
          <a:r>
            <a:rPr lang="ru-RU" sz="2400" dirty="0">
              <a:solidFill>
                <a:schemeClr val="tx1"/>
              </a:solidFill>
            </a:rPr>
            <a:t>информация об исполнении бюджета проекта</a:t>
          </a:r>
        </a:p>
      </dgm:t>
    </dgm:pt>
    <dgm:pt modelId="{711AC80B-8655-4843-9711-5D065BF7EA18}" type="parTrans" cxnId="{F675DD1C-4A68-E741-915E-C7451C7D1855}">
      <dgm:prSet/>
      <dgm:spPr/>
      <dgm:t>
        <a:bodyPr/>
        <a:lstStyle/>
        <a:p>
          <a:endParaRPr lang="ru-RU" sz="2400">
            <a:solidFill>
              <a:schemeClr val="tx1"/>
            </a:solidFill>
          </a:endParaRPr>
        </a:p>
      </dgm:t>
    </dgm:pt>
    <dgm:pt modelId="{94402762-3A04-EA4C-B58E-079A56791CEB}" type="sibTrans" cxnId="{F675DD1C-4A68-E741-915E-C7451C7D1855}">
      <dgm:prSet/>
      <dgm:spPr/>
      <dgm:t>
        <a:bodyPr/>
        <a:lstStyle/>
        <a:p>
          <a:endParaRPr lang="ru-RU" sz="2400">
            <a:solidFill>
              <a:schemeClr val="tx1"/>
            </a:solidFill>
          </a:endParaRPr>
        </a:p>
      </dgm:t>
    </dgm:pt>
    <dgm:pt modelId="{3AA26D67-C584-0345-83AD-DCF542DB924B}">
      <dgm:prSet custT="1"/>
      <dgm:spPr/>
      <dgm:t>
        <a:bodyPr/>
        <a:lstStyle/>
        <a:p>
          <a:r>
            <a:rPr lang="ru-RU" sz="2400" dirty="0">
              <a:solidFill>
                <a:schemeClr val="tx1"/>
              </a:solidFill>
            </a:rPr>
            <a:t>информация о соответствии продукции проекта требованиям к качеству</a:t>
          </a:r>
        </a:p>
      </dgm:t>
    </dgm:pt>
    <dgm:pt modelId="{5ECA02D4-FE69-F84A-AE5A-B75348BD47EF}" type="parTrans" cxnId="{C8A13ABE-4430-0046-AF91-B41A3AA91CCB}">
      <dgm:prSet/>
      <dgm:spPr/>
      <dgm:t>
        <a:bodyPr/>
        <a:lstStyle/>
        <a:p>
          <a:endParaRPr lang="ru-RU" sz="2400">
            <a:solidFill>
              <a:schemeClr val="tx1"/>
            </a:solidFill>
          </a:endParaRPr>
        </a:p>
      </dgm:t>
    </dgm:pt>
    <dgm:pt modelId="{5B25624C-39AF-CB45-A7F3-9622207ECE78}" type="sibTrans" cxnId="{C8A13ABE-4430-0046-AF91-B41A3AA91CCB}">
      <dgm:prSet/>
      <dgm:spPr/>
      <dgm:t>
        <a:bodyPr/>
        <a:lstStyle/>
        <a:p>
          <a:endParaRPr lang="ru-RU" sz="2400">
            <a:solidFill>
              <a:schemeClr val="tx1"/>
            </a:solidFill>
          </a:endParaRPr>
        </a:p>
      </dgm:t>
    </dgm:pt>
    <dgm:pt modelId="{521B1C84-B7BD-7E42-A5A9-1DC14BDED5D1}">
      <dgm:prSet custT="1"/>
      <dgm:spPr/>
      <dgm:t>
        <a:bodyPr/>
        <a:lstStyle/>
        <a:p>
          <a:r>
            <a:rPr lang="ru-RU" sz="2400" dirty="0">
              <a:solidFill>
                <a:schemeClr val="tx1"/>
              </a:solidFill>
            </a:rPr>
            <a:t>информация о степени использования ресурсов проекта.</a:t>
          </a:r>
        </a:p>
      </dgm:t>
    </dgm:pt>
    <dgm:pt modelId="{5FFBAE8D-63DC-4646-B987-0FEB136DC277}" type="parTrans" cxnId="{B4F6DE61-714E-0646-B567-8D97FA8C09C4}">
      <dgm:prSet/>
      <dgm:spPr/>
      <dgm:t>
        <a:bodyPr/>
        <a:lstStyle/>
        <a:p>
          <a:endParaRPr lang="ru-RU" sz="2400">
            <a:solidFill>
              <a:schemeClr val="tx1"/>
            </a:solidFill>
          </a:endParaRPr>
        </a:p>
      </dgm:t>
    </dgm:pt>
    <dgm:pt modelId="{6B74B358-9952-F246-9082-C97D146C1D3E}" type="sibTrans" cxnId="{B4F6DE61-714E-0646-B567-8D97FA8C09C4}">
      <dgm:prSet/>
      <dgm:spPr/>
      <dgm:t>
        <a:bodyPr/>
        <a:lstStyle/>
        <a:p>
          <a:endParaRPr lang="ru-RU" sz="2400">
            <a:solidFill>
              <a:schemeClr val="tx1"/>
            </a:solidFill>
          </a:endParaRPr>
        </a:p>
      </dgm:t>
    </dgm:pt>
    <dgm:pt modelId="{8381E435-5EA2-EF4B-BDC8-A9568A93A8E4}">
      <dgm:prSet custT="1"/>
      <dgm:spPr/>
      <dgm:t>
        <a:bodyPr/>
        <a:lstStyle/>
        <a:p>
          <a:r>
            <a:rPr lang="ru-RU" sz="2400" dirty="0">
              <a:solidFill>
                <a:schemeClr val="tx1"/>
              </a:solidFill>
            </a:rPr>
            <a:t>продукты или услуги, требования к которым были отражены в плановой документации, и которые должны быть произведены или предоставлены для завершения проекта</a:t>
          </a:r>
        </a:p>
      </dgm:t>
    </dgm:pt>
    <dgm:pt modelId="{C1190AC6-1A3F-B048-800B-3270E968E607}" type="parTrans" cxnId="{F06CA711-B39F-C343-8BD9-77F3DF2C3690}">
      <dgm:prSet/>
      <dgm:spPr/>
      <dgm:t>
        <a:bodyPr/>
        <a:lstStyle/>
        <a:p>
          <a:endParaRPr lang="ru-RU" sz="2400">
            <a:solidFill>
              <a:schemeClr val="tx1"/>
            </a:solidFill>
          </a:endParaRPr>
        </a:p>
      </dgm:t>
    </dgm:pt>
    <dgm:pt modelId="{8D7630D9-A493-4745-989D-075EA65F87C0}" type="sibTrans" cxnId="{F06CA711-B39F-C343-8BD9-77F3DF2C3690}">
      <dgm:prSet/>
      <dgm:spPr/>
      <dgm:t>
        <a:bodyPr/>
        <a:lstStyle/>
        <a:p>
          <a:endParaRPr lang="ru-RU" sz="2400">
            <a:solidFill>
              <a:schemeClr val="tx1"/>
            </a:solidFill>
          </a:endParaRPr>
        </a:p>
      </dgm:t>
    </dgm:pt>
    <dgm:pt modelId="{6B33D272-D8EF-FE44-8FE9-72414F41520D}">
      <dgm:prSet custT="1"/>
      <dgm:spPr/>
      <dgm:t>
        <a:bodyPr/>
        <a:lstStyle/>
        <a:p>
          <a:r>
            <a:rPr lang="ru-RU" sz="2400" dirty="0">
              <a:solidFill>
                <a:schemeClr val="tx1"/>
              </a:solidFill>
            </a:rPr>
            <a:t>о степени достижения стандартов качества</a:t>
          </a:r>
        </a:p>
      </dgm:t>
    </dgm:pt>
    <dgm:pt modelId="{4C951B69-9A4C-144D-A147-6F15AB9FC0F7}" type="parTrans" cxnId="{B2CC7C4F-4D93-C744-ABA3-19774EF0A24B}">
      <dgm:prSet/>
      <dgm:spPr/>
      <dgm:t>
        <a:bodyPr/>
        <a:lstStyle/>
        <a:p>
          <a:endParaRPr lang="ru-RU" sz="2400">
            <a:solidFill>
              <a:schemeClr val="tx1"/>
            </a:solidFill>
          </a:endParaRPr>
        </a:p>
      </dgm:t>
    </dgm:pt>
    <dgm:pt modelId="{C4693C39-7A50-4D41-9E71-714642D9CE40}" type="sibTrans" cxnId="{B2CC7C4F-4D93-C744-ABA3-19774EF0A24B}">
      <dgm:prSet/>
      <dgm:spPr/>
      <dgm:t>
        <a:bodyPr/>
        <a:lstStyle/>
        <a:p>
          <a:endParaRPr lang="ru-RU" sz="2400">
            <a:solidFill>
              <a:schemeClr val="tx1"/>
            </a:solidFill>
          </a:endParaRPr>
        </a:p>
      </dgm:t>
    </dgm:pt>
    <dgm:pt modelId="{95E055DB-6739-EC48-8C41-DBB9738F42AF}" type="pres">
      <dgm:prSet presAssocID="{EC4400CC-E37F-3843-88CA-9AC87121A8F6}" presName="linear" presStyleCnt="0">
        <dgm:presLayoutVars>
          <dgm:animLvl val="lvl"/>
          <dgm:resizeHandles val="exact"/>
        </dgm:presLayoutVars>
      </dgm:prSet>
      <dgm:spPr/>
      <dgm:t>
        <a:bodyPr/>
        <a:lstStyle/>
        <a:p>
          <a:endParaRPr lang="ru-RU"/>
        </a:p>
      </dgm:t>
    </dgm:pt>
    <dgm:pt modelId="{E405DDEC-B9F7-BD44-8E77-727E8E1C271E}" type="pres">
      <dgm:prSet presAssocID="{E03DC22C-8E37-E441-B299-31E344C06064}" presName="parentText" presStyleLbl="node1" presStyleIdx="0" presStyleCnt="5">
        <dgm:presLayoutVars>
          <dgm:chMax val="0"/>
          <dgm:bulletEnabled val="1"/>
        </dgm:presLayoutVars>
      </dgm:prSet>
      <dgm:spPr/>
      <dgm:t>
        <a:bodyPr/>
        <a:lstStyle/>
        <a:p>
          <a:endParaRPr lang="ru-RU"/>
        </a:p>
      </dgm:t>
    </dgm:pt>
    <dgm:pt modelId="{132906C5-2D00-8641-BEE5-E3A6092455E3}" type="pres">
      <dgm:prSet presAssocID="{E03DC22C-8E37-E441-B299-31E344C06064}" presName="childText" presStyleLbl="revTx" presStyleIdx="0" presStyleCnt="2">
        <dgm:presLayoutVars>
          <dgm:bulletEnabled val="1"/>
        </dgm:presLayoutVars>
      </dgm:prSet>
      <dgm:spPr/>
      <dgm:t>
        <a:bodyPr/>
        <a:lstStyle/>
        <a:p>
          <a:endParaRPr lang="ru-RU"/>
        </a:p>
      </dgm:t>
    </dgm:pt>
    <dgm:pt modelId="{DA05138B-20D2-9549-8342-08CCE990E68B}" type="pres">
      <dgm:prSet presAssocID="{CDE44B7F-7BB9-C04B-99D0-CED122F071F6}" presName="parentText" presStyleLbl="node1" presStyleIdx="1" presStyleCnt="5">
        <dgm:presLayoutVars>
          <dgm:chMax val="0"/>
          <dgm:bulletEnabled val="1"/>
        </dgm:presLayoutVars>
      </dgm:prSet>
      <dgm:spPr/>
      <dgm:t>
        <a:bodyPr/>
        <a:lstStyle/>
        <a:p>
          <a:endParaRPr lang="ru-RU"/>
        </a:p>
      </dgm:t>
    </dgm:pt>
    <dgm:pt modelId="{A49C8CCF-6F00-E94F-9F9F-3F9B072ADD66}" type="pres">
      <dgm:prSet presAssocID="{DC714A64-894C-D444-B171-2EC24CA07862}" presName="spacer" presStyleCnt="0"/>
      <dgm:spPr/>
    </dgm:pt>
    <dgm:pt modelId="{0FBE6201-BA1E-BB40-8A23-9AC71CB719ED}" type="pres">
      <dgm:prSet presAssocID="{A121D356-E3DC-7744-9A28-0F692309E6E4}" presName="parentText" presStyleLbl="node1" presStyleIdx="2" presStyleCnt="5">
        <dgm:presLayoutVars>
          <dgm:chMax val="0"/>
          <dgm:bulletEnabled val="1"/>
        </dgm:presLayoutVars>
      </dgm:prSet>
      <dgm:spPr/>
      <dgm:t>
        <a:bodyPr/>
        <a:lstStyle/>
        <a:p>
          <a:endParaRPr lang="ru-RU"/>
        </a:p>
      </dgm:t>
    </dgm:pt>
    <dgm:pt modelId="{D92428E3-90DF-364A-8DD5-0B49960BF2AF}" type="pres">
      <dgm:prSet presAssocID="{94402762-3A04-EA4C-B58E-079A56791CEB}" presName="spacer" presStyleCnt="0"/>
      <dgm:spPr/>
    </dgm:pt>
    <dgm:pt modelId="{37F0D2DB-3204-B94C-AABC-74F69AC285BA}" type="pres">
      <dgm:prSet presAssocID="{3AA26D67-C584-0345-83AD-DCF542DB924B}" presName="parentText" presStyleLbl="node1" presStyleIdx="3" presStyleCnt="5">
        <dgm:presLayoutVars>
          <dgm:chMax val="0"/>
          <dgm:bulletEnabled val="1"/>
        </dgm:presLayoutVars>
      </dgm:prSet>
      <dgm:spPr/>
      <dgm:t>
        <a:bodyPr/>
        <a:lstStyle/>
        <a:p>
          <a:endParaRPr lang="ru-RU"/>
        </a:p>
      </dgm:t>
    </dgm:pt>
    <dgm:pt modelId="{4EE3DE94-0EE5-FF41-ACD8-B9FBF0E1F8BD}" type="pres">
      <dgm:prSet presAssocID="{3AA26D67-C584-0345-83AD-DCF542DB924B}" presName="childText" presStyleLbl="revTx" presStyleIdx="1" presStyleCnt="2">
        <dgm:presLayoutVars>
          <dgm:bulletEnabled val="1"/>
        </dgm:presLayoutVars>
      </dgm:prSet>
      <dgm:spPr/>
      <dgm:t>
        <a:bodyPr/>
        <a:lstStyle/>
        <a:p>
          <a:endParaRPr lang="ru-RU"/>
        </a:p>
      </dgm:t>
    </dgm:pt>
    <dgm:pt modelId="{583A57F4-6AFD-704F-918B-8AE8344E2F2D}" type="pres">
      <dgm:prSet presAssocID="{521B1C84-B7BD-7E42-A5A9-1DC14BDED5D1}" presName="parentText" presStyleLbl="node1" presStyleIdx="4" presStyleCnt="5" custLinFactNeighborY="-27395">
        <dgm:presLayoutVars>
          <dgm:chMax val="0"/>
          <dgm:bulletEnabled val="1"/>
        </dgm:presLayoutVars>
      </dgm:prSet>
      <dgm:spPr/>
      <dgm:t>
        <a:bodyPr/>
        <a:lstStyle/>
        <a:p>
          <a:endParaRPr lang="ru-RU"/>
        </a:p>
      </dgm:t>
    </dgm:pt>
  </dgm:ptLst>
  <dgm:cxnLst>
    <dgm:cxn modelId="{F06CA711-B39F-C343-8BD9-77F3DF2C3690}" srcId="{E03DC22C-8E37-E441-B299-31E344C06064}" destId="{8381E435-5EA2-EF4B-BDC8-A9568A93A8E4}" srcOrd="0" destOrd="0" parTransId="{C1190AC6-1A3F-B048-800B-3270E968E607}" sibTransId="{8D7630D9-A493-4745-989D-075EA65F87C0}"/>
    <dgm:cxn modelId="{E2AFBF80-67B5-CA4A-A0C8-38C84D349D5A}" srcId="{EC4400CC-E37F-3843-88CA-9AC87121A8F6}" destId="{CDE44B7F-7BB9-C04B-99D0-CED122F071F6}" srcOrd="1" destOrd="0" parTransId="{8EF744FD-FE0E-0C47-83C2-4870F335CEBC}" sibTransId="{DC714A64-894C-D444-B171-2EC24CA07862}"/>
    <dgm:cxn modelId="{B4F6DE61-714E-0646-B567-8D97FA8C09C4}" srcId="{EC4400CC-E37F-3843-88CA-9AC87121A8F6}" destId="{521B1C84-B7BD-7E42-A5A9-1DC14BDED5D1}" srcOrd="4" destOrd="0" parTransId="{5FFBAE8D-63DC-4646-B987-0FEB136DC277}" sibTransId="{6B74B358-9952-F246-9082-C97D146C1D3E}"/>
    <dgm:cxn modelId="{81B98F4E-D680-DB4B-84BE-EAF19B81C9FF}" type="presOf" srcId="{E03DC22C-8E37-E441-B299-31E344C06064}" destId="{E405DDEC-B9F7-BD44-8E77-727E8E1C271E}" srcOrd="0" destOrd="0" presId="urn:microsoft.com/office/officeart/2005/8/layout/vList2"/>
    <dgm:cxn modelId="{18DE9C13-6709-9844-A22F-9C53757DB092}" type="presOf" srcId="{A121D356-E3DC-7744-9A28-0F692309E6E4}" destId="{0FBE6201-BA1E-BB40-8A23-9AC71CB719ED}" srcOrd="0" destOrd="0" presId="urn:microsoft.com/office/officeart/2005/8/layout/vList2"/>
    <dgm:cxn modelId="{C8A13ABE-4430-0046-AF91-B41A3AA91CCB}" srcId="{EC4400CC-E37F-3843-88CA-9AC87121A8F6}" destId="{3AA26D67-C584-0345-83AD-DCF542DB924B}" srcOrd="3" destOrd="0" parTransId="{5ECA02D4-FE69-F84A-AE5A-B75348BD47EF}" sibTransId="{5B25624C-39AF-CB45-A7F3-9622207ECE78}"/>
    <dgm:cxn modelId="{F675DD1C-4A68-E741-915E-C7451C7D1855}" srcId="{EC4400CC-E37F-3843-88CA-9AC87121A8F6}" destId="{A121D356-E3DC-7744-9A28-0F692309E6E4}" srcOrd="2" destOrd="0" parTransId="{711AC80B-8655-4843-9711-5D065BF7EA18}" sibTransId="{94402762-3A04-EA4C-B58E-079A56791CEB}"/>
    <dgm:cxn modelId="{EB938117-0398-4844-8E2E-448A3DD5A48F}" type="presOf" srcId="{6B33D272-D8EF-FE44-8FE9-72414F41520D}" destId="{4EE3DE94-0EE5-FF41-ACD8-B9FBF0E1F8BD}" srcOrd="0" destOrd="0" presId="urn:microsoft.com/office/officeart/2005/8/layout/vList2"/>
    <dgm:cxn modelId="{994B726B-2E3F-F041-83B8-48117D768AA9}" type="presOf" srcId="{521B1C84-B7BD-7E42-A5A9-1DC14BDED5D1}" destId="{583A57F4-6AFD-704F-918B-8AE8344E2F2D}" srcOrd="0" destOrd="0" presId="urn:microsoft.com/office/officeart/2005/8/layout/vList2"/>
    <dgm:cxn modelId="{4D85C92B-8BB6-844F-8382-4209BC0040D0}" srcId="{EC4400CC-E37F-3843-88CA-9AC87121A8F6}" destId="{E03DC22C-8E37-E441-B299-31E344C06064}" srcOrd="0" destOrd="0" parTransId="{DEACA55A-54CD-FB43-9860-FCC72F3A15CE}" sibTransId="{763A82D7-2DA6-C841-8CE4-32526BC63F48}"/>
    <dgm:cxn modelId="{C2602CAA-7A54-E148-B239-F05F667FDC05}" type="presOf" srcId="{EC4400CC-E37F-3843-88CA-9AC87121A8F6}" destId="{95E055DB-6739-EC48-8C41-DBB9738F42AF}" srcOrd="0" destOrd="0" presId="urn:microsoft.com/office/officeart/2005/8/layout/vList2"/>
    <dgm:cxn modelId="{85BADD1A-57AE-4D4C-8869-A6683F67FEB6}" type="presOf" srcId="{3AA26D67-C584-0345-83AD-DCF542DB924B}" destId="{37F0D2DB-3204-B94C-AABC-74F69AC285BA}" srcOrd="0" destOrd="0" presId="urn:microsoft.com/office/officeart/2005/8/layout/vList2"/>
    <dgm:cxn modelId="{0796A14A-6C85-A741-9917-8F579BC4B424}" type="presOf" srcId="{CDE44B7F-7BB9-C04B-99D0-CED122F071F6}" destId="{DA05138B-20D2-9549-8342-08CCE990E68B}" srcOrd="0" destOrd="0" presId="urn:microsoft.com/office/officeart/2005/8/layout/vList2"/>
    <dgm:cxn modelId="{B2CC7C4F-4D93-C744-ABA3-19774EF0A24B}" srcId="{3AA26D67-C584-0345-83AD-DCF542DB924B}" destId="{6B33D272-D8EF-FE44-8FE9-72414F41520D}" srcOrd="0" destOrd="0" parTransId="{4C951B69-9A4C-144D-A147-6F15AB9FC0F7}" sibTransId="{C4693C39-7A50-4D41-9E71-714642D9CE40}"/>
    <dgm:cxn modelId="{5FC318C7-710A-1349-9396-E824FF7C6792}" type="presOf" srcId="{8381E435-5EA2-EF4B-BDC8-A9568A93A8E4}" destId="{132906C5-2D00-8641-BEE5-E3A6092455E3}" srcOrd="0" destOrd="0" presId="urn:microsoft.com/office/officeart/2005/8/layout/vList2"/>
    <dgm:cxn modelId="{14378673-F0AD-F740-8494-AA3ECA273A70}" type="presParOf" srcId="{95E055DB-6739-EC48-8C41-DBB9738F42AF}" destId="{E405DDEC-B9F7-BD44-8E77-727E8E1C271E}" srcOrd="0" destOrd="0" presId="urn:microsoft.com/office/officeart/2005/8/layout/vList2"/>
    <dgm:cxn modelId="{AC9E70D9-9B93-EF42-9F57-E5F04F12244F}" type="presParOf" srcId="{95E055DB-6739-EC48-8C41-DBB9738F42AF}" destId="{132906C5-2D00-8641-BEE5-E3A6092455E3}" srcOrd="1" destOrd="0" presId="urn:microsoft.com/office/officeart/2005/8/layout/vList2"/>
    <dgm:cxn modelId="{2441889E-D0E8-4B42-8AE8-36F56C3F8712}" type="presParOf" srcId="{95E055DB-6739-EC48-8C41-DBB9738F42AF}" destId="{DA05138B-20D2-9549-8342-08CCE990E68B}" srcOrd="2" destOrd="0" presId="urn:microsoft.com/office/officeart/2005/8/layout/vList2"/>
    <dgm:cxn modelId="{E5BAB86F-9D20-BE44-99C8-C2A0AA4F3C3B}" type="presParOf" srcId="{95E055DB-6739-EC48-8C41-DBB9738F42AF}" destId="{A49C8CCF-6F00-E94F-9F9F-3F9B072ADD66}" srcOrd="3" destOrd="0" presId="urn:microsoft.com/office/officeart/2005/8/layout/vList2"/>
    <dgm:cxn modelId="{98DA262F-6495-B243-9A10-AA41DE62986F}" type="presParOf" srcId="{95E055DB-6739-EC48-8C41-DBB9738F42AF}" destId="{0FBE6201-BA1E-BB40-8A23-9AC71CB719ED}" srcOrd="4" destOrd="0" presId="urn:microsoft.com/office/officeart/2005/8/layout/vList2"/>
    <dgm:cxn modelId="{1663C611-2CE9-B44D-AC9E-1DA9773C6F78}" type="presParOf" srcId="{95E055DB-6739-EC48-8C41-DBB9738F42AF}" destId="{D92428E3-90DF-364A-8DD5-0B49960BF2AF}" srcOrd="5" destOrd="0" presId="urn:microsoft.com/office/officeart/2005/8/layout/vList2"/>
    <dgm:cxn modelId="{933951F8-574A-6D43-A3C1-572B16265B0A}" type="presParOf" srcId="{95E055DB-6739-EC48-8C41-DBB9738F42AF}" destId="{37F0D2DB-3204-B94C-AABC-74F69AC285BA}" srcOrd="6" destOrd="0" presId="urn:microsoft.com/office/officeart/2005/8/layout/vList2"/>
    <dgm:cxn modelId="{72F3CA22-64A1-A041-A7CA-6F0E056C8ED1}" type="presParOf" srcId="{95E055DB-6739-EC48-8C41-DBB9738F42AF}" destId="{4EE3DE94-0EE5-FF41-ACD8-B9FBF0E1F8BD}" srcOrd="7" destOrd="0" presId="urn:microsoft.com/office/officeart/2005/8/layout/vList2"/>
    <dgm:cxn modelId="{764F0DCE-95E5-8D4B-B9C6-39DA9552EDAE}" type="presParOf" srcId="{95E055DB-6739-EC48-8C41-DBB9738F42AF}" destId="{583A57F4-6AFD-704F-918B-8AE8344E2F2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AB980D-9CCC-AA4D-BAFE-3AA13A62AA66}" type="doc">
      <dgm:prSet loTypeId="urn:microsoft.com/office/officeart/2008/layout/VerticalCurvedList" loCatId="" qsTypeId="urn:microsoft.com/office/officeart/2005/8/quickstyle/3d3" qsCatId="3D" csTypeId="urn:microsoft.com/office/officeart/2005/8/colors/accent2_1" csCatId="accent2" phldr="1"/>
      <dgm:spPr/>
      <dgm:t>
        <a:bodyPr/>
        <a:lstStyle/>
        <a:p>
          <a:endParaRPr lang="ru-RU"/>
        </a:p>
      </dgm:t>
    </dgm:pt>
    <dgm:pt modelId="{5B20A664-9D58-404C-8909-B877D99B28B7}">
      <dgm:prSet/>
      <dgm:spPr/>
      <dgm:t>
        <a:bodyPr/>
        <a:lstStyle/>
        <a:p>
          <a:r>
            <a:rPr lang="ru-RU" dirty="0"/>
            <a:t>анализ отклонений</a:t>
          </a:r>
        </a:p>
      </dgm:t>
    </dgm:pt>
    <dgm:pt modelId="{27E8CB52-5BC7-F844-BC00-C7F9686EA049}" type="parTrans" cxnId="{C4387E48-89B0-AD4B-963E-EBB92F1A8E8F}">
      <dgm:prSet/>
      <dgm:spPr/>
      <dgm:t>
        <a:bodyPr/>
        <a:lstStyle/>
        <a:p>
          <a:endParaRPr lang="ru-RU"/>
        </a:p>
      </dgm:t>
    </dgm:pt>
    <dgm:pt modelId="{F7298D60-85FC-0543-AE17-3EA911B873BD}" type="sibTrans" cxnId="{C4387E48-89B0-AD4B-963E-EBB92F1A8E8F}">
      <dgm:prSet/>
      <dgm:spPr/>
      <dgm:t>
        <a:bodyPr/>
        <a:lstStyle/>
        <a:p>
          <a:endParaRPr lang="ru-RU"/>
        </a:p>
      </dgm:t>
    </dgm:pt>
    <dgm:pt modelId="{B29307D4-DD24-1747-A0EE-A99083C17027}">
      <dgm:prSet/>
      <dgm:spPr/>
      <dgm:t>
        <a:bodyPr/>
        <a:lstStyle/>
        <a:p>
          <a:r>
            <a:rPr lang="ru-RU" dirty="0"/>
            <a:t>методы прогнозирования</a:t>
          </a:r>
        </a:p>
      </dgm:t>
    </dgm:pt>
    <dgm:pt modelId="{FF514BEF-A6CA-284A-9923-9FD1E5E75F5D}" type="parTrans" cxnId="{D440B13F-FE0A-4D4D-AFDC-86D2A57E6A05}">
      <dgm:prSet/>
      <dgm:spPr/>
      <dgm:t>
        <a:bodyPr/>
        <a:lstStyle/>
        <a:p>
          <a:endParaRPr lang="ru-RU"/>
        </a:p>
      </dgm:t>
    </dgm:pt>
    <dgm:pt modelId="{B9F5D1C8-B3A9-3B43-9B93-AF1BF0320ADA}" type="sibTrans" cxnId="{D440B13F-FE0A-4D4D-AFDC-86D2A57E6A05}">
      <dgm:prSet/>
      <dgm:spPr/>
      <dgm:t>
        <a:bodyPr/>
        <a:lstStyle/>
        <a:p>
          <a:endParaRPr lang="ru-RU"/>
        </a:p>
      </dgm:t>
    </dgm:pt>
    <dgm:pt modelId="{60867CD0-6F5B-2A42-9E15-C271BE3DB65D}">
      <dgm:prSet/>
      <dgm:spPr/>
      <dgm:t>
        <a:bodyPr/>
        <a:lstStyle/>
        <a:p>
          <a:r>
            <a:rPr lang="ru-RU" dirty="0"/>
            <a:t>методы коммуникаций</a:t>
          </a:r>
        </a:p>
      </dgm:t>
    </dgm:pt>
    <dgm:pt modelId="{2A8E7A18-2873-1843-A2F7-0158B2C41294}" type="parTrans" cxnId="{048D9CA8-5625-124F-8029-8B0B1F0C4951}">
      <dgm:prSet/>
      <dgm:spPr/>
      <dgm:t>
        <a:bodyPr/>
        <a:lstStyle/>
        <a:p>
          <a:endParaRPr lang="ru-RU"/>
        </a:p>
      </dgm:t>
    </dgm:pt>
    <dgm:pt modelId="{F556AF67-4990-8C40-971F-F779E379E1AC}" type="sibTrans" cxnId="{048D9CA8-5625-124F-8029-8B0B1F0C4951}">
      <dgm:prSet/>
      <dgm:spPr/>
      <dgm:t>
        <a:bodyPr/>
        <a:lstStyle/>
        <a:p>
          <a:endParaRPr lang="ru-RU"/>
        </a:p>
      </dgm:t>
    </dgm:pt>
    <dgm:pt modelId="{0FB0EC51-2262-3842-AE25-F0ABA6CA551D}">
      <dgm:prSet/>
      <dgm:spPr/>
      <dgm:t>
        <a:bodyPr/>
        <a:lstStyle/>
        <a:p>
          <a:r>
            <a:rPr lang="ru-RU" dirty="0"/>
            <a:t>системы отчетности</a:t>
          </a:r>
        </a:p>
      </dgm:t>
    </dgm:pt>
    <dgm:pt modelId="{90AC1767-FE09-404E-A996-DA7A2C19EA4F}" type="parTrans" cxnId="{4FB8A113-99D1-9F48-A522-858D79723038}">
      <dgm:prSet/>
      <dgm:spPr/>
      <dgm:t>
        <a:bodyPr/>
        <a:lstStyle/>
        <a:p>
          <a:endParaRPr lang="ru-RU"/>
        </a:p>
      </dgm:t>
    </dgm:pt>
    <dgm:pt modelId="{3231C236-2F92-4A46-8964-7072AB88F161}" type="sibTrans" cxnId="{4FB8A113-99D1-9F48-A522-858D79723038}">
      <dgm:prSet/>
      <dgm:spPr/>
      <dgm:t>
        <a:bodyPr/>
        <a:lstStyle/>
        <a:p>
          <a:endParaRPr lang="ru-RU"/>
        </a:p>
      </dgm:t>
    </dgm:pt>
    <dgm:pt modelId="{726ED524-83D4-1742-BB0E-A4D873014FA4}" type="pres">
      <dgm:prSet presAssocID="{13AB980D-9CCC-AA4D-BAFE-3AA13A62AA66}" presName="Name0" presStyleCnt="0">
        <dgm:presLayoutVars>
          <dgm:chMax val="7"/>
          <dgm:chPref val="7"/>
          <dgm:dir/>
        </dgm:presLayoutVars>
      </dgm:prSet>
      <dgm:spPr/>
      <dgm:t>
        <a:bodyPr/>
        <a:lstStyle/>
        <a:p>
          <a:endParaRPr lang="ru-RU"/>
        </a:p>
      </dgm:t>
    </dgm:pt>
    <dgm:pt modelId="{B2062762-CD8F-904F-8E2E-D06C60BDFB41}" type="pres">
      <dgm:prSet presAssocID="{13AB980D-9CCC-AA4D-BAFE-3AA13A62AA66}" presName="Name1" presStyleCnt="0"/>
      <dgm:spPr/>
    </dgm:pt>
    <dgm:pt modelId="{1B2BBAC7-01DA-4F42-A41F-8B6C2F6E4EB1}" type="pres">
      <dgm:prSet presAssocID="{13AB980D-9CCC-AA4D-BAFE-3AA13A62AA66}" presName="cycle" presStyleCnt="0"/>
      <dgm:spPr/>
    </dgm:pt>
    <dgm:pt modelId="{0A88039E-76CF-7448-84F2-430EF47A5383}" type="pres">
      <dgm:prSet presAssocID="{13AB980D-9CCC-AA4D-BAFE-3AA13A62AA66}" presName="srcNode" presStyleLbl="node1" presStyleIdx="0" presStyleCnt="4"/>
      <dgm:spPr/>
    </dgm:pt>
    <dgm:pt modelId="{E307E49A-F270-8D40-8A32-7AD6967A5EF5}" type="pres">
      <dgm:prSet presAssocID="{13AB980D-9CCC-AA4D-BAFE-3AA13A62AA66}" presName="conn" presStyleLbl="parChTrans1D2" presStyleIdx="0" presStyleCnt="1"/>
      <dgm:spPr/>
      <dgm:t>
        <a:bodyPr/>
        <a:lstStyle/>
        <a:p>
          <a:endParaRPr lang="ru-RU"/>
        </a:p>
      </dgm:t>
    </dgm:pt>
    <dgm:pt modelId="{85288E7C-3067-9C44-A7B0-6C413412ACC1}" type="pres">
      <dgm:prSet presAssocID="{13AB980D-9CCC-AA4D-BAFE-3AA13A62AA66}" presName="extraNode" presStyleLbl="node1" presStyleIdx="0" presStyleCnt="4"/>
      <dgm:spPr/>
    </dgm:pt>
    <dgm:pt modelId="{77AB3D4B-69A1-5043-AF07-FB4CBE78DA42}" type="pres">
      <dgm:prSet presAssocID="{13AB980D-9CCC-AA4D-BAFE-3AA13A62AA66}" presName="dstNode" presStyleLbl="node1" presStyleIdx="0" presStyleCnt="4"/>
      <dgm:spPr/>
    </dgm:pt>
    <dgm:pt modelId="{6912E080-04AF-9949-95C8-2BB1144BD000}" type="pres">
      <dgm:prSet presAssocID="{5B20A664-9D58-404C-8909-B877D99B28B7}" presName="text_1" presStyleLbl="node1" presStyleIdx="0" presStyleCnt="4">
        <dgm:presLayoutVars>
          <dgm:bulletEnabled val="1"/>
        </dgm:presLayoutVars>
      </dgm:prSet>
      <dgm:spPr/>
      <dgm:t>
        <a:bodyPr/>
        <a:lstStyle/>
        <a:p>
          <a:endParaRPr lang="ru-RU"/>
        </a:p>
      </dgm:t>
    </dgm:pt>
    <dgm:pt modelId="{58CD4BA4-8CDD-C14C-81ED-D0D2EDFC3F2B}" type="pres">
      <dgm:prSet presAssocID="{5B20A664-9D58-404C-8909-B877D99B28B7}" presName="accent_1" presStyleCnt="0"/>
      <dgm:spPr/>
    </dgm:pt>
    <dgm:pt modelId="{AD95F4BF-784D-B442-B8CE-6BEC89670C21}" type="pres">
      <dgm:prSet presAssocID="{5B20A664-9D58-404C-8909-B877D99B28B7}" presName="accentRepeatNode" presStyleLbl="solidFgAcc1" presStyleIdx="0" presStyleCnt="4"/>
      <dgm:spPr/>
    </dgm:pt>
    <dgm:pt modelId="{F2DC034F-C8EB-B54B-91C7-9E96E1CCD320}" type="pres">
      <dgm:prSet presAssocID="{B29307D4-DD24-1747-A0EE-A99083C17027}" presName="text_2" presStyleLbl="node1" presStyleIdx="1" presStyleCnt="4">
        <dgm:presLayoutVars>
          <dgm:bulletEnabled val="1"/>
        </dgm:presLayoutVars>
      </dgm:prSet>
      <dgm:spPr/>
      <dgm:t>
        <a:bodyPr/>
        <a:lstStyle/>
        <a:p>
          <a:endParaRPr lang="ru-RU"/>
        </a:p>
      </dgm:t>
    </dgm:pt>
    <dgm:pt modelId="{AF6E38B0-2325-CC4A-8EAA-5D3AAC84364A}" type="pres">
      <dgm:prSet presAssocID="{B29307D4-DD24-1747-A0EE-A99083C17027}" presName="accent_2" presStyleCnt="0"/>
      <dgm:spPr/>
    </dgm:pt>
    <dgm:pt modelId="{5CCA56DB-A1D8-CC4C-A14B-D7B1A0CB8A30}" type="pres">
      <dgm:prSet presAssocID="{B29307D4-DD24-1747-A0EE-A99083C17027}" presName="accentRepeatNode" presStyleLbl="solidFgAcc1" presStyleIdx="1" presStyleCnt="4"/>
      <dgm:spPr/>
    </dgm:pt>
    <dgm:pt modelId="{0EB7E083-3528-304C-ADBA-8B7B6FF6D132}" type="pres">
      <dgm:prSet presAssocID="{60867CD0-6F5B-2A42-9E15-C271BE3DB65D}" presName="text_3" presStyleLbl="node1" presStyleIdx="2" presStyleCnt="4">
        <dgm:presLayoutVars>
          <dgm:bulletEnabled val="1"/>
        </dgm:presLayoutVars>
      </dgm:prSet>
      <dgm:spPr/>
      <dgm:t>
        <a:bodyPr/>
        <a:lstStyle/>
        <a:p>
          <a:endParaRPr lang="ru-RU"/>
        </a:p>
      </dgm:t>
    </dgm:pt>
    <dgm:pt modelId="{0FAA4103-4444-0E4C-95B2-E46445EA6530}" type="pres">
      <dgm:prSet presAssocID="{60867CD0-6F5B-2A42-9E15-C271BE3DB65D}" presName="accent_3" presStyleCnt="0"/>
      <dgm:spPr/>
    </dgm:pt>
    <dgm:pt modelId="{ADCB0CDE-A625-3D48-A127-8FF95208A6D8}" type="pres">
      <dgm:prSet presAssocID="{60867CD0-6F5B-2A42-9E15-C271BE3DB65D}" presName="accentRepeatNode" presStyleLbl="solidFgAcc1" presStyleIdx="2" presStyleCnt="4"/>
      <dgm:spPr/>
    </dgm:pt>
    <dgm:pt modelId="{BC739709-45C1-BF42-9AE2-B426AB935A77}" type="pres">
      <dgm:prSet presAssocID="{0FB0EC51-2262-3842-AE25-F0ABA6CA551D}" presName="text_4" presStyleLbl="node1" presStyleIdx="3" presStyleCnt="4">
        <dgm:presLayoutVars>
          <dgm:bulletEnabled val="1"/>
        </dgm:presLayoutVars>
      </dgm:prSet>
      <dgm:spPr/>
      <dgm:t>
        <a:bodyPr/>
        <a:lstStyle/>
        <a:p>
          <a:endParaRPr lang="ru-RU"/>
        </a:p>
      </dgm:t>
    </dgm:pt>
    <dgm:pt modelId="{5E8EA870-3779-B748-8DCA-3EC14259321A}" type="pres">
      <dgm:prSet presAssocID="{0FB0EC51-2262-3842-AE25-F0ABA6CA551D}" presName="accent_4" presStyleCnt="0"/>
      <dgm:spPr/>
    </dgm:pt>
    <dgm:pt modelId="{77F750DF-2C4C-A548-8FB8-251B3B72E3A9}" type="pres">
      <dgm:prSet presAssocID="{0FB0EC51-2262-3842-AE25-F0ABA6CA551D}" presName="accentRepeatNode" presStyleLbl="solidFgAcc1" presStyleIdx="3" presStyleCnt="4"/>
      <dgm:spPr/>
    </dgm:pt>
  </dgm:ptLst>
  <dgm:cxnLst>
    <dgm:cxn modelId="{048D9CA8-5625-124F-8029-8B0B1F0C4951}" srcId="{13AB980D-9CCC-AA4D-BAFE-3AA13A62AA66}" destId="{60867CD0-6F5B-2A42-9E15-C271BE3DB65D}" srcOrd="2" destOrd="0" parTransId="{2A8E7A18-2873-1843-A2F7-0158B2C41294}" sibTransId="{F556AF67-4990-8C40-971F-F779E379E1AC}"/>
    <dgm:cxn modelId="{5DB75D9E-AEFB-434C-8B27-8A0E50FBCAEE}" type="presOf" srcId="{60867CD0-6F5B-2A42-9E15-C271BE3DB65D}" destId="{0EB7E083-3528-304C-ADBA-8B7B6FF6D132}" srcOrd="0" destOrd="0" presId="urn:microsoft.com/office/officeart/2008/layout/VerticalCurvedList"/>
    <dgm:cxn modelId="{81335AF8-C215-394F-9E82-A4126343B940}" type="presOf" srcId="{13AB980D-9CCC-AA4D-BAFE-3AA13A62AA66}" destId="{726ED524-83D4-1742-BB0E-A4D873014FA4}" srcOrd="0" destOrd="0" presId="urn:microsoft.com/office/officeart/2008/layout/VerticalCurvedList"/>
    <dgm:cxn modelId="{4FB8A113-99D1-9F48-A522-858D79723038}" srcId="{13AB980D-9CCC-AA4D-BAFE-3AA13A62AA66}" destId="{0FB0EC51-2262-3842-AE25-F0ABA6CA551D}" srcOrd="3" destOrd="0" parTransId="{90AC1767-FE09-404E-A996-DA7A2C19EA4F}" sibTransId="{3231C236-2F92-4A46-8964-7072AB88F161}"/>
    <dgm:cxn modelId="{0708B20C-8A7F-A743-85FD-624369F44141}" type="presOf" srcId="{F7298D60-85FC-0543-AE17-3EA911B873BD}" destId="{E307E49A-F270-8D40-8A32-7AD6967A5EF5}" srcOrd="0" destOrd="0" presId="urn:microsoft.com/office/officeart/2008/layout/VerticalCurvedList"/>
    <dgm:cxn modelId="{EEA03D73-184F-7D4F-8D6E-F24D848210D5}" type="presOf" srcId="{5B20A664-9D58-404C-8909-B877D99B28B7}" destId="{6912E080-04AF-9949-95C8-2BB1144BD000}" srcOrd="0" destOrd="0" presId="urn:microsoft.com/office/officeart/2008/layout/VerticalCurvedList"/>
    <dgm:cxn modelId="{C4387E48-89B0-AD4B-963E-EBB92F1A8E8F}" srcId="{13AB980D-9CCC-AA4D-BAFE-3AA13A62AA66}" destId="{5B20A664-9D58-404C-8909-B877D99B28B7}" srcOrd="0" destOrd="0" parTransId="{27E8CB52-5BC7-F844-BC00-C7F9686EA049}" sibTransId="{F7298D60-85FC-0543-AE17-3EA911B873BD}"/>
    <dgm:cxn modelId="{E8FC62D2-B892-3C41-8CDE-F126F9DB86DF}" type="presOf" srcId="{0FB0EC51-2262-3842-AE25-F0ABA6CA551D}" destId="{BC739709-45C1-BF42-9AE2-B426AB935A77}" srcOrd="0" destOrd="0" presId="urn:microsoft.com/office/officeart/2008/layout/VerticalCurvedList"/>
    <dgm:cxn modelId="{26153FA1-72FB-7E40-B528-9B2DEE577E9F}" type="presOf" srcId="{B29307D4-DD24-1747-A0EE-A99083C17027}" destId="{F2DC034F-C8EB-B54B-91C7-9E96E1CCD320}" srcOrd="0" destOrd="0" presId="urn:microsoft.com/office/officeart/2008/layout/VerticalCurvedList"/>
    <dgm:cxn modelId="{D440B13F-FE0A-4D4D-AFDC-86D2A57E6A05}" srcId="{13AB980D-9CCC-AA4D-BAFE-3AA13A62AA66}" destId="{B29307D4-DD24-1747-A0EE-A99083C17027}" srcOrd="1" destOrd="0" parTransId="{FF514BEF-A6CA-284A-9923-9FD1E5E75F5D}" sibTransId="{B9F5D1C8-B3A9-3B43-9B93-AF1BF0320ADA}"/>
    <dgm:cxn modelId="{E11E1434-8952-AA45-981B-EED46EB8DB19}" type="presParOf" srcId="{726ED524-83D4-1742-BB0E-A4D873014FA4}" destId="{B2062762-CD8F-904F-8E2E-D06C60BDFB41}" srcOrd="0" destOrd="0" presId="urn:microsoft.com/office/officeart/2008/layout/VerticalCurvedList"/>
    <dgm:cxn modelId="{18F0A7E7-A14D-4E40-B58F-F499480AD91F}" type="presParOf" srcId="{B2062762-CD8F-904F-8E2E-D06C60BDFB41}" destId="{1B2BBAC7-01DA-4F42-A41F-8B6C2F6E4EB1}" srcOrd="0" destOrd="0" presId="urn:microsoft.com/office/officeart/2008/layout/VerticalCurvedList"/>
    <dgm:cxn modelId="{DF266988-E512-844F-8152-300D265D76BA}" type="presParOf" srcId="{1B2BBAC7-01DA-4F42-A41F-8B6C2F6E4EB1}" destId="{0A88039E-76CF-7448-84F2-430EF47A5383}" srcOrd="0" destOrd="0" presId="urn:microsoft.com/office/officeart/2008/layout/VerticalCurvedList"/>
    <dgm:cxn modelId="{5C9DA0B0-32D4-7945-A69C-FAC36D094264}" type="presParOf" srcId="{1B2BBAC7-01DA-4F42-A41F-8B6C2F6E4EB1}" destId="{E307E49A-F270-8D40-8A32-7AD6967A5EF5}" srcOrd="1" destOrd="0" presId="urn:microsoft.com/office/officeart/2008/layout/VerticalCurvedList"/>
    <dgm:cxn modelId="{0F75028C-F273-564F-9F12-1F39B0113896}" type="presParOf" srcId="{1B2BBAC7-01DA-4F42-A41F-8B6C2F6E4EB1}" destId="{85288E7C-3067-9C44-A7B0-6C413412ACC1}" srcOrd="2" destOrd="0" presId="urn:microsoft.com/office/officeart/2008/layout/VerticalCurvedList"/>
    <dgm:cxn modelId="{41A1EB68-6B9E-0745-BFBC-DD9A3B49352F}" type="presParOf" srcId="{1B2BBAC7-01DA-4F42-A41F-8B6C2F6E4EB1}" destId="{77AB3D4B-69A1-5043-AF07-FB4CBE78DA42}" srcOrd="3" destOrd="0" presId="urn:microsoft.com/office/officeart/2008/layout/VerticalCurvedList"/>
    <dgm:cxn modelId="{FB6E5EF8-1960-2840-8DFA-9F5BBAF93C5F}" type="presParOf" srcId="{B2062762-CD8F-904F-8E2E-D06C60BDFB41}" destId="{6912E080-04AF-9949-95C8-2BB1144BD000}" srcOrd="1" destOrd="0" presId="urn:microsoft.com/office/officeart/2008/layout/VerticalCurvedList"/>
    <dgm:cxn modelId="{830BDA5F-D5A3-A044-8CAA-92B3AD30E235}" type="presParOf" srcId="{B2062762-CD8F-904F-8E2E-D06C60BDFB41}" destId="{58CD4BA4-8CDD-C14C-81ED-D0D2EDFC3F2B}" srcOrd="2" destOrd="0" presId="urn:microsoft.com/office/officeart/2008/layout/VerticalCurvedList"/>
    <dgm:cxn modelId="{8A153F7E-8E60-E847-AAB5-426F50538A46}" type="presParOf" srcId="{58CD4BA4-8CDD-C14C-81ED-D0D2EDFC3F2B}" destId="{AD95F4BF-784D-B442-B8CE-6BEC89670C21}" srcOrd="0" destOrd="0" presId="urn:microsoft.com/office/officeart/2008/layout/VerticalCurvedList"/>
    <dgm:cxn modelId="{F556146A-FC7C-824B-8EF8-73EF2FE9DDA1}" type="presParOf" srcId="{B2062762-CD8F-904F-8E2E-D06C60BDFB41}" destId="{F2DC034F-C8EB-B54B-91C7-9E96E1CCD320}" srcOrd="3" destOrd="0" presId="urn:microsoft.com/office/officeart/2008/layout/VerticalCurvedList"/>
    <dgm:cxn modelId="{A75B5F9F-0462-1141-9175-D90EBFDF43ED}" type="presParOf" srcId="{B2062762-CD8F-904F-8E2E-D06C60BDFB41}" destId="{AF6E38B0-2325-CC4A-8EAA-5D3AAC84364A}" srcOrd="4" destOrd="0" presId="urn:microsoft.com/office/officeart/2008/layout/VerticalCurvedList"/>
    <dgm:cxn modelId="{D2A863EA-C052-604C-8E22-91F7C14F2DBB}" type="presParOf" srcId="{AF6E38B0-2325-CC4A-8EAA-5D3AAC84364A}" destId="{5CCA56DB-A1D8-CC4C-A14B-D7B1A0CB8A30}" srcOrd="0" destOrd="0" presId="urn:microsoft.com/office/officeart/2008/layout/VerticalCurvedList"/>
    <dgm:cxn modelId="{A138FF70-1258-9146-86DA-C6144D547E38}" type="presParOf" srcId="{B2062762-CD8F-904F-8E2E-D06C60BDFB41}" destId="{0EB7E083-3528-304C-ADBA-8B7B6FF6D132}" srcOrd="5" destOrd="0" presId="urn:microsoft.com/office/officeart/2008/layout/VerticalCurvedList"/>
    <dgm:cxn modelId="{5594413E-1266-874C-8789-2B582F221F50}" type="presParOf" srcId="{B2062762-CD8F-904F-8E2E-D06C60BDFB41}" destId="{0FAA4103-4444-0E4C-95B2-E46445EA6530}" srcOrd="6" destOrd="0" presId="urn:microsoft.com/office/officeart/2008/layout/VerticalCurvedList"/>
    <dgm:cxn modelId="{AECEA8F0-443A-0F4D-AA6A-9CB7118B4A48}" type="presParOf" srcId="{0FAA4103-4444-0E4C-95B2-E46445EA6530}" destId="{ADCB0CDE-A625-3D48-A127-8FF95208A6D8}" srcOrd="0" destOrd="0" presId="urn:microsoft.com/office/officeart/2008/layout/VerticalCurvedList"/>
    <dgm:cxn modelId="{7967351C-0AFB-C94E-B7DF-BC8A0842D19B}" type="presParOf" srcId="{B2062762-CD8F-904F-8E2E-D06C60BDFB41}" destId="{BC739709-45C1-BF42-9AE2-B426AB935A77}" srcOrd="7" destOrd="0" presId="urn:microsoft.com/office/officeart/2008/layout/VerticalCurvedList"/>
    <dgm:cxn modelId="{78BE21AC-30C5-744F-92F3-B04908E39AF2}" type="presParOf" srcId="{B2062762-CD8F-904F-8E2E-D06C60BDFB41}" destId="{5E8EA870-3779-B748-8DCA-3EC14259321A}" srcOrd="8" destOrd="0" presId="urn:microsoft.com/office/officeart/2008/layout/VerticalCurvedList"/>
    <dgm:cxn modelId="{7FF25C1C-08AD-6E44-933F-ED1F47E8920A}" type="presParOf" srcId="{5E8EA870-3779-B748-8DCA-3EC14259321A}" destId="{77F750DF-2C4C-A548-8FB8-251B3B72E3A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82571A-C13C-A24D-87A0-5BC8E0DC6392}" type="doc">
      <dgm:prSet loTypeId="urn:microsoft.com/office/officeart/2005/8/layout/hProcess9" loCatId="process" qsTypeId="urn:microsoft.com/office/officeart/2005/8/quickstyle/3d3" qsCatId="3D" csTypeId="urn:microsoft.com/office/officeart/2005/8/colors/accent0_3" csCatId="mainScheme"/>
      <dgm:spPr/>
      <dgm:t>
        <a:bodyPr/>
        <a:lstStyle/>
        <a:p>
          <a:endParaRPr lang="ru-RU"/>
        </a:p>
      </dgm:t>
    </dgm:pt>
    <dgm:pt modelId="{CD9A151A-5C2D-0240-8F0B-51A98C6DECFD}">
      <dgm:prSet/>
      <dgm:spPr/>
      <dgm:t>
        <a:bodyPr/>
        <a:lstStyle/>
        <a:p>
          <a:r>
            <a:rPr lang="ru-RU"/>
            <a:t>Предварительный</a:t>
          </a:r>
        </a:p>
      </dgm:t>
    </dgm:pt>
    <dgm:pt modelId="{99A07C88-62C2-8C47-BBEE-0C5DB0ADED02}" type="parTrans" cxnId="{91A4770E-0006-4549-AB0C-83BFE6BC14BE}">
      <dgm:prSet/>
      <dgm:spPr/>
      <dgm:t>
        <a:bodyPr/>
        <a:lstStyle/>
        <a:p>
          <a:endParaRPr lang="ru-RU"/>
        </a:p>
      </dgm:t>
    </dgm:pt>
    <dgm:pt modelId="{47752228-EA9E-BA48-A192-6AA10EBA4389}" type="sibTrans" cxnId="{91A4770E-0006-4549-AB0C-83BFE6BC14BE}">
      <dgm:prSet/>
      <dgm:spPr/>
      <dgm:t>
        <a:bodyPr/>
        <a:lstStyle/>
        <a:p>
          <a:endParaRPr lang="ru-RU"/>
        </a:p>
      </dgm:t>
    </dgm:pt>
    <dgm:pt modelId="{6BE31A15-F981-9447-92C1-6D3940D902C1}">
      <dgm:prSet/>
      <dgm:spPr/>
      <dgm:t>
        <a:bodyPr/>
        <a:lstStyle/>
        <a:p>
          <a:r>
            <a:rPr lang="ru-RU"/>
            <a:t>Текущий</a:t>
          </a:r>
        </a:p>
      </dgm:t>
    </dgm:pt>
    <dgm:pt modelId="{DEC7BD3F-4B59-914A-8280-22C3EDD9879C}" type="parTrans" cxnId="{BCAD10A5-069C-924E-B069-65F212C91F64}">
      <dgm:prSet/>
      <dgm:spPr/>
      <dgm:t>
        <a:bodyPr/>
        <a:lstStyle/>
        <a:p>
          <a:endParaRPr lang="ru-RU"/>
        </a:p>
      </dgm:t>
    </dgm:pt>
    <dgm:pt modelId="{A27AF1E5-D49D-E34F-BC54-3E43986F584C}" type="sibTrans" cxnId="{BCAD10A5-069C-924E-B069-65F212C91F64}">
      <dgm:prSet/>
      <dgm:spPr/>
      <dgm:t>
        <a:bodyPr/>
        <a:lstStyle/>
        <a:p>
          <a:endParaRPr lang="ru-RU"/>
        </a:p>
      </dgm:t>
    </dgm:pt>
    <dgm:pt modelId="{587D89F7-AC4E-EA40-B218-ECD4FB41D4D6}">
      <dgm:prSet/>
      <dgm:spPr/>
      <dgm:t>
        <a:bodyPr/>
        <a:lstStyle/>
        <a:p>
          <a:r>
            <a:rPr lang="ru-RU"/>
            <a:t>Заключительный</a:t>
          </a:r>
        </a:p>
      </dgm:t>
    </dgm:pt>
    <dgm:pt modelId="{238A27ED-BC4E-1143-9A6C-A8A11DC345A5}" type="parTrans" cxnId="{A1FD8645-ADCE-A44B-90E8-073A2F1B375E}">
      <dgm:prSet/>
      <dgm:spPr/>
      <dgm:t>
        <a:bodyPr/>
        <a:lstStyle/>
        <a:p>
          <a:endParaRPr lang="ru-RU"/>
        </a:p>
      </dgm:t>
    </dgm:pt>
    <dgm:pt modelId="{8D637D6C-40DE-984E-A7B4-1C3FC7914372}" type="sibTrans" cxnId="{A1FD8645-ADCE-A44B-90E8-073A2F1B375E}">
      <dgm:prSet/>
      <dgm:spPr/>
      <dgm:t>
        <a:bodyPr/>
        <a:lstStyle/>
        <a:p>
          <a:endParaRPr lang="ru-RU"/>
        </a:p>
      </dgm:t>
    </dgm:pt>
    <dgm:pt modelId="{6C1091B4-CFBA-EB40-B4FA-DA9C961201AD}" type="pres">
      <dgm:prSet presAssocID="{A982571A-C13C-A24D-87A0-5BC8E0DC6392}" presName="CompostProcess" presStyleCnt="0">
        <dgm:presLayoutVars>
          <dgm:dir/>
          <dgm:resizeHandles val="exact"/>
        </dgm:presLayoutVars>
      </dgm:prSet>
      <dgm:spPr/>
      <dgm:t>
        <a:bodyPr/>
        <a:lstStyle/>
        <a:p>
          <a:endParaRPr lang="ru-RU"/>
        </a:p>
      </dgm:t>
    </dgm:pt>
    <dgm:pt modelId="{29888E43-9D33-BD43-942C-BFD7063915B9}" type="pres">
      <dgm:prSet presAssocID="{A982571A-C13C-A24D-87A0-5BC8E0DC6392}" presName="arrow" presStyleLbl="bgShp" presStyleIdx="0" presStyleCnt="1"/>
      <dgm:spPr/>
    </dgm:pt>
    <dgm:pt modelId="{7DF680B0-F08F-7448-B050-1C64663FB9B3}" type="pres">
      <dgm:prSet presAssocID="{A982571A-C13C-A24D-87A0-5BC8E0DC6392}" presName="linearProcess" presStyleCnt="0"/>
      <dgm:spPr/>
    </dgm:pt>
    <dgm:pt modelId="{A7254F94-A503-EE42-A77E-17D9C40F585E}" type="pres">
      <dgm:prSet presAssocID="{CD9A151A-5C2D-0240-8F0B-51A98C6DECFD}" presName="textNode" presStyleLbl="node1" presStyleIdx="0" presStyleCnt="3">
        <dgm:presLayoutVars>
          <dgm:bulletEnabled val="1"/>
        </dgm:presLayoutVars>
      </dgm:prSet>
      <dgm:spPr/>
      <dgm:t>
        <a:bodyPr/>
        <a:lstStyle/>
        <a:p>
          <a:endParaRPr lang="ru-RU"/>
        </a:p>
      </dgm:t>
    </dgm:pt>
    <dgm:pt modelId="{ECBF9B04-0B39-C84A-932F-A0FAFE025349}" type="pres">
      <dgm:prSet presAssocID="{47752228-EA9E-BA48-A192-6AA10EBA4389}" presName="sibTrans" presStyleCnt="0"/>
      <dgm:spPr/>
    </dgm:pt>
    <dgm:pt modelId="{0AD8A044-2DE0-4A43-B008-6BEC74B7113B}" type="pres">
      <dgm:prSet presAssocID="{6BE31A15-F981-9447-92C1-6D3940D902C1}" presName="textNode" presStyleLbl="node1" presStyleIdx="1" presStyleCnt="3">
        <dgm:presLayoutVars>
          <dgm:bulletEnabled val="1"/>
        </dgm:presLayoutVars>
      </dgm:prSet>
      <dgm:spPr/>
      <dgm:t>
        <a:bodyPr/>
        <a:lstStyle/>
        <a:p>
          <a:endParaRPr lang="ru-RU"/>
        </a:p>
      </dgm:t>
    </dgm:pt>
    <dgm:pt modelId="{5852473B-5E84-C84E-9C46-0AB3C8D1339E}" type="pres">
      <dgm:prSet presAssocID="{A27AF1E5-D49D-E34F-BC54-3E43986F584C}" presName="sibTrans" presStyleCnt="0"/>
      <dgm:spPr/>
    </dgm:pt>
    <dgm:pt modelId="{8F9640D2-8489-D247-A9A4-D9F34FF8A010}" type="pres">
      <dgm:prSet presAssocID="{587D89F7-AC4E-EA40-B218-ECD4FB41D4D6}" presName="textNode" presStyleLbl="node1" presStyleIdx="2" presStyleCnt="3">
        <dgm:presLayoutVars>
          <dgm:bulletEnabled val="1"/>
        </dgm:presLayoutVars>
      </dgm:prSet>
      <dgm:spPr/>
      <dgm:t>
        <a:bodyPr/>
        <a:lstStyle/>
        <a:p>
          <a:endParaRPr lang="ru-RU"/>
        </a:p>
      </dgm:t>
    </dgm:pt>
  </dgm:ptLst>
  <dgm:cxnLst>
    <dgm:cxn modelId="{91A4770E-0006-4549-AB0C-83BFE6BC14BE}" srcId="{A982571A-C13C-A24D-87A0-5BC8E0DC6392}" destId="{CD9A151A-5C2D-0240-8F0B-51A98C6DECFD}" srcOrd="0" destOrd="0" parTransId="{99A07C88-62C2-8C47-BBEE-0C5DB0ADED02}" sibTransId="{47752228-EA9E-BA48-A192-6AA10EBA4389}"/>
    <dgm:cxn modelId="{AD992AAC-516B-194C-A194-B300E0A78D66}" type="presOf" srcId="{CD9A151A-5C2D-0240-8F0B-51A98C6DECFD}" destId="{A7254F94-A503-EE42-A77E-17D9C40F585E}" srcOrd="0" destOrd="0" presId="urn:microsoft.com/office/officeart/2005/8/layout/hProcess9"/>
    <dgm:cxn modelId="{BCAD10A5-069C-924E-B069-65F212C91F64}" srcId="{A982571A-C13C-A24D-87A0-5BC8E0DC6392}" destId="{6BE31A15-F981-9447-92C1-6D3940D902C1}" srcOrd="1" destOrd="0" parTransId="{DEC7BD3F-4B59-914A-8280-22C3EDD9879C}" sibTransId="{A27AF1E5-D49D-E34F-BC54-3E43986F584C}"/>
    <dgm:cxn modelId="{582603BA-5062-7541-AAFC-9B970F5092EE}" type="presOf" srcId="{6BE31A15-F981-9447-92C1-6D3940D902C1}" destId="{0AD8A044-2DE0-4A43-B008-6BEC74B7113B}" srcOrd="0" destOrd="0" presId="urn:microsoft.com/office/officeart/2005/8/layout/hProcess9"/>
    <dgm:cxn modelId="{BC342DF2-C4F7-1846-8C43-AAF5F03DD2A2}" type="presOf" srcId="{A982571A-C13C-A24D-87A0-5BC8E0DC6392}" destId="{6C1091B4-CFBA-EB40-B4FA-DA9C961201AD}" srcOrd="0" destOrd="0" presId="urn:microsoft.com/office/officeart/2005/8/layout/hProcess9"/>
    <dgm:cxn modelId="{C0CAE2FD-6258-A449-8B82-1F68AFBF9B82}" type="presOf" srcId="{587D89F7-AC4E-EA40-B218-ECD4FB41D4D6}" destId="{8F9640D2-8489-D247-A9A4-D9F34FF8A010}" srcOrd="0" destOrd="0" presId="urn:microsoft.com/office/officeart/2005/8/layout/hProcess9"/>
    <dgm:cxn modelId="{A1FD8645-ADCE-A44B-90E8-073A2F1B375E}" srcId="{A982571A-C13C-A24D-87A0-5BC8E0DC6392}" destId="{587D89F7-AC4E-EA40-B218-ECD4FB41D4D6}" srcOrd="2" destOrd="0" parTransId="{238A27ED-BC4E-1143-9A6C-A8A11DC345A5}" sibTransId="{8D637D6C-40DE-984E-A7B4-1C3FC7914372}"/>
    <dgm:cxn modelId="{6192C844-0799-B244-B7C2-5ABD15BF71F3}" type="presParOf" srcId="{6C1091B4-CFBA-EB40-B4FA-DA9C961201AD}" destId="{29888E43-9D33-BD43-942C-BFD7063915B9}" srcOrd="0" destOrd="0" presId="urn:microsoft.com/office/officeart/2005/8/layout/hProcess9"/>
    <dgm:cxn modelId="{D0A3440B-5809-8A4E-A3A6-3451BC239AE2}" type="presParOf" srcId="{6C1091B4-CFBA-EB40-B4FA-DA9C961201AD}" destId="{7DF680B0-F08F-7448-B050-1C64663FB9B3}" srcOrd="1" destOrd="0" presId="urn:microsoft.com/office/officeart/2005/8/layout/hProcess9"/>
    <dgm:cxn modelId="{481531DA-7A7E-1E44-B42C-A4355C514685}" type="presParOf" srcId="{7DF680B0-F08F-7448-B050-1C64663FB9B3}" destId="{A7254F94-A503-EE42-A77E-17D9C40F585E}" srcOrd="0" destOrd="0" presId="urn:microsoft.com/office/officeart/2005/8/layout/hProcess9"/>
    <dgm:cxn modelId="{5361ADBA-E836-A347-9EDB-6776A5789A31}" type="presParOf" srcId="{7DF680B0-F08F-7448-B050-1C64663FB9B3}" destId="{ECBF9B04-0B39-C84A-932F-A0FAFE025349}" srcOrd="1" destOrd="0" presId="urn:microsoft.com/office/officeart/2005/8/layout/hProcess9"/>
    <dgm:cxn modelId="{724A61FD-9763-A446-B026-DF85DC5FB7CA}" type="presParOf" srcId="{7DF680B0-F08F-7448-B050-1C64663FB9B3}" destId="{0AD8A044-2DE0-4A43-B008-6BEC74B7113B}" srcOrd="2" destOrd="0" presId="urn:microsoft.com/office/officeart/2005/8/layout/hProcess9"/>
    <dgm:cxn modelId="{BE051AA7-8335-DB45-BFE7-B22FEB140DCD}" type="presParOf" srcId="{7DF680B0-F08F-7448-B050-1C64663FB9B3}" destId="{5852473B-5E84-C84E-9C46-0AB3C8D1339E}" srcOrd="3" destOrd="0" presId="urn:microsoft.com/office/officeart/2005/8/layout/hProcess9"/>
    <dgm:cxn modelId="{D434D86F-783E-C447-82C8-931E76EFD367}" type="presParOf" srcId="{7DF680B0-F08F-7448-B050-1C64663FB9B3}" destId="{8F9640D2-8489-D247-A9A4-D9F34FF8A01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E60D71-9E15-9049-9662-471159189C76}" type="doc">
      <dgm:prSet loTypeId="urn:microsoft.com/office/officeart/2005/8/layout/vList5" loCatId="list" qsTypeId="urn:microsoft.com/office/officeart/2005/8/quickstyle/3d4" qsCatId="3D" csTypeId="urn:microsoft.com/office/officeart/2005/8/colors/accent1_4" csCatId="accent1" phldr="1"/>
      <dgm:spPr/>
      <dgm:t>
        <a:bodyPr/>
        <a:lstStyle/>
        <a:p>
          <a:endParaRPr lang="ru-RU"/>
        </a:p>
      </dgm:t>
    </dgm:pt>
    <dgm:pt modelId="{18F31BD3-F08D-F54F-A2C7-252042945340}">
      <dgm:prSet custT="1"/>
      <dgm:spPr/>
      <dgm:t>
        <a:bodyPr/>
        <a:lstStyle/>
        <a:p>
          <a:r>
            <a:rPr lang="ru-RU" sz="2200" dirty="0">
              <a:solidFill>
                <a:schemeClr val="tx1"/>
              </a:solidFill>
            </a:rPr>
            <a:t>контроль времени</a:t>
          </a:r>
        </a:p>
      </dgm:t>
    </dgm:pt>
    <dgm:pt modelId="{77489603-BF2C-354E-8814-327B3142C646}" type="parTrans" cxnId="{F7DF457E-FA9A-C04D-9B97-828E1EE8939B}">
      <dgm:prSet/>
      <dgm:spPr/>
      <dgm:t>
        <a:bodyPr/>
        <a:lstStyle/>
        <a:p>
          <a:endParaRPr lang="ru-RU" sz="2200">
            <a:solidFill>
              <a:schemeClr val="tx1"/>
            </a:solidFill>
          </a:endParaRPr>
        </a:p>
      </dgm:t>
    </dgm:pt>
    <dgm:pt modelId="{52C0018C-B40B-E841-9336-73E6CE44C88E}" type="sibTrans" cxnId="{F7DF457E-FA9A-C04D-9B97-828E1EE8939B}">
      <dgm:prSet/>
      <dgm:spPr/>
      <dgm:t>
        <a:bodyPr/>
        <a:lstStyle/>
        <a:p>
          <a:endParaRPr lang="ru-RU" sz="2200">
            <a:solidFill>
              <a:schemeClr val="tx1"/>
            </a:solidFill>
          </a:endParaRPr>
        </a:p>
      </dgm:t>
    </dgm:pt>
    <dgm:pt modelId="{35C0BA56-285E-D94A-93F0-81094037001A}">
      <dgm:prSet custT="1"/>
      <dgm:spPr/>
      <dgm:t>
        <a:bodyPr/>
        <a:lstStyle/>
        <a:p>
          <a:r>
            <a:rPr lang="ru-RU" sz="2200" dirty="0">
              <a:solidFill>
                <a:schemeClr val="tx1"/>
              </a:solidFill>
            </a:rPr>
            <a:t>бюджета</a:t>
          </a:r>
        </a:p>
      </dgm:t>
    </dgm:pt>
    <dgm:pt modelId="{13B5D146-B77B-AE4F-955B-8999E9D78345}" type="parTrans" cxnId="{C378832E-E6F0-AC4A-836A-51002898D18B}">
      <dgm:prSet/>
      <dgm:spPr/>
      <dgm:t>
        <a:bodyPr/>
        <a:lstStyle/>
        <a:p>
          <a:endParaRPr lang="ru-RU" sz="2200">
            <a:solidFill>
              <a:schemeClr val="tx1"/>
            </a:solidFill>
          </a:endParaRPr>
        </a:p>
      </dgm:t>
    </dgm:pt>
    <dgm:pt modelId="{D0D37393-9D91-2445-A9BD-DCE88D40BD4B}" type="sibTrans" cxnId="{C378832E-E6F0-AC4A-836A-51002898D18B}">
      <dgm:prSet/>
      <dgm:spPr/>
      <dgm:t>
        <a:bodyPr/>
        <a:lstStyle/>
        <a:p>
          <a:endParaRPr lang="ru-RU" sz="2200">
            <a:solidFill>
              <a:schemeClr val="tx1"/>
            </a:solidFill>
          </a:endParaRPr>
        </a:p>
      </dgm:t>
    </dgm:pt>
    <dgm:pt modelId="{04ECC7FA-2365-F54C-87E7-7775B37934D8}">
      <dgm:prSet custT="1"/>
      <dgm:spPr/>
      <dgm:t>
        <a:bodyPr/>
        <a:lstStyle/>
        <a:p>
          <a:r>
            <a:rPr lang="ru-RU" sz="2200" dirty="0">
              <a:solidFill>
                <a:schemeClr val="tx1"/>
              </a:solidFill>
            </a:rPr>
            <a:t>ресурсов</a:t>
          </a:r>
        </a:p>
      </dgm:t>
    </dgm:pt>
    <dgm:pt modelId="{A0016075-93C8-6245-9915-C11CD541E906}" type="parTrans" cxnId="{04D1FA0C-8C18-3943-98BF-6140DE175C2C}">
      <dgm:prSet/>
      <dgm:spPr/>
      <dgm:t>
        <a:bodyPr/>
        <a:lstStyle/>
        <a:p>
          <a:endParaRPr lang="ru-RU" sz="2200">
            <a:solidFill>
              <a:schemeClr val="tx1"/>
            </a:solidFill>
          </a:endParaRPr>
        </a:p>
      </dgm:t>
    </dgm:pt>
    <dgm:pt modelId="{21DEB597-56A6-594F-9597-7DB0CD7E9CB4}" type="sibTrans" cxnId="{04D1FA0C-8C18-3943-98BF-6140DE175C2C}">
      <dgm:prSet/>
      <dgm:spPr/>
      <dgm:t>
        <a:bodyPr/>
        <a:lstStyle/>
        <a:p>
          <a:endParaRPr lang="ru-RU" sz="2200">
            <a:solidFill>
              <a:schemeClr val="tx1"/>
            </a:solidFill>
          </a:endParaRPr>
        </a:p>
      </dgm:t>
    </dgm:pt>
    <dgm:pt modelId="{AD07FE76-9EDA-6C45-871A-9B47B3C9ABAD}">
      <dgm:prSet custT="1"/>
      <dgm:spPr/>
      <dgm:t>
        <a:bodyPr/>
        <a:lstStyle/>
        <a:p>
          <a:r>
            <a:rPr lang="ru-RU" sz="2200" dirty="0">
              <a:solidFill>
                <a:schemeClr val="tx1"/>
              </a:solidFill>
            </a:rPr>
            <a:t>качества</a:t>
          </a:r>
        </a:p>
      </dgm:t>
    </dgm:pt>
    <dgm:pt modelId="{845092F3-6716-CA46-AA13-D92C011A2CC0}" type="parTrans" cxnId="{4F733A50-3DE7-1447-A849-891FCC26821B}">
      <dgm:prSet/>
      <dgm:spPr/>
      <dgm:t>
        <a:bodyPr/>
        <a:lstStyle/>
        <a:p>
          <a:endParaRPr lang="ru-RU" sz="2200">
            <a:solidFill>
              <a:schemeClr val="tx1"/>
            </a:solidFill>
          </a:endParaRPr>
        </a:p>
      </dgm:t>
    </dgm:pt>
    <dgm:pt modelId="{424F4A6F-4184-DA44-B928-8235FA626DEA}" type="sibTrans" cxnId="{4F733A50-3DE7-1447-A849-891FCC26821B}">
      <dgm:prSet/>
      <dgm:spPr/>
      <dgm:t>
        <a:bodyPr/>
        <a:lstStyle/>
        <a:p>
          <a:endParaRPr lang="ru-RU" sz="2200">
            <a:solidFill>
              <a:schemeClr val="tx1"/>
            </a:solidFill>
          </a:endParaRPr>
        </a:p>
      </dgm:t>
    </dgm:pt>
    <dgm:pt modelId="{FE6413A8-3B81-414A-A38B-C8511F157D6A}">
      <dgm:prSet custT="1"/>
      <dgm:spPr/>
      <dgm:t>
        <a:bodyPr/>
        <a:lstStyle/>
        <a:p>
          <a:r>
            <a:rPr lang="ru-RU" sz="2200" dirty="0">
              <a:solidFill>
                <a:schemeClr val="tx1"/>
              </a:solidFill>
            </a:rPr>
            <a:t>(достижение промежуточных целей и объемов работ);</a:t>
          </a:r>
        </a:p>
      </dgm:t>
    </dgm:pt>
    <dgm:pt modelId="{516E7F63-5969-F04E-82A6-4693F4B9DECB}" type="parTrans" cxnId="{6E39867F-7F48-9F43-B6AF-ACE9B803B194}">
      <dgm:prSet/>
      <dgm:spPr/>
      <dgm:t>
        <a:bodyPr/>
        <a:lstStyle/>
        <a:p>
          <a:endParaRPr lang="ru-RU" sz="2200">
            <a:solidFill>
              <a:schemeClr val="tx1"/>
            </a:solidFill>
          </a:endParaRPr>
        </a:p>
      </dgm:t>
    </dgm:pt>
    <dgm:pt modelId="{FC92F103-0838-5E40-A34E-B1DF22C5E65D}" type="sibTrans" cxnId="{6E39867F-7F48-9F43-B6AF-ACE9B803B194}">
      <dgm:prSet/>
      <dgm:spPr/>
      <dgm:t>
        <a:bodyPr/>
        <a:lstStyle/>
        <a:p>
          <a:endParaRPr lang="ru-RU" sz="2200">
            <a:solidFill>
              <a:schemeClr val="tx1"/>
            </a:solidFill>
          </a:endParaRPr>
        </a:p>
      </dgm:t>
    </dgm:pt>
    <dgm:pt modelId="{90C96DB3-BAE3-A547-969D-2615A0A2AF6E}">
      <dgm:prSet custT="1"/>
      <dgm:spPr/>
      <dgm:t>
        <a:bodyPr/>
        <a:lstStyle/>
        <a:p>
          <a:r>
            <a:rPr lang="ru-RU" sz="2200" dirty="0">
              <a:solidFill>
                <a:schemeClr val="tx1"/>
              </a:solidFill>
            </a:rPr>
            <a:t> (уровень расходования финансовых средств);</a:t>
          </a:r>
        </a:p>
      </dgm:t>
    </dgm:pt>
    <dgm:pt modelId="{428E8B56-363E-5B45-A489-CF3E3CCB3AD0}" type="parTrans" cxnId="{DF265205-BA13-B544-B65B-9BCB2467C691}">
      <dgm:prSet/>
      <dgm:spPr/>
      <dgm:t>
        <a:bodyPr/>
        <a:lstStyle/>
        <a:p>
          <a:endParaRPr lang="ru-RU" sz="2200">
            <a:solidFill>
              <a:schemeClr val="tx1"/>
            </a:solidFill>
          </a:endParaRPr>
        </a:p>
      </dgm:t>
    </dgm:pt>
    <dgm:pt modelId="{4ECD0703-EBFB-6C48-BD93-B4BC22B501A8}" type="sibTrans" cxnId="{DF265205-BA13-B544-B65B-9BCB2467C691}">
      <dgm:prSet/>
      <dgm:spPr/>
      <dgm:t>
        <a:bodyPr/>
        <a:lstStyle/>
        <a:p>
          <a:endParaRPr lang="ru-RU" sz="2200">
            <a:solidFill>
              <a:schemeClr val="tx1"/>
            </a:solidFill>
          </a:endParaRPr>
        </a:p>
      </dgm:t>
    </dgm:pt>
    <dgm:pt modelId="{DDC92EBA-8A4A-D94E-B173-3FE4F8D357FE}">
      <dgm:prSet custT="1"/>
      <dgm:spPr/>
      <dgm:t>
        <a:bodyPr/>
        <a:lstStyle/>
        <a:p>
          <a:r>
            <a:rPr lang="ru-RU" sz="2200" dirty="0">
              <a:solidFill>
                <a:schemeClr val="tx1"/>
              </a:solidFill>
            </a:rPr>
            <a:t> (фактические затраты материально-технических ресурсов);</a:t>
          </a:r>
        </a:p>
      </dgm:t>
    </dgm:pt>
    <dgm:pt modelId="{9FE45948-A5D6-A24B-B7E9-1AE35747F176}" type="parTrans" cxnId="{C459A571-C2DD-1D4F-86A8-5C878C8F9A65}">
      <dgm:prSet/>
      <dgm:spPr/>
      <dgm:t>
        <a:bodyPr/>
        <a:lstStyle/>
        <a:p>
          <a:endParaRPr lang="ru-RU" sz="2200">
            <a:solidFill>
              <a:schemeClr val="tx1"/>
            </a:solidFill>
          </a:endParaRPr>
        </a:p>
      </dgm:t>
    </dgm:pt>
    <dgm:pt modelId="{389BD310-5414-FE4A-94F6-1D0CE5104231}" type="sibTrans" cxnId="{C459A571-C2DD-1D4F-86A8-5C878C8F9A65}">
      <dgm:prSet/>
      <dgm:spPr/>
      <dgm:t>
        <a:bodyPr/>
        <a:lstStyle/>
        <a:p>
          <a:endParaRPr lang="ru-RU" sz="2200">
            <a:solidFill>
              <a:schemeClr val="tx1"/>
            </a:solidFill>
          </a:endParaRPr>
        </a:p>
      </dgm:t>
    </dgm:pt>
    <dgm:pt modelId="{D5F835B4-4820-1B41-901D-351D0CF1FC16}">
      <dgm:prSet custT="1"/>
      <dgm:spPr/>
      <dgm:t>
        <a:bodyPr/>
        <a:lstStyle/>
        <a:p>
          <a:r>
            <a:rPr lang="ru-RU" sz="2200" dirty="0">
              <a:solidFill>
                <a:schemeClr val="tx1"/>
              </a:solidFill>
            </a:rPr>
            <a:t> (уровень качества работ).</a:t>
          </a:r>
        </a:p>
      </dgm:t>
    </dgm:pt>
    <dgm:pt modelId="{1D6AF519-1F69-7542-8B1C-6C4A813FCF06}" type="parTrans" cxnId="{0F868891-5247-544F-B1B9-3878DF8DC418}">
      <dgm:prSet/>
      <dgm:spPr/>
      <dgm:t>
        <a:bodyPr/>
        <a:lstStyle/>
        <a:p>
          <a:endParaRPr lang="ru-RU" sz="2200">
            <a:solidFill>
              <a:schemeClr val="tx1"/>
            </a:solidFill>
          </a:endParaRPr>
        </a:p>
      </dgm:t>
    </dgm:pt>
    <dgm:pt modelId="{6BD07A4B-F092-364E-9DE3-57B63E04B4DE}" type="sibTrans" cxnId="{0F868891-5247-544F-B1B9-3878DF8DC418}">
      <dgm:prSet/>
      <dgm:spPr/>
      <dgm:t>
        <a:bodyPr/>
        <a:lstStyle/>
        <a:p>
          <a:endParaRPr lang="ru-RU" sz="2200">
            <a:solidFill>
              <a:schemeClr val="tx1"/>
            </a:solidFill>
          </a:endParaRPr>
        </a:p>
      </dgm:t>
    </dgm:pt>
    <dgm:pt modelId="{77FD09FF-C648-9C45-8387-7BEAD98FAD23}" type="pres">
      <dgm:prSet presAssocID="{E7E60D71-9E15-9049-9662-471159189C76}" presName="Name0" presStyleCnt="0">
        <dgm:presLayoutVars>
          <dgm:dir/>
          <dgm:animLvl val="lvl"/>
          <dgm:resizeHandles val="exact"/>
        </dgm:presLayoutVars>
      </dgm:prSet>
      <dgm:spPr/>
      <dgm:t>
        <a:bodyPr/>
        <a:lstStyle/>
        <a:p>
          <a:endParaRPr lang="ru-RU"/>
        </a:p>
      </dgm:t>
    </dgm:pt>
    <dgm:pt modelId="{CFE87817-25E3-F843-BF1F-98C4442F3770}" type="pres">
      <dgm:prSet presAssocID="{18F31BD3-F08D-F54F-A2C7-252042945340}" presName="linNode" presStyleCnt="0"/>
      <dgm:spPr/>
    </dgm:pt>
    <dgm:pt modelId="{E97756DA-75D6-D14D-9934-C482E7C0883D}" type="pres">
      <dgm:prSet presAssocID="{18F31BD3-F08D-F54F-A2C7-252042945340}" presName="parentText" presStyleLbl="node1" presStyleIdx="0" presStyleCnt="4">
        <dgm:presLayoutVars>
          <dgm:chMax val="1"/>
          <dgm:bulletEnabled val="1"/>
        </dgm:presLayoutVars>
      </dgm:prSet>
      <dgm:spPr/>
      <dgm:t>
        <a:bodyPr/>
        <a:lstStyle/>
        <a:p>
          <a:endParaRPr lang="ru-RU"/>
        </a:p>
      </dgm:t>
    </dgm:pt>
    <dgm:pt modelId="{A5C85B9E-1DD9-6B4A-A953-D6A7E3CBA1BA}" type="pres">
      <dgm:prSet presAssocID="{18F31BD3-F08D-F54F-A2C7-252042945340}" presName="descendantText" presStyleLbl="alignAccFollowNode1" presStyleIdx="0" presStyleCnt="4">
        <dgm:presLayoutVars>
          <dgm:bulletEnabled val="1"/>
        </dgm:presLayoutVars>
      </dgm:prSet>
      <dgm:spPr/>
      <dgm:t>
        <a:bodyPr/>
        <a:lstStyle/>
        <a:p>
          <a:endParaRPr lang="ru-RU"/>
        </a:p>
      </dgm:t>
    </dgm:pt>
    <dgm:pt modelId="{AA286FB4-70EE-724F-8F1C-F6BD7DD093E8}" type="pres">
      <dgm:prSet presAssocID="{52C0018C-B40B-E841-9336-73E6CE44C88E}" presName="sp" presStyleCnt="0"/>
      <dgm:spPr/>
    </dgm:pt>
    <dgm:pt modelId="{CFBA59E4-7E2A-FA4B-836F-BC5BC4F5EE12}" type="pres">
      <dgm:prSet presAssocID="{35C0BA56-285E-D94A-93F0-81094037001A}" presName="linNode" presStyleCnt="0"/>
      <dgm:spPr/>
    </dgm:pt>
    <dgm:pt modelId="{7C539B21-6900-E449-BC49-5110BA874515}" type="pres">
      <dgm:prSet presAssocID="{35C0BA56-285E-D94A-93F0-81094037001A}" presName="parentText" presStyleLbl="node1" presStyleIdx="1" presStyleCnt="4">
        <dgm:presLayoutVars>
          <dgm:chMax val="1"/>
          <dgm:bulletEnabled val="1"/>
        </dgm:presLayoutVars>
      </dgm:prSet>
      <dgm:spPr/>
      <dgm:t>
        <a:bodyPr/>
        <a:lstStyle/>
        <a:p>
          <a:endParaRPr lang="ru-RU"/>
        </a:p>
      </dgm:t>
    </dgm:pt>
    <dgm:pt modelId="{B4021354-00C7-384F-A82F-84BF72252D65}" type="pres">
      <dgm:prSet presAssocID="{35C0BA56-285E-D94A-93F0-81094037001A}" presName="descendantText" presStyleLbl="alignAccFollowNode1" presStyleIdx="1" presStyleCnt="4">
        <dgm:presLayoutVars>
          <dgm:bulletEnabled val="1"/>
        </dgm:presLayoutVars>
      </dgm:prSet>
      <dgm:spPr/>
      <dgm:t>
        <a:bodyPr/>
        <a:lstStyle/>
        <a:p>
          <a:endParaRPr lang="ru-RU"/>
        </a:p>
      </dgm:t>
    </dgm:pt>
    <dgm:pt modelId="{56397991-4FB7-BB42-B1F2-DBDE957D20CE}" type="pres">
      <dgm:prSet presAssocID="{D0D37393-9D91-2445-A9BD-DCE88D40BD4B}" presName="sp" presStyleCnt="0"/>
      <dgm:spPr/>
    </dgm:pt>
    <dgm:pt modelId="{7CCB9D43-CBEF-C446-B74D-57EA8D2AD70A}" type="pres">
      <dgm:prSet presAssocID="{04ECC7FA-2365-F54C-87E7-7775B37934D8}" presName="linNode" presStyleCnt="0"/>
      <dgm:spPr/>
    </dgm:pt>
    <dgm:pt modelId="{5D9477A0-AAF9-E342-8C7E-DE520903C00E}" type="pres">
      <dgm:prSet presAssocID="{04ECC7FA-2365-F54C-87E7-7775B37934D8}" presName="parentText" presStyleLbl="node1" presStyleIdx="2" presStyleCnt="4">
        <dgm:presLayoutVars>
          <dgm:chMax val="1"/>
          <dgm:bulletEnabled val="1"/>
        </dgm:presLayoutVars>
      </dgm:prSet>
      <dgm:spPr/>
      <dgm:t>
        <a:bodyPr/>
        <a:lstStyle/>
        <a:p>
          <a:endParaRPr lang="ru-RU"/>
        </a:p>
      </dgm:t>
    </dgm:pt>
    <dgm:pt modelId="{775B33ED-E3C9-2645-B04D-24CDF5B60415}" type="pres">
      <dgm:prSet presAssocID="{04ECC7FA-2365-F54C-87E7-7775B37934D8}" presName="descendantText" presStyleLbl="alignAccFollowNode1" presStyleIdx="2" presStyleCnt="4">
        <dgm:presLayoutVars>
          <dgm:bulletEnabled val="1"/>
        </dgm:presLayoutVars>
      </dgm:prSet>
      <dgm:spPr/>
      <dgm:t>
        <a:bodyPr/>
        <a:lstStyle/>
        <a:p>
          <a:endParaRPr lang="ru-RU"/>
        </a:p>
      </dgm:t>
    </dgm:pt>
    <dgm:pt modelId="{FF50814F-E1E4-924E-B05B-006EAD575B79}" type="pres">
      <dgm:prSet presAssocID="{21DEB597-56A6-594F-9597-7DB0CD7E9CB4}" presName="sp" presStyleCnt="0"/>
      <dgm:spPr/>
    </dgm:pt>
    <dgm:pt modelId="{B5BE9571-D558-6248-8411-49A5FE257726}" type="pres">
      <dgm:prSet presAssocID="{AD07FE76-9EDA-6C45-871A-9B47B3C9ABAD}" presName="linNode" presStyleCnt="0"/>
      <dgm:spPr/>
    </dgm:pt>
    <dgm:pt modelId="{D2F7E345-A719-C245-BE10-7829A924B3B8}" type="pres">
      <dgm:prSet presAssocID="{AD07FE76-9EDA-6C45-871A-9B47B3C9ABAD}" presName="parentText" presStyleLbl="node1" presStyleIdx="3" presStyleCnt="4">
        <dgm:presLayoutVars>
          <dgm:chMax val="1"/>
          <dgm:bulletEnabled val="1"/>
        </dgm:presLayoutVars>
      </dgm:prSet>
      <dgm:spPr/>
      <dgm:t>
        <a:bodyPr/>
        <a:lstStyle/>
        <a:p>
          <a:endParaRPr lang="ru-RU"/>
        </a:p>
      </dgm:t>
    </dgm:pt>
    <dgm:pt modelId="{7CEAC6B4-2B46-7F40-955B-F84AC12A40A5}" type="pres">
      <dgm:prSet presAssocID="{AD07FE76-9EDA-6C45-871A-9B47B3C9ABAD}" presName="descendantText" presStyleLbl="alignAccFollowNode1" presStyleIdx="3" presStyleCnt="4">
        <dgm:presLayoutVars>
          <dgm:bulletEnabled val="1"/>
        </dgm:presLayoutVars>
      </dgm:prSet>
      <dgm:spPr/>
      <dgm:t>
        <a:bodyPr/>
        <a:lstStyle/>
        <a:p>
          <a:endParaRPr lang="ru-RU"/>
        </a:p>
      </dgm:t>
    </dgm:pt>
  </dgm:ptLst>
  <dgm:cxnLst>
    <dgm:cxn modelId="{7D57E0EA-D8E2-8C42-81C7-A2A7BA3A048D}" type="presOf" srcId="{DDC92EBA-8A4A-D94E-B173-3FE4F8D357FE}" destId="{775B33ED-E3C9-2645-B04D-24CDF5B60415}" srcOrd="0" destOrd="0" presId="urn:microsoft.com/office/officeart/2005/8/layout/vList5"/>
    <dgm:cxn modelId="{5F66B4B4-F2FD-CD4B-A7F6-399330464FAD}" type="presOf" srcId="{35C0BA56-285E-D94A-93F0-81094037001A}" destId="{7C539B21-6900-E449-BC49-5110BA874515}" srcOrd="0" destOrd="0" presId="urn:microsoft.com/office/officeart/2005/8/layout/vList5"/>
    <dgm:cxn modelId="{F7DF457E-FA9A-C04D-9B97-828E1EE8939B}" srcId="{E7E60D71-9E15-9049-9662-471159189C76}" destId="{18F31BD3-F08D-F54F-A2C7-252042945340}" srcOrd="0" destOrd="0" parTransId="{77489603-BF2C-354E-8814-327B3142C646}" sibTransId="{52C0018C-B40B-E841-9336-73E6CE44C88E}"/>
    <dgm:cxn modelId="{0F868891-5247-544F-B1B9-3878DF8DC418}" srcId="{AD07FE76-9EDA-6C45-871A-9B47B3C9ABAD}" destId="{D5F835B4-4820-1B41-901D-351D0CF1FC16}" srcOrd="0" destOrd="0" parTransId="{1D6AF519-1F69-7542-8B1C-6C4A813FCF06}" sibTransId="{6BD07A4B-F092-364E-9DE3-57B63E04B4DE}"/>
    <dgm:cxn modelId="{04D1FA0C-8C18-3943-98BF-6140DE175C2C}" srcId="{E7E60D71-9E15-9049-9662-471159189C76}" destId="{04ECC7FA-2365-F54C-87E7-7775B37934D8}" srcOrd="2" destOrd="0" parTransId="{A0016075-93C8-6245-9915-C11CD541E906}" sibTransId="{21DEB597-56A6-594F-9597-7DB0CD7E9CB4}"/>
    <dgm:cxn modelId="{C459A571-C2DD-1D4F-86A8-5C878C8F9A65}" srcId="{04ECC7FA-2365-F54C-87E7-7775B37934D8}" destId="{DDC92EBA-8A4A-D94E-B173-3FE4F8D357FE}" srcOrd="0" destOrd="0" parTransId="{9FE45948-A5D6-A24B-B7E9-1AE35747F176}" sibTransId="{389BD310-5414-FE4A-94F6-1D0CE5104231}"/>
    <dgm:cxn modelId="{98EB7A1B-A487-764A-856F-DAB91E060987}" type="presOf" srcId="{AD07FE76-9EDA-6C45-871A-9B47B3C9ABAD}" destId="{D2F7E345-A719-C245-BE10-7829A924B3B8}" srcOrd="0" destOrd="0" presId="urn:microsoft.com/office/officeart/2005/8/layout/vList5"/>
    <dgm:cxn modelId="{AC7B0B36-F1CC-8940-BB23-550390BC5961}" type="presOf" srcId="{18F31BD3-F08D-F54F-A2C7-252042945340}" destId="{E97756DA-75D6-D14D-9934-C482E7C0883D}" srcOrd="0" destOrd="0" presId="urn:microsoft.com/office/officeart/2005/8/layout/vList5"/>
    <dgm:cxn modelId="{8C04F26D-C2FD-5442-B2A9-6A7415B20F1D}" type="presOf" srcId="{90C96DB3-BAE3-A547-969D-2615A0A2AF6E}" destId="{B4021354-00C7-384F-A82F-84BF72252D65}" srcOrd="0" destOrd="0" presId="urn:microsoft.com/office/officeart/2005/8/layout/vList5"/>
    <dgm:cxn modelId="{DE4043FB-8C56-C04E-9E0C-BBA26FA87725}" type="presOf" srcId="{04ECC7FA-2365-F54C-87E7-7775B37934D8}" destId="{5D9477A0-AAF9-E342-8C7E-DE520903C00E}" srcOrd="0" destOrd="0" presId="urn:microsoft.com/office/officeart/2005/8/layout/vList5"/>
    <dgm:cxn modelId="{6E39867F-7F48-9F43-B6AF-ACE9B803B194}" srcId="{18F31BD3-F08D-F54F-A2C7-252042945340}" destId="{FE6413A8-3B81-414A-A38B-C8511F157D6A}" srcOrd="0" destOrd="0" parTransId="{516E7F63-5969-F04E-82A6-4693F4B9DECB}" sibTransId="{FC92F103-0838-5E40-A34E-B1DF22C5E65D}"/>
    <dgm:cxn modelId="{786997ED-44B2-F34A-86E8-E5EAEF0A0476}" type="presOf" srcId="{FE6413A8-3B81-414A-A38B-C8511F157D6A}" destId="{A5C85B9E-1DD9-6B4A-A953-D6A7E3CBA1BA}" srcOrd="0" destOrd="0" presId="urn:microsoft.com/office/officeart/2005/8/layout/vList5"/>
    <dgm:cxn modelId="{4F733A50-3DE7-1447-A849-891FCC26821B}" srcId="{E7E60D71-9E15-9049-9662-471159189C76}" destId="{AD07FE76-9EDA-6C45-871A-9B47B3C9ABAD}" srcOrd="3" destOrd="0" parTransId="{845092F3-6716-CA46-AA13-D92C011A2CC0}" sibTransId="{424F4A6F-4184-DA44-B928-8235FA626DEA}"/>
    <dgm:cxn modelId="{AAF19BDA-00CE-E544-95E5-1BD9BC647755}" type="presOf" srcId="{D5F835B4-4820-1B41-901D-351D0CF1FC16}" destId="{7CEAC6B4-2B46-7F40-955B-F84AC12A40A5}" srcOrd="0" destOrd="0" presId="urn:microsoft.com/office/officeart/2005/8/layout/vList5"/>
    <dgm:cxn modelId="{C378832E-E6F0-AC4A-836A-51002898D18B}" srcId="{E7E60D71-9E15-9049-9662-471159189C76}" destId="{35C0BA56-285E-D94A-93F0-81094037001A}" srcOrd="1" destOrd="0" parTransId="{13B5D146-B77B-AE4F-955B-8999E9D78345}" sibTransId="{D0D37393-9D91-2445-A9BD-DCE88D40BD4B}"/>
    <dgm:cxn modelId="{5E178B10-A70C-BE4B-9F2E-1B0E833995AC}" type="presOf" srcId="{E7E60D71-9E15-9049-9662-471159189C76}" destId="{77FD09FF-C648-9C45-8387-7BEAD98FAD23}" srcOrd="0" destOrd="0" presId="urn:microsoft.com/office/officeart/2005/8/layout/vList5"/>
    <dgm:cxn modelId="{DF265205-BA13-B544-B65B-9BCB2467C691}" srcId="{35C0BA56-285E-D94A-93F0-81094037001A}" destId="{90C96DB3-BAE3-A547-969D-2615A0A2AF6E}" srcOrd="0" destOrd="0" parTransId="{428E8B56-363E-5B45-A489-CF3E3CCB3AD0}" sibTransId="{4ECD0703-EBFB-6C48-BD93-B4BC22B501A8}"/>
    <dgm:cxn modelId="{429D43DB-3E83-D247-A763-C291EF03582B}" type="presParOf" srcId="{77FD09FF-C648-9C45-8387-7BEAD98FAD23}" destId="{CFE87817-25E3-F843-BF1F-98C4442F3770}" srcOrd="0" destOrd="0" presId="urn:microsoft.com/office/officeart/2005/8/layout/vList5"/>
    <dgm:cxn modelId="{128B2374-FEC1-3C4A-90EA-3D62FC81FF3D}" type="presParOf" srcId="{CFE87817-25E3-F843-BF1F-98C4442F3770}" destId="{E97756DA-75D6-D14D-9934-C482E7C0883D}" srcOrd="0" destOrd="0" presId="urn:microsoft.com/office/officeart/2005/8/layout/vList5"/>
    <dgm:cxn modelId="{F32E6C9D-E67E-114A-9070-33102A08AB57}" type="presParOf" srcId="{CFE87817-25E3-F843-BF1F-98C4442F3770}" destId="{A5C85B9E-1DD9-6B4A-A953-D6A7E3CBA1BA}" srcOrd="1" destOrd="0" presId="urn:microsoft.com/office/officeart/2005/8/layout/vList5"/>
    <dgm:cxn modelId="{5342F0A2-747F-0645-AB87-2CAEBE357013}" type="presParOf" srcId="{77FD09FF-C648-9C45-8387-7BEAD98FAD23}" destId="{AA286FB4-70EE-724F-8F1C-F6BD7DD093E8}" srcOrd="1" destOrd="0" presId="urn:microsoft.com/office/officeart/2005/8/layout/vList5"/>
    <dgm:cxn modelId="{E9F767E5-87AA-BE4B-A1C6-E53804866C63}" type="presParOf" srcId="{77FD09FF-C648-9C45-8387-7BEAD98FAD23}" destId="{CFBA59E4-7E2A-FA4B-836F-BC5BC4F5EE12}" srcOrd="2" destOrd="0" presId="urn:microsoft.com/office/officeart/2005/8/layout/vList5"/>
    <dgm:cxn modelId="{B5BA7AF1-784C-EB4F-94CE-6EE4D8BAFA0D}" type="presParOf" srcId="{CFBA59E4-7E2A-FA4B-836F-BC5BC4F5EE12}" destId="{7C539B21-6900-E449-BC49-5110BA874515}" srcOrd="0" destOrd="0" presId="urn:microsoft.com/office/officeart/2005/8/layout/vList5"/>
    <dgm:cxn modelId="{CEB193BF-3312-BA47-9ED3-DC2143E441BE}" type="presParOf" srcId="{CFBA59E4-7E2A-FA4B-836F-BC5BC4F5EE12}" destId="{B4021354-00C7-384F-A82F-84BF72252D65}" srcOrd="1" destOrd="0" presId="urn:microsoft.com/office/officeart/2005/8/layout/vList5"/>
    <dgm:cxn modelId="{BF4CA44C-4AAB-B04F-8D4D-172F6F533E43}" type="presParOf" srcId="{77FD09FF-C648-9C45-8387-7BEAD98FAD23}" destId="{56397991-4FB7-BB42-B1F2-DBDE957D20CE}" srcOrd="3" destOrd="0" presId="urn:microsoft.com/office/officeart/2005/8/layout/vList5"/>
    <dgm:cxn modelId="{60D60FC2-FBE6-5949-8D94-A9FFA0DFBA22}" type="presParOf" srcId="{77FD09FF-C648-9C45-8387-7BEAD98FAD23}" destId="{7CCB9D43-CBEF-C446-B74D-57EA8D2AD70A}" srcOrd="4" destOrd="0" presId="urn:microsoft.com/office/officeart/2005/8/layout/vList5"/>
    <dgm:cxn modelId="{96D1B263-7BF8-904B-A5EF-E1B9CCC342BB}" type="presParOf" srcId="{7CCB9D43-CBEF-C446-B74D-57EA8D2AD70A}" destId="{5D9477A0-AAF9-E342-8C7E-DE520903C00E}" srcOrd="0" destOrd="0" presId="urn:microsoft.com/office/officeart/2005/8/layout/vList5"/>
    <dgm:cxn modelId="{9052EEF6-8D06-C64E-B6D8-E9C26B74A9C4}" type="presParOf" srcId="{7CCB9D43-CBEF-C446-B74D-57EA8D2AD70A}" destId="{775B33ED-E3C9-2645-B04D-24CDF5B60415}" srcOrd="1" destOrd="0" presId="urn:microsoft.com/office/officeart/2005/8/layout/vList5"/>
    <dgm:cxn modelId="{49171E06-C6DC-9F46-8B31-905D62D028A4}" type="presParOf" srcId="{77FD09FF-C648-9C45-8387-7BEAD98FAD23}" destId="{FF50814F-E1E4-924E-B05B-006EAD575B79}" srcOrd="5" destOrd="0" presId="urn:microsoft.com/office/officeart/2005/8/layout/vList5"/>
    <dgm:cxn modelId="{8C553C08-808D-5F43-8F41-1733E230B0C4}" type="presParOf" srcId="{77FD09FF-C648-9C45-8387-7BEAD98FAD23}" destId="{B5BE9571-D558-6248-8411-49A5FE257726}" srcOrd="6" destOrd="0" presId="urn:microsoft.com/office/officeart/2005/8/layout/vList5"/>
    <dgm:cxn modelId="{650936BC-F306-3D47-8E07-4F4F1E81B8C2}" type="presParOf" srcId="{B5BE9571-D558-6248-8411-49A5FE257726}" destId="{D2F7E345-A719-C245-BE10-7829A924B3B8}" srcOrd="0" destOrd="0" presId="urn:microsoft.com/office/officeart/2005/8/layout/vList5"/>
    <dgm:cxn modelId="{165285ED-D3FA-C247-82A4-8CEA1D2F0267}" type="presParOf" srcId="{B5BE9571-D558-6248-8411-49A5FE257726}" destId="{7CEAC6B4-2B46-7F40-955B-F84AC12A40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30A8C6-D6C8-D848-811F-E62F56EADE98}" type="doc">
      <dgm:prSet loTypeId="urn:microsoft.com/office/officeart/2005/8/layout/pyramid2" loCatId="pyramid" qsTypeId="urn:microsoft.com/office/officeart/2005/8/quickstyle/3d2" qsCatId="3D" csTypeId="urn:microsoft.com/office/officeart/2005/8/colors/accent1_2" csCatId="accent1" phldr="1"/>
      <dgm:spPr/>
      <dgm:t>
        <a:bodyPr/>
        <a:lstStyle/>
        <a:p>
          <a:endParaRPr lang="ru-RU"/>
        </a:p>
      </dgm:t>
    </dgm:pt>
    <dgm:pt modelId="{0EDA3E1C-AA3F-D242-928D-A15B521A41AD}">
      <dgm:prSet custT="1"/>
      <dgm:spPr/>
      <dgm:t>
        <a:bodyPr/>
        <a:lstStyle/>
        <a:p>
          <a:r>
            <a:rPr lang="ru-RU" sz="2400" dirty="0"/>
            <a:t>— контроль в моменты окончания работ </a:t>
          </a:r>
          <a:br>
            <a:rPr lang="ru-RU" sz="2400" dirty="0"/>
          </a:br>
          <a:r>
            <a:rPr lang="ru-RU" sz="2400" dirty="0"/>
            <a:t>(метод ≪0—100≫);</a:t>
          </a:r>
        </a:p>
      </dgm:t>
    </dgm:pt>
    <dgm:pt modelId="{379B85EB-4CD5-0545-BA6E-8E0A29F6A513}" type="parTrans" cxnId="{EBD4A790-D117-9E43-BC93-CC8668C72A6A}">
      <dgm:prSet/>
      <dgm:spPr/>
      <dgm:t>
        <a:bodyPr/>
        <a:lstStyle/>
        <a:p>
          <a:endParaRPr lang="ru-RU" sz="2400"/>
        </a:p>
      </dgm:t>
    </dgm:pt>
    <dgm:pt modelId="{F291607E-7F01-0F4F-BE53-995EC0B174FF}" type="sibTrans" cxnId="{EBD4A790-D117-9E43-BC93-CC8668C72A6A}">
      <dgm:prSet/>
      <dgm:spPr/>
      <dgm:t>
        <a:bodyPr/>
        <a:lstStyle/>
        <a:p>
          <a:endParaRPr lang="ru-RU" sz="2400"/>
        </a:p>
      </dgm:t>
    </dgm:pt>
    <dgm:pt modelId="{DD1870C3-6E16-8A4D-887E-1B55A0866113}">
      <dgm:prSet custT="1"/>
      <dgm:spPr/>
      <dgm:t>
        <a:bodyPr/>
        <a:lstStyle/>
        <a:p>
          <a:r>
            <a:rPr lang="ru-RU" sz="2400" dirty="0"/>
            <a:t>— контроль в моменты 50%-ой готовности работ (метод ≪50—50≫);</a:t>
          </a:r>
        </a:p>
      </dgm:t>
    </dgm:pt>
    <dgm:pt modelId="{9EB10532-1321-6240-B650-6A883052D5EA}" type="parTrans" cxnId="{2FED440D-64CC-7747-81B6-5AB02E588C42}">
      <dgm:prSet/>
      <dgm:spPr/>
      <dgm:t>
        <a:bodyPr/>
        <a:lstStyle/>
        <a:p>
          <a:endParaRPr lang="ru-RU" sz="2400"/>
        </a:p>
      </dgm:t>
    </dgm:pt>
    <dgm:pt modelId="{F020996D-ED91-0A48-A867-87D1214E9B5B}" type="sibTrans" cxnId="{2FED440D-64CC-7747-81B6-5AB02E588C42}">
      <dgm:prSet/>
      <dgm:spPr/>
      <dgm:t>
        <a:bodyPr/>
        <a:lstStyle/>
        <a:p>
          <a:endParaRPr lang="ru-RU" sz="2400"/>
        </a:p>
      </dgm:t>
    </dgm:pt>
    <dgm:pt modelId="{0CCF93CE-D1F7-7545-8F2C-9C66B0E6106A}">
      <dgm:prSet custT="1"/>
      <dgm:spPr/>
      <dgm:t>
        <a:bodyPr/>
        <a:lstStyle/>
        <a:p>
          <a:r>
            <a:rPr lang="ru-RU" sz="2400" dirty="0"/>
            <a:t>— контроль в заранее определенных точках проекта (метод контроля по вехам);</a:t>
          </a:r>
        </a:p>
      </dgm:t>
    </dgm:pt>
    <dgm:pt modelId="{724C2A57-BF04-7741-9ADE-C33EFA8E99FD}" type="parTrans" cxnId="{374ED8F3-D7F8-734F-8A4F-439FCC3C6C3C}">
      <dgm:prSet/>
      <dgm:spPr/>
      <dgm:t>
        <a:bodyPr/>
        <a:lstStyle/>
        <a:p>
          <a:endParaRPr lang="ru-RU" sz="2400"/>
        </a:p>
      </dgm:t>
    </dgm:pt>
    <dgm:pt modelId="{78538E01-5271-B147-8010-31B1E0AABE6C}" type="sibTrans" cxnId="{374ED8F3-D7F8-734F-8A4F-439FCC3C6C3C}">
      <dgm:prSet/>
      <dgm:spPr/>
      <dgm:t>
        <a:bodyPr/>
        <a:lstStyle/>
        <a:p>
          <a:endParaRPr lang="ru-RU" sz="2400"/>
        </a:p>
      </dgm:t>
    </dgm:pt>
    <dgm:pt modelId="{178EF1FF-688F-9342-8059-631915E8D723}">
      <dgm:prSet custT="1"/>
      <dgm:spPr/>
      <dgm:t>
        <a:bodyPr/>
        <a:lstStyle/>
        <a:p>
          <a:r>
            <a:rPr lang="ru-RU" sz="2400" dirty="0"/>
            <a:t>— регулярный оперативный контроль (через равные промежутки времени);</a:t>
          </a:r>
        </a:p>
      </dgm:t>
    </dgm:pt>
    <dgm:pt modelId="{1D365182-F817-8449-BC9D-1073443D6B20}" type="parTrans" cxnId="{16E36A19-C634-5D41-A940-AAF876B79FDF}">
      <dgm:prSet/>
      <dgm:spPr/>
      <dgm:t>
        <a:bodyPr/>
        <a:lstStyle/>
        <a:p>
          <a:endParaRPr lang="ru-RU" sz="2400"/>
        </a:p>
      </dgm:t>
    </dgm:pt>
    <dgm:pt modelId="{6630E17B-0099-B341-8726-B7B82A049C2A}" type="sibTrans" cxnId="{16E36A19-C634-5D41-A940-AAF876B79FDF}">
      <dgm:prSet/>
      <dgm:spPr/>
      <dgm:t>
        <a:bodyPr/>
        <a:lstStyle/>
        <a:p>
          <a:endParaRPr lang="ru-RU" sz="2400"/>
        </a:p>
      </dgm:t>
    </dgm:pt>
    <dgm:pt modelId="{028F2D6F-076D-AC4A-BAD0-CC4860E1DD28}">
      <dgm:prSet custT="1"/>
      <dgm:spPr/>
      <dgm:t>
        <a:bodyPr/>
        <a:lstStyle/>
        <a:p>
          <a:r>
            <a:rPr lang="ru-RU" sz="2400" dirty="0"/>
            <a:t>— экспертная оценка степени выполнения работ и готовности проекта.</a:t>
          </a:r>
        </a:p>
      </dgm:t>
    </dgm:pt>
    <dgm:pt modelId="{D595D9CA-5486-4C45-AA57-F2BB7657C6BC}" type="parTrans" cxnId="{AF6331C4-E5AD-6045-9106-D9DF5E4C5227}">
      <dgm:prSet/>
      <dgm:spPr/>
      <dgm:t>
        <a:bodyPr/>
        <a:lstStyle/>
        <a:p>
          <a:endParaRPr lang="ru-RU" sz="2400"/>
        </a:p>
      </dgm:t>
    </dgm:pt>
    <dgm:pt modelId="{DD5315E2-C7A1-F24C-9805-2B2EEE102BA9}" type="sibTrans" cxnId="{AF6331C4-E5AD-6045-9106-D9DF5E4C5227}">
      <dgm:prSet/>
      <dgm:spPr/>
      <dgm:t>
        <a:bodyPr/>
        <a:lstStyle/>
        <a:p>
          <a:endParaRPr lang="ru-RU" sz="2400"/>
        </a:p>
      </dgm:t>
    </dgm:pt>
    <dgm:pt modelId="{4EB4D5F1-C6A0-3649-8835-9ED73F71782A}" type="pres">
      <dgm:prSet presAssocID="{D830A8C6-D6C8-D848-811F-E62F56EADE98}" presName="compositeShape" presStyleCnt="0">
        <dgm:presLayoutVars>
          <dgm:dir/>
          <dgm:resizeHandles/>
        </dgm:presLayoutVars>
      </dgm:prSet>
      <dgm:spPr/>
      <dgm:t>
        <a:bodyPr/>
        <a:lstStyle/>
        <a:p>
          <a:endParaRPr lang="ru-RU"/>
        </a:p>
      </dgm:t>
    </dgm:pt>
    <dgm:pt modelId="{ACB5EAE8-DDC7-564A-BF7D-B9502E801A99}" type="pres">
      <dgm:prSet presAssocID="{D830A8C6-D6C8-D848-811F-E62F56EADE98}" presName="pyramid" presStyleLbl="node1" presStyleIdx="0" presStyleCnt="1" custLinFactNeighborX="-22964" custLinFactNeighborY="254"/>
      <dgm:spPr/>
    </dgm:pt>
    <dgm:pt modelId="{CF14CC9A-D7BA-D946-8AA5-B2FB3C786700}" type="pres">
      <dgm:prSet presAssocID="{D830A8C6-D6C8-D848-811F-E62F56EADE98}" presName="theList" presStyleCnt="0"/>
      <dgm:spPr/>
    </dgm:pt>
    <dgm:pt modelId="{60EDB947-8B6C-DD43-B7BC-DA2F2726FF2E}" type="pres">
      <dgm:prSet presAssocID="{0EDA3E1C-AA3F-D242-928D-A15B521A41AD}" presName="aNode" presStyleLbl="fgAcc1" presStyleIdx="0" presStyleCnt="5" custScaleX="265641" custScaleY="209556" custLinFactY="-4477" custLinFactNeighborX="51609" custLinFactNeighborY="-100000">
        <dgm:presLayoutVars>
          <dgm:bulletEnabled val="1"/>
        </dgm:presLayoutVars>
      </dgm:prSet>
      <dgm:spPr/>
      <dgm:t>
        <a:bodyPr/>
        <a:lstStyle/>
        <a:p>
          <a:endParaRPr lang="ru-RU"/>
        </a:p>
      </dgm:t>
    </dgm:pt>
    <dgm:pt modelId="{B55F47BA-F3C9-2343-9CA5-584A3BD21427}" type="pres">
      <dgm:prSet presAssocID="{0EDA3E1C-AA3F-D242-928D-A15B521A41AD}" presName="aSpace" presStyleCnt="0"/>
      <dgm:spPr/>
    </dgm:pt>
    <dgm:pt modelId="{7DD855F3-C478-FF48-BEB8-AA973D9762A9}" type="pres">
      <dgm:prSet presAssocID="{DD1870C3-6E16-8A4D-887E-1B55A0866113}" presName="aNode" presStyleLbl="fgAcc1" presStyleIdx="1" presStyleCnt="5" custScaleX="265641" custScaleY="218044" custLinFactY="8830" custLinFactNeighborX="52000" custLinFactNeighborY="100000">
        <dgm:presLayoutVars>
          <dgm:bulletEnabled val="1"/>
        </dgm:presLayoutVars>
      </dgm:prSet>
      <dgm:spPr/>
      <dgm:t>
        <a:bodyPr/>
        <a:lstStyle/>
        <a:p>
          <a:endParaRPr lang="ru-RU"/>
        </a:p>
      </dgm:t>
    </dgm:pt>
    <dgm:pt modelId="{CD6DE8B5-BE19-0643-B86F-6584D1FFB8C4}" type="pres">
      <dgm:prSet presAssocID="{DD1870C3-6E16-8A4D-887E-1B55A0866113}" presName="aSpace" presStyleCnt="0"/>
      <dgm:spPr/>
    </dgm:pt>
    <dgm:pt modelId="{2AF585FE-0EDB-8F4D-8CF8-9A1A32D9AA38}" type="pres">
      <dgm:prSet presAssocID="{0CCF93CE-D1F7-7545-8F2C-9C66B0E6106A}" presName="aNode" presStyleLbl="fgAcc1" presStyleIdx="2" presStyleCnt="5" custScaleX="265641" custScaleY="227050" custLinFactY="42430" custLinFactNeighborX="52000" custLinFactNeighborY="100000">
        <dgm:presLayoutVars>
          <dgm:bulletEnabled val="1"/>
        </dgm:presLayoutVars>
      </dgm:prSet>
      <dgm:spPr/>
      <dgm:t>
        <a:bodyPr/>
        <a:lstStyle/>
        <a:p>
          <a:endParaRPr lang="ru-RU"/>
        </a:p>
      </dgm:t>
    </dgm:pt>
    <dgm:pt modelId="{EA9D7B37-0DFA-D045-A890-E00FCA9F2A72}" type="pres">
      <dgm:prSet presAssocID="{0CCF93CE-D1F7-7545-8F2C-9C66B0E6106A}" presName="aSpace" presStyleCnt="0"/>
      <dgm:spPr/>
    </dgm:pt>
    <dgm:pt modelId="{0FD0B662-9533-F641-AE40-0909D85CE178}" type="pres">
      <dgm:prSet presAssocID="{178EF1FF-688F-9342-8059-631915E8D723}" presName="aNode" presStyleLbl="fgAcc1" presStyleIdx="3" presStyleCnt="5" custScaleX="265641" custScaleY="229562" custLinFactY="79268" custLinFactNeighborX="51610" custLinFactNeighborY="100000">
        <dgm:presLayoutVars>
          <dgm:bulletEnabled val="1"/>
        </dgm:presLayoutVars>
      </dgm:prSet>
      <dgm:spPr/>
      <dgm:t>
        <a:bodyPr/>
        <a:lstStyle/>
        <a:p>
          <a:endParaRPr lang="ru-RU"/>
        </a:p>
      </dgm:t>
    </dgm:pt>
    <dgm:pt modelId="{A5EEB3B7-0BED-ED41-A2FC-0383B0B2FB57}" type="pres">
      <dgm:prSet presAssocID="{178EF1FF-688F-9342-8059-631915E8D723}" presName="aSpace" presStyleCnt="0"/>
      <dgm:spPr/>
    </dgm:pt>
    <dgm:pt modelId="{52265BE0-C515-F746-920F-C47D81FE8EC5}" type="pres">
      <dgm:prSet presAssocID="{028F2D6F-076D-AC4A-BAD0-CC4860E1DD28}" presName="aNode" presStyleLbl="fgAcc1" presStyleIdx="4" presStyleCnt="5" custScaleX="265641" custScaleY="202958" custLinFactY="100000" custLinFactNeighborX="51610" custLinFactNeighborY="197283">
        <dgm:presLayoutVars>
          <dgm:bulletEnabled val="1"/>
        </dgm:presLayoutVars>
      </dgm:prSet>
      <dgm:spPr/>
      <dgm:t>
        <a:bodyPr/>
        <a:lstStyle/>
        <a:p>
          <a:endParaRPr lang="ru-RU"/>
        </a:p>
      </dgm:t>
    </dgm:pt>
    <dgm:pt modelId="{42DEDF56-7C91-6B4D-93FA-BDDA69AEBE1C}" type="pres">
      <dgm:prSet presAssocID="{028F2D6F-076D-AC4A-BAD0-CC4860E1DD28}" presName="aSpace" presStyleCnt="0"/>
      <dgm:spPr/>
    </dgm:pt>
  </dgm:ptLst>
  <dgm:cxnLst>
    <dgm:cxn modelId="{EBD4A790-D117-9E43-BC93-CC8668C72A6A}" srcId="{D830A8C6-D6C8-D848-811F-E62F56EADE98}" destId="{0EDA3E1C-AA3F-D242-928D-A15B521A41AD}" srcOrd="0" destOrd="0" parTransId="{379B85EB-4CD5-0545-BA6E-8E0A29F6A513}" sibTransId="{F291607E-7F01-0F4F-BE53-995EC0B174FF}"/>
    <dgm:cxn modelId="{14103327-01D5-464E-9073-7AD18E5EE356}" type="presOf" srcId="{0EDA3E1C-AA3F-D242-928D-A15B521A41AD}" destId="{60EDB947-8B6C-DD43-B7BC-DA2F2726FF2E}" srcOrd="0" destOrd="0" presId="urn:microsoft.com/office/officeart/2005/8/layout/pyramid2"/>
    <dgm:cxn modelId="{C42735BE-3A22-9E4D-AA64-026BEFA83795}" type="presOf" srcId="{178EF1FF-688F-9342-8059-631915E8D723}" destId="{0FD0B662-9533-F641-AE40-0909D85CE178}" srcOrd="0" destOrd="0" presId="urn:microsoft.com/office/officeart/2005/8/layout/pyramid2"/>
    <dgm:cxn modelId="{374ED8F3-D7F8-734F-8A4F-439FCC3C6C3C}" srcId="{D830A8C6-D6C8-D848-811F-E62F56EADE98}" destId="{0CCF93CE-D1F7-7545-8F2C-9C66B0E6106A}" srcOrd="2" destOrd="0" parTransId="{724C2A57-BF04-7741-9ADE-C33EFA8E99FD}" sibTransId="{78538E01-5271-B147-8010-31B1E0AABE6C}"/>
    <dgm:cxn modelId="{AF6331C4-E5AD-6045-9106-D9DF5E4C5227}" srcId="{D830A8C6-D6C8-D848-811F-E62F56EADE98}" destId="{028F2D6F-076D-AC4A-BAD0-CC4860E1DD28}" srcOrd="4" destOrd="0" parTransId="{D595D9CA-5486-4C45-AA57-F2BB7657C6BC}" sibTransId="{DD5315E2-C7A1-F24C-9805-2B2EEE102BA9}"/>
    <dgm:cxn modelId="{2C88ABD2-1E40-554A-A3C6-7DB913F79522}" type="presOf" srcId="{D830A8C6-D6C8-D848-811F-E62F56EADE98}" destId="{4EB4D5F1-C6A0-3649-8835-9ED73F71782A}" srcOrd="0" destOrd="0" presId="urn:microsoft.com/office/officeart/2005/8/layout/pyramid2"/>
    <dgm:cxn modelId="{16E36A19-C634-5D41-A940-AAF876B79FDF}" srcId="{D830A8C6-D6C8-D848-811F-E62F56EADE98}" destId="{178EF1FF-688F-9342-8059-631915E8D723}" srcOrd="3" destOrd="0" parTransId="{1D365182-F817-8449-BC9D-1073443D6B20}" sibTransId="{6630E17B-0099-B341-8726-B7B82A049C2A}"/>
    <dgm:cxn modelId="{2FED440D-64CC-7747-81B6-5AB02E588C42}" srcId="{D830A8C6-D6C8-D848-811F-E62F56EADE98}" destId="{DD1870C3-6E16-8A4D-887E-1B55A0866113}" srcOrd="1" destOrd="0" parTransId="{9EB10532-1321-6240-B650-6A883052D5EA}" sibTransId="{F020996D-ED91-0A48-A867-87D1214E9B5B}"/>
    <dgm:cxn modelId="{EAB7534F-99E1-B745-A133-B429B825D67A}" type="presOf" srcId="{028F2D6F-076D-AC4A-BAD0-CC4860E1DD28}" destId="{52265BE0-C515-F746-920F-C47D81FE8EC5}" srcOrd="0" destOrd="0" presId="urn:microsoft.com/office/officeart/2005/8/layout/pyramid2"/>
    <dgm:cxn modelId="{46DC1999-45B4-2741-BBBF-AC45E7AFB5E3}" type="presOf" srcId="{DD1870C3-6E16-8A4D-887E-1B55A0866113}" destId="{7DD855F3-C478-FF48-BEB8-AA973D9762A9}" srcOrd="0" destOrd="0" presId="urn:microsoft.com/office/officeart/2005/8/layout/pyramid2"/>
    <dgm:cxn modelId="{6BD906B0-6D75-3B4B-A387-C71A3C59D28B}" type="presOf" srcId="{0CCF93CE-D1F7-7545-8F2C-9C66B0E6106A}" destId="{2AF585FE-0EDB-8F4D-8CF8-9A1A32D9AA38}" srcOrd="0" destOrd="0" presId="urn:microsoft.com/office/officeart/2005/8/layout/pyramid2"/>
    <dgm:cxn modelId="{E92EE95F-B081-9046-8C6E-6B0E34115CD9}" type="presParOf" srcId="{4EB4D5F1-C6A0-3649-8835-9ED73F71782A}" destId="{ACB5EAE8-DDC7-564A-BF7D-B9502E801A99}" srcOrd="0" destOrd="0" presId="urn:microsoft.com/office/officeart/2005/8/layout/pyramid2"/>
    <dgm:cxn modelId="{CFDED1EE-BDAD-D749-838B-5332C6509EB9}" type="presParOf" srcId="{4EB4D5F1-C6A0-3649-8835-9ED73F71782A}" destId="{CF14CC9A-D7BA-D946-8AA5-B2FB3C786700}" srcOrd="1" destOrd="0" presId="urn:microsoft.com/office/officeart/2005/8/layout/pyramid2"/>
    <dgm:cxn modelId="{600992CC-C3C2-9648-B13E-BA25B67CF271}" type="presParOf" srcId="{CF14CC9A-D7BA-D946-8AA5-B2FB3C786700}" destId="{60EDB947-8B6C-DD43-B7BC-DA2F2726FF2E}" srcOrd="0" destOrd="0" presId="urn:microsoft.com/office/officeart/2005/8/layout/pyramid2"/>
    <dgm:cxn modelId="{F4FE2776-3123-654B-941F-71C23E724B98}" type="presParOf" srcId="{CF14CC9A-D7BA-D946-8AA5-B2FB3C786700}" destId="{B55F47BA-F3C9-2343-9CA5-584A3BD21427}" srcOrd="1" destOrd="0" presId="urn:microsoft.com/office/officeart/2005/8/layout/pyramid2"/>
    <dgm:cxn modelId="{B1E50ABD-BF74-3A4C-8687-F3617E2E5574}" type="presParOf" srcId="{CF14CC9A-D7BA-D946-8AA5-B2FB3C786700}" destId="{7DD855F3-C478-FF48-BEB8-AA973D9762A9}" srcOrd="2" destOrd="0" presId="urn:microsoft.com/office/officeart/2005/8/layout/pyramid2"/>
    <dgm:cxn modelId="{C39521AB-D7F7-6149-9DB6-ADA3CF6AF210}" type="presParOf" srcId="{CF14CC9A-D7BA-D946-8AA5-B2FB3C786700}" destId="{CD6DE8B5-BE19-0643-B86F-6584D1FFB8C4}" srcOrd="3" destOrd="0" presId="urn:microsoft.com/office/officeart/2005/8/layout/pyramid2"/>
    <dgm:cxn modelId="{F60BCE5A-6B6F-384A-878D-AF481E5D8B4E}" type="presParOf" srcId="{CF14CC9A-D7BA-D946-8AA5-B2FB3C786700}" destId="{2AF585FE-0EDB-8F4D-8CF8-9A1A32D9AA38}" srcOrd="4" destOrd="0" presId="urn:microsoft.com/office/officeart/2005/8/layout/pyramid2"/>
    <dgm:cxn modelId="{D6EB7DEC-975A-C344-9697-CBFDACC0E1DC}" type="presParOf" srcId="{CF14CC9A-D7BA-D946-8AA5-B2FB3C786700}" destId="{EA9D7B37-0DFA-D045-A890-E00FCA9F2A72}" srcOrd="5" destOrd="0" presId="urn:microsoft.com/office/officeart/2005/8/layout/pyramid2"/>
    <dgm:cxn modelId="{149614DE-32EE-3541-ABB7-73DC0E3CA263}" type="presParOf" srcId="{CF14CC9A-D7BA-D946-8AA5-B2FB3C786700}" destId="{0FD0B662-9533-F641-AE40-0909D85CE178}" srcOrd="6" destOrd="0" presId="urn:microsoft.com/office/officeart/2005/8/layout/pyramid2"/>
    <dgm:cxn modelId="{1A3F7617-55F5-A545-A736-2CEFDFFA0F8F}" type="presParOf" srcId="{CF14CC9A-D7BA-D946-8AA5-B2FB3C786700}" destId="{A5EEB3B7-0BED-ED41-A2FC-0383B0B2FB57}" srcOrd="7" destOrd="0" presId="urn:microsoft.com/office/officeart/2005/8/layout/pyramid2"/>
    <dgm:cxn modelId="{4285BB2A-1918-D04A-8C07-003648E3DA26}" type="presParOf" srcId="{CF14CC9A-D7BA-D946-8AA5-B2FB3C786700}" destId="{52265BE0-C515-F746-920F-C47D81FE8EC5}" srcOrd="8" destOrd="0" presId="urn:microsoft.com/office/officeart/2005/8/layout/pyramid2"/>
    <dgm:cxn modelId="{BB066CD8-8AF0-DF44-A995-BD45B54BC4BF}" type="presParOf" srcId="{CF14CC9A-D7BA-D946-8AA5-B2FB3C786700}" destId="{42DEDF56-7C91-6B4D-93FA-BDDA69AEBE1C}"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4238B7-7AAC-584F-ABAA-1DA4FBFB52AB}" type="doc">
      <dgm:prSet loTypeId="urn:microsoft.com/office/officeart/2008/layout/VerticalCurvedList" loCatId="" qsTypeId="urn:microsoft.com/office/officeart/2005/8/quickstyle/3d3" qsCatId="3D" csTypeId="urn:microsoft.com/office/officeart/2005/8/colors/accent1_1" csCatId="accent1"/>
      <dgm:spPr/>
      <dgm:t>
        <a:bodyPr/>
        <a:lstStyle/>
        <a:p>
          <a:endParaRPr lang="ru-RU"/>
        </a:p>
      </dgm:t>
    </dgm:pt>
    <dgm:pt modelId="{7F5A0B1C-7D8D-6F47-892A-096BC94C88AB}">
      <dgm:prSet custT="1"/>
      <dgm:spPr/>
      <dgm:t>
        <a:bodyPr/>
        <a:lstStyle/>
        <a:p>
          <a:r>
            <a:rPr lang="ru-RU" sz="2400" dirty="0"/>
            <a:t>управление освоенным объемом </a:t>
          </a:r>
          <a:r>
            <a:rPr lang="en-US" sz="2400" dirty="0"/>
            <a:t>(EVM)</a:t>
          </a:r>
          <a:endParaRPr lang="ru-RU" sz="2400" dirty="0"/>
        </a:p>
      </dgm:t>
    </dgm:pt>
    <dgm:pt modelId="{1AA60F75-F36C-5D44-9C3B-AC71A5E7FECB}" type="parTrans" cxnId="{7C2CA31A-46C7-7740-B1AD-F6450AB97FB1}">
      <dgm:prSet/>
      <dgm:spPr/>
      <dgm:t>
        <a:bodyPr/>
        <a:lstStyle/>
        <a:p>
          <a:endParaRPr lang="ru-RU" sz="2400"/>
        </a:p>
      </dgm:t>
    </dgm:pt>
    <dgm:pt modelId="{34BAB878-FE0B-634D-9388-EF9C441495F4}" type="sibTrans" cxnId="{7C2CA31A-46C7-7740-B1AD-F6450AB97FB1}">
      <dgm:prSet/>
      <dgm:spPr/>
      <dgm:t>
        <a:bodyPr/>
        <a:lstStyle/>
        <a:p>
          <a:endParaRPr lang="ru-RU" sz="2400"/>
        </a:p>
      </dgm:t>
    </dgm:pt>
    <dgm:pt modelId="{41010CD0-6D98-B04B-98B3-58D7D9DC1262}">
      <dgm:prSet custT="1"/>
      <dgm:spPr/>
      <dgm:t>
        <a:bodyPr/>
        <a:lstStyle/>
        <a:p>
          <a:r>
            <a:rPr lang="ru-RU" sz="2400"/>
            <a:t>прогнозирование</a:t>
          </a:r>
        </a:p>
      </dgm:t>
    </dgm:pt>
    <dgm:pt modelId="{CD903FC0-5DE7-4B43-B596-B4AE36A97B2B}" type="parTrans" cxnId="{769CBA28-A7BA-5040-AF5B-EF52A7346A36}">
      <dgm:prSet/>
      <dgm:spPr/>
      <dgm:t>
        <a:bodyPr/>
        <a:lstStyle/>
        <a:p>
          <a:endParaRPr lang="ru-RU" sz="2400"/>
        </a:p>
      </dgm:t>
    </dgm:pt>
    <dgm:pt modelId="{18AE44D6-A76E-4E4F-B3EB-EFDF506C7619}" type="sibTrans" cxnId="{769CBA28-A7BA-5040-AF5B-EF52A7346A36}">
      <dgm:prSet/>
      <dgm:spPr/>
      <dgm:t>
        <a:bodyPr/>
        <a:lstStyle/>
        <a:p>
          <a:endParaRPr lang="ru-RU" sz="2400"/>
        </a:p>
      </dgm:t>
    </dgm:pt>
    <dgm:pt modelId="{DA734C6A-D378-4044-9573-DACE208EF4D0}">
      <dgm:prSet custT="1"/>
      <dgm:spPr/>
      <dgm:t>
        <a:bodyPr/>
        <a:lstStyle/>
        <a:p>
          <a:r>
            <a:rPr lang="ru-RU" sz="2400"/>
            <a:t>индекс производительности до завершения (</a:t>
          </a:r>
          <a:r>
            <a:rPr lang="en-US" sz="2400"/>
            <a:t>TCPI</a:t>
          </a:r>
          <a:r>
            <a:rPr lang="ru-RU" sz="2400"/>
            <a:t>)</a:t>
          </a:r>
        </a:p>
      </dgm:t>
    </dgm:pt>
    <dgm:pt modelId="{4367528B-10F7-CB4E-8E2B-514D54F40A02}" type="parTrans" cxnId="{EC20EA66-EBA3-FA4D-A52A-6535EFCAF161}">
      <dgm:prSet/>
      <dgm:spPr/>
      <dgm:t>
        <a:bodyPr/>
        <a:lstStyle/>
        <a:p>
          <a:endParaRPr lang="ru-RU" sz="2400"/>
        </a:p>
      </dgm:t>
    </dgm:pt>
    <dgm:pt modelId="{31A9A66D-5073-A44B-841B-310A2F877ACA}" type="sibTrans" cxnId="{EC20EA66-EBA3-FA4D-A52A-6535EFCAF161}">
      <dgm:prSet/>
      <dgm:spPr/>
      <dgm:t>
        <a:bodyPr/>
        <a:lstStyle/>
        <a:p>
          <a:endParaRPr lang="ru-RU" sz="2400"/>
        </a:p>
      </dgm:t>
    </dgm:pt>
    <dgm:pt modelId="{DFED5EFB-AEF7-9D4E-9526-32C428C27F4A}">
      <dgm:prSet custT="1"/>
      <dgm:spPr/>
      <dgm:t>
        <a:bodyPr/>
        <a:lstStyle/>
        <a:p>
          <a:r>
            <a:rPr lang="ru-RU" sz="2400"/>
            <a:t>анализ исполнения</a:t>
          </a:r>
        </a:p>
      </dgm:t>
    </dgm:pt>
    <dgm:pt modelId="{BFB9FA2D-CD77-2446-AE53-9AA53B968AAA}" type="parTrans" cxnId="{3A21E325-A4EB-1A42-AD5D-5E422BD8B664}">
      <dgm:prSet/>
      <dgm:spPr/>
      <dgm:t>
        <a:bodyPr/>
        <a:lstStyle/>
        <a:p>
          <a:endParaRPr lang="ru-RU" sz="2400"/>
        </a:p>
      </dgm:t>
    </dgm:pt>
    <dgm:pt modelId="{D53BB1FE-4A5E-1C42-BCA8-9897A9F1912C}" type="sibTrans" cxnId="{3A21E325-A4EB-1A42-AD5D-5E422BD8B664}">
      <dgm:prSet/>
      <dgm:spPr/>
      <dgm:t>
        <a:bodyPr/>
        <a:lstStyle/>
        <a:p>
          <a:endParaRPr lang="ru-RU" sz="2400"/>
        </a:p>
      </dgm:t>
    </dgm:pt>
    <dgm:pt modelId="{BB23FCB7-7721-CD47-88D3-BD65E9A1B74E}">
      <dgm:prSet custT="1"/>
      <dgm:spPr/>
      <dgm:t>
        <a:bodyPr/>
        <a:lstStyle/>
        <a:p>
          <a:r>
            <a:rPr lang="ru-RU" sz="2400"/>
            <a:t>анализ отклонений</a:t>
          </a:r>
        </a:p>
      </dgm:t>
    </dgm:pt>
    <dgm:pt modelId="{A2A7391B-4847-2D4F-A138-F9B362CCD967}" type="parTrans" cxnId="{17FC5871-67EF-B24F-8449-A279DEA40A8C}">
      <dgm:prSet/>
      <dgm:spPr/>
      <dgm:t>
        <a:bodyPr/>
        <a:lstStyle/>
        <a:p>
          <a:endParaRPr lang="ru-RU" sz="2400"/>
        </a:p>
      </dgm:t>
    </dgm:pt>
    <dgm:pt modelId="{CF4CC1E4-1A1A-8043-9160-C1C7EB960AC4}" type="sibTrans" cxnId="{17FC5871-67EF-B24F-8449-A279DEA40A8C}">
      <dgm:prSet/>
      <dgm:spPr/>
      <dgm:t>
        <a:bodyPr/>
        <a:lstStyle/>
        <a:p>
          <a:endParaRPr lang="ru-RU" sz="2400"/>
        </a:p>
      </dgm:t>
    </dgm:pt>
    <dgm:pt modelId="{ED98B984-B34B-2B45-9584-02DC7717A895}">
      <dgm:prSet custT="1"/>
      <dgm:spPr/>
      <dgm:t>
        <a:bodyPr/>
        <a:lstStyle/>
        <a:p>
          <a:r>
            <a:rPr lang="ru-RU" sz="2400"/>
            <a:t>ПО для управления проектом</a:t>
          </a:r>
        </a:p>
      </dgm:t>
    </dgm:pt>
    <dgm:pt modelId="{FBB6B333-EA0F-9447-A6E8-65DFE3703F9E}" type="parTrans" cxnId="{4AFC53E9-AEAB-D24F-8877-37268913D153}">
      <dgm:prSet/>
      <dgm:spPr/>
      <dgm:t>
        <a:bodyPr/>
        <a:lstStyle/>
        <a:p>
          <a:endParaRPr lang="ru-RU" sz="2400"/>
        </a:p>
      </dgm:t>
    </dgm:pt>
    <dgm:pt modelId="{84A3BE19-D55E-6344-9255-323A090488BC}" type="sibTrans" cxnId="{4AFC53E9-AEAB-D24F-8877-37268913D153}">
      <dgm:prSet/>
      <dgm:spPr/>
      <dgm:t>
        <a:bodyPr/>
        <a:lstStyle/>
        <a:p>
          <a:endParaRPr lang="ru-RU" sz="2400"/>
        </a:p>
      </dgm:t>
    </dgm:pt>
    <dgm:pt modelId="{0A9AE7A9-08F8-6944-B265-9475FE803EB7}" type="pres">
      <dgm:prSet presAssocID="{884238B7-7AAC-584F-ABAA-1DA4FBFB52AB}" presName="Name0" presStyleCnt="0">
        <dgm:presLayoutVars>
          <dgm:chMax val="7"/>
          <dgm:chPref val="7"/>
          <dgm:dir/>
        </dgm:presLayoutVars>
      </dgm:prSet>
      <dgm:spPr/>
      <dgm:t>
        <a:bodyPr/>
        <a:lstStyle/>
        <a:p>
          <a:endParaRPr lang="ru-RU"/>
        </a:p>
      </dgm:t>
    </dgm:pt>
    <dgm:pt modelId="{A9491F32-4902-5D43-8F7A-0F2375DE6D1C}" type="pres">
      <dgm:prSet presAssocID="{884238B7-7AAC-584F-ABAA-1DA4FBFB52AB}" presName="Name1" presStyleCnt="0"/>
      <dgm:spPr/>
    </dgm:pt>
    <dgm:pt modelId="{06D0A1E8-0A60-9F40-BADF-FC3D6D2D5C3B}" type="pres">
      <dgm:prSet presAssocID="{884238B7-7AAC-584F-ABAA-1DA4FBFB52AB}" presName="cycle" presStyleCnt="0"/>
      <dgm:spPr/>
    </dgm:pt>
    <dgm:pt modelId="{B68B8442-E40E-8440-B16A-0CAF7D9C4694}" type="pres">
      <dgm:prSet presAssocID="{884238B7-7AAC-584F-ABAA-1DA4FBFB52AB}" presName="srcNode" presStyleLbl="node1" presStyleIdx="0" presStyleCnt="6"/>
      <dgm:spPr/>
    </dgm:pt>
    <dgm:pt modelId="{F21032FA-09FD-F241-AFF3-611CA2E7ADA7}" type="pres">
      <dgm:prSet presAssocID="{884238B7-7AAC-584F-ABAA-1DA4FBFB52AB}" presName="conn" presStyleLbl="parChTrans1D2" presStyleIdx="0" presStyleCnt="1"/>
      <dgm:spPr/>
      <dgm:t>
        <a:bodyPr/>
        <a:lstStyle/>
        <a:p>
          <a:endParaRPr lang="ru-RU"/>
        </a:p>
      </dgm:t>
    </dgm:pt>
    <dgm:pt modelId="{F3335D53-B51D-B546-84A7-B89FED2D85B0}" type="pres">
      <dgm:prSet presAssocID="{884238B7-7AAC-584F-ABAA-1DA4FBFB52AB}" presName="extraNode" presStyleLbl="node1" presStyleIdx="0" presStyleCnt="6"/>
      <dgm:spPr/>
    </dgm:pt>
    <dgm:pt modelId="{C1A9D6F8-EA3B-AD4F-B380-7B821A2DE24C}" type="pres">
      <dgm:prSet presAssocID="{884238B7-7AAC-584F-ABAA-1DA4FBFB52AB}" presName="dstNode" presStyleLbl="node1" presStyleIdx="0" presStyleCnt="6"/>
      <dgm:spPr/>
    </dgm:pt>
    <dgm:pt modelId="{DDF05295-3DBE-C945-AA36-3334B5BE154F}" type="pres">
      <dgm:prSet presAssocID="{7F5A0B1C-7D8D-6F47-892A-096BC94C88AB}" presName="text_1" presStyleLbl="node1" presStyleIdx="0" presStyleCnt="6">
        <dgm:presLayoutVars>
          <dgm:bulletEnabled val="1"/>
        </dgm:presLayoutVars>
      </dgm:prSet>
      <dgm:spPr/>
      <dgm:t>
        <a:bodyPr/>
        <a:lstStyle/>
        <a:p>
          <a:endParaRPr lang="ru-RU"/>
        </a:p>
      </dgm:t>
    </dgm:pt>
    <dgm:pt modelId="{3D2EA5C7-D77E-7447-A5BE-1F0F6284CCAB}" type="pres">
      <dgm:prSet presAssocID="{7F5A0B1C-7D8D-6F47-892A-096BC94C88AB}" presName="accent_1" presStyleCnt="0"/>
      <dgm:spPr/>
    </dgm:pt>
    <dgm:pt modelId="{A6D1183D-D8EB-AB47-B001-26EDD69EFD63}" type="pres">
      <dgm:prSet presAssocID="{7F5A0B1C-7D8D-6F47-892A-096BC94C88AB}" presName="accentRepeatNode" presStyleLbl="solidFgAcc1" presStyleIdx="0" presStyleCnt="6"/>
      <dgm:spPr/>
    </dgm:pt>
    <dgm:pt modelId="{DDE7A435-24AD-5746-8765-C7FCE941591F}" type="pres">
      <dgm:prSet presAssocID="{41010CD0-6D98-B04B-98B3-58D7D9DC1262}" presName="text_2" presStyleLbl="node1" presStyleIdx="1" presStyleCnt="6">
        <dgm:presLayoutVars>
          <dgm:bulletEnabled val="1"/>
        </dgm:presLayoutVars>
      </dgm:prSet>
      <dgm:spPr/>
      <dgm:t>
        <a:bodyPr/>
        <a:lstStyle/>
        <a:p>
          <a:endParaRPr lang="ru-RU"/>
        </a:p>
      </dgm:t>
    </dgm:pt>
    <dgm:pt modelId="{A1DA2BEF-4E58-5E46-BF6F-AF9FA48B2C8D}" type="pres">
      <dgm:prSet presAssocID="{41010CD0-6D98-B04B-98B3-58D7D9DC1262}" presName="accent_2" presStyleCnt="0"/>
      <dgm:spPr/>
    </dgm:pt>
    <dgm:pt modelId="{22977CD9-721E-7D45-9D5A-230FF9708219}" type="pres">
      <dgm:prSet presAssocID="{41010CD0-6D98-B04B-98B3-58D7D9DC1262}" presName="accentRepeatNode" presStyleLbl="solidFgAcc1" presStyleIdx="1" presStyleCnt="6"/>
      <dgm:spPr/>
    </dgm:pt>
    <dgm:pt modelId="{B5540884-94D3-814E-B48E-694D768061BC}" type="pres">
      <dgm:prSet presAssocID="{DA734C6A-D378-4044-9573-DACE208EF4D0}" presName="text_3" presStyleLbl="node1" presStyleIdx="2" presStyleCnt="6">
        <dgm:presLayoutVars>
          <dgm:bulletEnabled val="1"/>
        </dgm:presLayoutVars>
      </dgm:prSet>
      <dgm:spPr/>
      <dgm:t>
        <a:bodyPr/>
        <a:lstStyle/>
        <a:p>
          <a:endParaRPr lang="ru-RU"/>
        </a:p>
      </dgm:t>
    </dgm:pt>
    <dgm:pt modelId="{73AFA298-EB8D-5240-8046-8851178420EF}" type="pres">
      <dgm:prSet presAssocID="{DA734C6A-D378-4044-9573-DACE208EF4D0}" presName="accent_3" presStyleCnt="0"/>
      <dgm:spPr/>
    </dgm:pt>
    <dgm:pt modelId="{727BC615-D45D-A34F-8FA7-573A32C61E31}" type="pres">
      <dgm:prSet presAssocID="{DA734C6A-D378-4044-9573-DACE208EF4D0}" presName="accentRepeatNode" presStyleLbl="solidFgAcc1" presStyleIdx="2" presStyleCnt="6"/>
      <dgm:spPr/>
    </dgm:pt>
    <dgm:pt modelId="{8105ACDD-2827-7A47-8BA6-BCA28E28FCDA}" type="pres">
      <dgm:prSet presAssocID="{DFED5EFB-AEF7-9D4E-9526-32C428C27F4A}" presName="text_4" presStyleLbl="node1" presStyleIdx="3" presStyleCnt="6">
        <dgm:presLayoutVars>
          <dgm:bulletEnabled val="1"/>
        </dgm:presLayoutVars>
      </dgm:prSet>
      <dgm:spPr/>
      <dgm:t>
        <a:bodyPr/>
        <a:lstStyle/>
        <a:p>
          <a:endParaRPr lang="ru-RU"/>
        </a:p>
      </dgm:t>
    </dgm:pt>
    <dgm:pt modelId="{FD1FF902-6160-EA42-A6A5-97F032DE284D}" type="pres">
      <dgm:prSet presAssocID="{DFED5EFB-AEF7-9D4E-9526-32C428C27F4A}" presName="accent_4" presStyleCnt="0"/>
      <dgm:spPr/>
    </dgm:pt>
    <dgm:pt modelId="{F681E568-1700-1148-8CA8-D402EEEE34D1}" type="pres">
      <dgm:prSet presAssocID="{DFED5EFB-AEF7-9D4E-9526-32C428C27F4A}" presName="accentRepeatNode" presStyleLbl="solidFgAcc1" presStyleIdx="3" presStyleCnt="6"/>
      <dgm:spPr/>
    </dgm:pt>
    <dgm:pt modelId="{4DCA11A1-3A3A-3043-B439-200ADE616849}" type="pres">
      <dgm:prSet presAssocID="{BB23FCB7-7721-CD47-88D3-BD65E9A1B74E}" presName="text_5" presStyleLbl="node1" presStyleIdx="4" presStyleCnt="6">
        <dgm:presLayoutVars>
          <dgm:bulletEnabled val="1"/>
        </dgm:presLayoutVars>
      </dgm:prSet>
      <dgm:spPr/>
      <dgm:t>
        <a:bodyPr/>
        <a:lstStyle/>
        <a:p>
          <a:endParaRPr lang="ru-RU"/>
        </a:p>
      </dgm:t>
    </dgm:pt>
    <dgm:pt modelId="{E74B124D-D947-3C43-BF90-FB639471B956}" type="pres">
      <dgm:prSet presAssocID="{BB23FCB7-7721-CD47-88D3-BD65E9A1B74E}" presName="accent_5" presStyleCnt="0"/>
      <dgm:spPr/>
    </dgm:pt>
    <dgm:pt modelId="{087AB90B-9848-724E-9E6E-843137FB7F08}" type="pres">
      <dgm:prSet presAssocID="{BB23FCB7-7721-CD47-88D3-BD65E9A1B74E}" presName="accentRepeatNode" presStyleLbl="solidFgAcc1" presStyleIdx="4" presStyleCnt="6"/>
      <dgm:spPr/>
    </dgm:pt>
    <dgm:pt modelId="{6DFE07EF-3CBC-484C-91EC-347B3337A3DE}" type="pres">
      <dgm:prSet presAssocID="{ED98B984-B34B-2B45-9584-02DC7717A895}" presName="text_6" presStyleLbl="node1" presStyleIdx="5" presStyleCnt="6">
        <dgm:presLayoutVars>
          <dgm:bulletEnabled val="1"/>
        </dgm:presLayoutVars>
      </dgm:prSet>
      <dgm:spPr/>
      <dgm:t>
        <a:bodyPr/>
        <a:lstStyle/>
        <a:p>
          <a:endParaRPr lang="ru-RU"/>
        </a:p>
      </dgm:t>
    </dgm:pt>
    <dgm:pt modelId="{EF17E11B-A054-0B4F-AC5D-6F7524829E0B}" type="pres">
      <dgm:prSet presAssocID="{ED98B984-B34B-2B45-9584-02DC7717A895}" presName="accent_6" presStyleCnt="0"/>
      <dgm:spPr/>
    </dgm:pt>
    <dgm:pt modelId="{BA795E36-2CE8-2240-B7DA-E9719F1F5F0F}" type="pres">
      <dgm:prSet presAssocID="{ED98B984-B34B-2B45-9584-02DC7717A895}" presName="accentRepeatNode" presStyleLbl="solidFgAcc1" presStyleIdx="5" presStyleCnt="6"/>
      <dgm:spPr/>
    </dgm:pt>
  </dgm:ptLst>
  <dgm:cxnLst>
    <dgm:cxn modelId="{7C2CA31A-46C7-7740-B1AD-F6450AB97FB1}" srcId="{884238B7-7AAC-584F-ABAA-1DA4FBFB52AB}" destId="{7F5A0B1C-7D8D-6F47-892A-096BC94C88AB}" srcOrd="0" destOrd="0" parTransId="{1AA60F75-F36C-5D44-9C3B-AC71A5E7FECB}" sibTransId="{34BAB878-FE0B-634D-9388-EF9C441495F4}"/>
    <dgm:cxn modelId="{4A9ECA18-E9AB-1943-82C6-FE4D29A9CC6E}" type="presOf" srcId="{DFED5EFB-AEF7-9D4E-9526-32C428C27F4A}" destId="{8105ACDD-2827-7A47-8BA6-BCA28E28FCDA}" srcOrd="0" destOrd="0" presId="urn:microsoft.com/office/officeart/2008/layout/VerticalCurvedList"/>
    <dgm:cxn modelId="{1F4B2D81-4D85-D540-BF7A-C622C9E43C4C}" type="presOf" srcId="{DA734C6A-D378-4044-9573-DACE208EF4D0}" destId="{B5540884-94D3-814E-B48E-694D768061BC}" srcOrd="0" destOrd="0" presId="urn:microsoft.com/office/officeart/2008/layout/VerticalCurvedList"/>
    <dgm:cxn modelId="{4AFC53E9-AEAB-D24F-8877-37268913D153}" srcId="{884238B7-7AAC-584F-ABAA-1DA4FBFB52AB}" destId="{ED98B984-B34B-2B45-9584-02DC7717A895}" srcOrd="5" destOrd="0" parTransId="{FBB6B333-EA0F-9447-A6E8-65DFE3703F9E}" sibTransId="{84A3BE19-D55E-6344-9255-323A090488BC}"/>
    <dgm:cxn modelId="{19785627-E982-3A49-8F75-60BE414BA556}" type="presOf" srcId="{34BAB878-FE0B-634D-9388-EF9C441495F4}" destId="{F21032FA-09FD-F241-AFF3-611CA2E7ADA7}" srcOrd="0" destOrd="0" presId="urn:microsoft.com/office/officeart/2008/layout/VerticalCurvedList"/>
    <dgm:cxn modelId="{7173A1B7-7C36-EF42-A748-5CE99F439290}" type="presOf" srcId="{BB23FCB7-7721-CD47-88D3-BD65E9A1B74E}" destId="{4DCA11A1-3A3A-3043-B439-200ADE616849}" srcOrd="0" destOrd="0" presId="urn:microsoft.com/office/officeart/2008/layout/VerticalCurvedList"/>
    <dgm:cxn modelId="{EC20EA66-EBA3-FA4D-A52A-6535EFCAF161}" srcId="{884238B7-7AAC-584F-ABAA-1DA4FBFB52AB}" destId="{DA734C6A-D378-4044-9573-DACE208EF4D0}" srcOrd="2" destOrd="0" parTransId="{4367528B-10F7-CB4E-8E2B-514D54F40A02}" sibTransId="{31A9A66D-5073-A44B-841B-310A2F877ACA}"/>
    <dgm:cxn modelId="{3A21E325-A4EB-1A42-AD5D-5E422BD8B664}" srcId="{884238B7-7AAC-584F-ABAA-1DA4FBFB52AB}" destId="{DFED5EFB-AEF7-9D4E-9526-32C428C27F4A}" srcOrd="3" destOrd="0" parTransId="{BFB9FA2D-CD77-2446-AE53-9AA53B968AAA}" sibTransId="{D53BB1FE-4A5E-1C42-BCA8-9897A9F1912C}"/>
    <dgm:cxn modelId="{17FC5871-67EF-B24F-8449-A279DEA40A8C}" srcId="{884238B7-7AAC-584F-ABAA-1DA4FBFB52AB}" destId="{BB23FCB7-7721-CD47-88D3-BD65E9A1B74E}" srcOrd="4" destOrd="0" parTransId="{A2A7391B-4847-2D4F-A138-F9B362CCD967}" sibTransId="{CF4CC1E4-1A1A-8043-9160-C1C7EB960AC4}"/>
    <dgm:cxn modelId="{C94B0DFB-3840-624E-95D5-82AC9F124CF8}" type="presOf" srcId="{884238B7-7AAC-584F-ABAA-1DA4FBFB52AB}" destId="{0A9AE7A9-08F8-6944-B265-9475FE803EB7}" srcOrd="0" destOrd="0" presId="urn:microsoft.com/office/officeart/2008/layout/VerticalCurvedList"/>
    <dgm:cxn modelId="{769CBA28-A7BA-5040-AF5B-EF52A7346A36}" srcId="{884238B7-7AAC-584F-ABAA-1DA4FBFB52AB}" destId="{41010CD0-6D98-B04B-98B3-58D7D9DC1262}" srcOrd="1" destOrd="0" parTransId="{CD903FC0-5DE7-4B43-B596-B4AE36A97B2B}" sibTransId="{18AE44D6-A76E-4E4F-B3EB-EFDF506C7619}"/>
    <dgm:cxn modelId="{C71B2F99-5F54-3242-A93F-E8FC8BFBD8F0}" type="presOf" srcId="{7F5A0B1C-7D8D-6F47-892A-096BC94C88AB}" destId="{DDF05295-3DBE-C945-AA36-3334B5BE154F}" srcOrd="0" destOrd="0" presId="urn:microsoft.com/office/officeart/2008/layout/VerticalCurvedList"/>
    <dgm:cxn modelId="{E517EB39-585E-5544-9926-4BF566911E20}" type="presOf" srcId="{41010CD0-6D98-B04B-98B3-58D7D9DC1262}" destId="{DDE7A435-24AD-5746-8765-C7FCE941591F}" srcOrd="0" destOrd="0" presId="urn:microsoft.com/office/officeart/2008/layout/VerticalCurvedList"/>
    <dgm:cxn modelId="{F9BFCE84-BAFE-AD41-A501-ABD01F8B1FF3}" type="presOf" srcId="{ED98B984-B34B-2B45-9584-02DC7717A895}" destId="{6DFE07EF-3CBC-484C-91EC-347B3337A3DE}" srcOrd="0" destOrd="0" presId="urn:microsoft.com/office/officeart/2008/layout/VerticalCurvedList"/>
    <dgm:cxn modelId="{12E00F67-488C-AB4C-95EF-39EB9883380A}" type="presParOf" srcId="{0A9AE7A9-08F8-6944-B265-9475FE803EB7}" destId="{A9491F32-4902-5D43-8F7A-0F2375DE6D1C}" srcOrd="0" destOrd="0" presId="urn:microsoft.com/office/officeart/2008/layout/VerticalCurvedList"/>
    <dgm:cxn modelId="{90A723DD-D732-6E4A-8659-B14E6993C382}" type="presParOf" srcId="{A9491F32-4902-5D43-8F7A-0F2375DE6D1C}" destId="{06D0A1E8-0A60-9F40-BADF-FC3D6D2D5C3B}" srcOrd="0" destOrd="0" presId="urn:microsoft.com/office/officeart/2008/layout/VerticalCurvedList"/>
    <dgm:cxn modelId="{F23352E0-F36B-C84E-B69C-E4B91AF2B04D}" type="presParOf" srcId="{06D0A1E8-0A60-9F40-BADF-FC3D6D2D5C3B}" destId="{B68B8442-E40E-8440-B16A-0CAF7D9C4694}" srcOrd="0" destOrd="0" presId="urn:microsoft.com/office/officeart/2008/layout/VerticalCurvedList"/>
    <dgm:cxn modelId="{2DDF7C3E-EE52-DD49-B751-6B87A1F97963}" type="presParOf" srcId="{06D0A1E8-0A60-9F40-BADF-FC3D6D2D5C3B}" destId="{F21032FA-09FD-F241-AFF3-611CA2E7ADA7}" srcOrd="1" destOrd="0" presId="urn:microsoft.com/office/officeart/2008/layout/VerticalCurvedList"/>
    <dgm:cxn modelId="{FD9A5248-1C1D-874D-A821-70A2407D25E5}" type="presParOf" srcId="{06D0A1E8-0A60-9F40-BADF-FC3D6D2D5C3B}" destId="{F3335D53-B51D-B546-84A7-B89FED2D85B0}" srcOrd="2" destOrd="0" presId="urn:microsoft.com/office/officeart/2008/layout/VerticalCurvedList"/>
    <dgm:cxn modelId="{1CBADA81-A33A-E449-98C1-2506854AD8E3}" type="presParOf" srcId="{06D0A1E8-0A60-9F40-BADF-FC3D6D2D5C3B}" destId="{C1A9D6F8-EA3B-AD4F-B380-7B821A2DE24C}" srcOrd="3" destOrd="0" presId="urn:microsoft.com/office/officeart/2008/layout/VerticalCurvedList"/>
    <dgm:cxn modelId="{52215923-C97B-3B4D-948B-524132DE9DAC}" type="presParOf" srcId="{A9491F32-4902-5D43-8F7A-0F2375DE6D1C}" destId="{DDF05295-3DBE-C945-AA36-3334B5BE154F}" srcOrd="1" destOrd="0" presId="urn:microsoft.com/office/officeart/2008/layout/VerticalCurvedList"/>
    <dgm:cxn modelId="{868CF63C-E04E-6E47-AFB1-A37EEE8FBBA5}" type="presParOf" srcId="{A9491F32-4902-5D43-8F7A-0F2375DE6D1C}" destId="{3D2EA5C7-D77E-7447-A5BE-1F0F6284CCAB}" srcOrd="2" destOrd="0" presId="urn:microsoft.com/office/officeart/2008/layout/VerticalCurvedList"/>
    <dgm:cxn modelId="{C1863A26-1769-9648-92B2-A48C33152904}" type="presParOf" srcId="{3D2EA5C7-D77E-7447-A5BE-1F0F6284CCAB}" destId="{A6D1183D-D8EB-AB47-B001-26EDD69EFD63}" srcOrd="0" destOrd="0" presId="urn:microsoft.com/office/officeart/2008/layout/VerticalCurvedList"/>
    <dgm:cxn modelId="{58D5ECA5-B494-6743-802B-32AEF4BCFA12}" type="presParOf" srcId="{A9491F32-4902-5D43-8F7A-0F2375DE6D1C}" destId="{DDE7A435-24AD-5746-8765-C7FCE941591F}" srcOrd="3" destOrd="0" presId="urn:microsoft.com/office/officeart/2008/layout/VerticalCurvedList"/>
    <dgm:cxn modelId="{C4E90E10-1871-2C42-99EB-65EA581BE83B}" type="presParOf" srcId="{A9491F32-4902-5D43-8F7A-0F2375DE6D1C}" destId="{A1DA2BEF-4E58-5E46-BF6F-AF9FA48B2C8D}" srcOrd="4" destOrd="0" presId="urn:microsoft.com/office/officeart/2008/layout/VerticalCurvedList"/>
    <dgm:cxn modelId="{D7E83BFE-733F-0C4A-B9B0-9AB969E252DA}" type="presParOf" srcId="{A1DA2BEF-4E58-5E46-BF6F-AF9FA48B2C8D}" destId="{22977CD9-721E-7D45-9D5A-230FF9708219}" srcOrd="0" destOrd="0" presId="urn:microsoft.com/office/officeart/2008/layout/VerticalCurvedList"/>
    <dgm:cxn modelId="{AB3AC112-2B3F-3E47-A6B5-0325B1C9480B}" type="presParOf" srcId="{A9491F32-4902-5D43-8F7A-0F2375DE6D1C}" destId="{B5540884-94D3-814E-B48E-694D768061BC}" srcOrd="5" destOrd="0" presId="urn:microsoft.com/office/officeart/2008/layout/VerticalCurvedList"/>
    <dgm:cxn modelId="{8E5D4746-CBDB-C442-8686-6BFE239F1B7C}" type="presParOf" srcId="{A9491F32-4902-5D43-8F7A-0F2375DE6D1C}" destId="{73AFA298-EB8D-5240-8046-8851178420EF}" srcOrd="6" destOrd="0" presId="urn:microsoft.com/office/officeart/2008/layout/VerticalCurvedList"/>
    <dgm:cxn modelId="{D2F39734-D588-3342-9AE4-01876033BB73}" type="presParOf" srcId="{73AFA298-EB8D-5240-8046-8851178420EF}" destId="{727BC615-D45D-A34F-8FA7-573A32C61E31}" srcOrd="0" destOrd="0" presId="urn:microsoft.com/office/officeart/2008/layout/VerticalCurvedList"/>
    <dgm:cxn modelId="{0F3F8402-227B-DD4C-BCB3-58FA5F776BE6}" type="presParOf" srcId="{A9491F32-4902-5D43-8F7A-0F2375DE6D1C}" destId="{8105ACDD-2827-7A47-8BA6-BCA28E28FCDA}" srcOrd="7" destOrd="0" presId="urn:microsoft.com/office/officeart/2008/layout/VerticalCurvedList"/>
    <dgm:cxn modelId="{CEF80297-81C9-AE4A-8BD6-4AF3443ABC81}" type="presParOf" srcId="{A9491F32-4902-5D43-8F7A-0F2375DE6D1C}" destId="{FD1FF902-6160-EA42-A6A5-97F032DE284D}" srcOrd="8" destOrd="0" presId="urn:microsoft.com/office/officeart/2008/layout/VerticalCurvedList"/>
    <dgm:cxn modelId="{CEC108C6-109C-7B49-AD0B-B19596925A95}" type="presParOf" srcId="{FD1FF902-6160-EA42-A6A5-97F032DE284D}" destId="{F681E568-1700-1148-8CA8-D402EEEE34D1}" srcOrd="0" destOrd="0" presId="urn:microsoft.com/office/officeart/2008/layout/VerticalCurvedList"/>
    <dgm:cxn modelId="{48BB9F1A-82DD-4541-89E4-CBB11A083C0A}" type="presParOf" srcId="{A9491F32-4902-5D43-8F7A-0F2375DE6D1C}" destId="{4DCA11A1-3A3A-3043-B439-200ADE616849}" srcOrd="9" destOrd="0" presId="urn:microsoft.com/office/officeart/2008/layout/VerticalCurvedList"/>
    <dgm:cxn modelId="{D90DF5BF-C3D6-6F4A-9964-31453E2343FB}" type="presParOf" srcId="{A9491F32-4902-5D43-8F7A-0F2375DE6D1C}" destId="{E74B124D-D947-3C43-BF90-FB639471B956}" srcOrd="10" destOrd="0" presId="urn:microsoft.com/office/officeart/2008/layout/VerticalCurvedList"/>
    <dgm:cxn modelId="{65EB5537-FD4F-6F42-AE40-CA901E01B38C}" type="presParOf" srcId="{E74B124D-D947-3C43-BF90-FB639471B956}" destId="{087AB90B-9848-724E-9E6E-843137FB7F08}" srcOrd="0" destOrd="0" presId="urn:microsoft.com/office/officeart/2008/layout/VerticalCurvedList"/>
    <dgm:cxn modelId="{83A02419-4F18-F549-A969-B90C243EC618}" type="presParOf" srcId="{A9491F32-4902-5D43-8F7A-0F2375DE6D1C}" destId="{6DFE07EF-3CBC-484C-91EC-347B3337A3DE}" srcOrd="11" destOrd="0" presId="urn:microsoft.com/office/officeart/2008/layout/VerticalCurvedList"/>
    <dgm:cxn modelId="{F77AD3C1-F941-AD4F-9FD4-48FECB29A671}" type="presParOf" srcId="{A9491F32-4902-5D43-8F7A-0F2375DE6D1C}" destId="{EF17E11B-A054-0B4F-AC5D-6F7524829E0B}" srcOrd="12" destOrd="0" presId="urn:microsoft.com/office/officeart/2008/layout/VerticalCurvedList"/>
    <dgm:cxn modelId="{EFA1B981-38E0-9645-8C10-FAE8FB7E37CC}" type="presParOf" srcId="{EF17E11B-A054-0B4F-AC5D-6F7524829E0B}" destId="{BA795E36-2CE8-2240-B7DA-E9719F1F5F0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2E584A-0CAA-4B4E-A980-99558731C19F}" type="doc">
      <dgm:prSet loTypeId="urn:microsoft.com/office/officeart/2005/8/layout/vList2" loCatId="" qsTypeId="urn:microsoft.com/office/officeart/2005/8/quickstyle/simple3" qsCatId="simple" csTypeId="urn:microsoft.com/office/officeart/2005/8/colors/accent0_1" csCatId="mainScheme" phldr="1"/>
      <dgm:spPr/>
      <dgm:t>
        <a:bodyPr/>
        <a:lstStyle/>
        <a:p>
          <a:endParaRPr lang="ru-RU"/>
        </a:p>
      </dgm:t>
    </dgm:pt>
    <dgm:pt modelId="{A3A5E4A6-D627-264A-A3DC-BD3EB8466152}">
      <dgm:prSet phldrT="[Текст]" custT="1"/>
      <dgm:spPr/>
      <dgm:t>
        <a:bodyPr/>
        <a:lstStyle/>
        <a:p>
          <a:r>
            <a:rPr lang="ru-RU" sz="1800" b="0" i="0" dirty="0"/>
            <a:t>Отстает проект от графика или опережает его?</a:t>
          </a:r>
          <a:endParaRPr lang="ru-RU" sz="1800" dirty="0"/>
        </a:p>
      </dgm:t>
    </dgm:pt>
    <dgm:pt modelId="{5FF7B84F-D15F-104F-9C34-16B6AA2DF7C9}" type="parTrans" cxnId="{845C3877-16D4-0044-A7EA-CC36A3DC6456}">
      <dgm:prSet/>
      <dgm:spPr/>
      <dgm:t>
        <a:bodyPr/>
        <a:lstStyle/>
        <a:p>
          <a:endParaRPr lang="ru-RU" sz="1800"/>
        </a:p>
      </dgm:t>
    </dgm:pt>
    <dgm:pt modelId="{166C24C9-7349-A34A-B5B4-C0DD4A3F7326}" type="sibTrans" cxnId="{845C3877-16D4-0044-A7EA-CC36A3DC6456}">
      <dgm:prSet/>
      <dgm:spPr/>
      <dgm:t>
        <a:bodyPr/>
        <a:lstStyle/>
        <a:p>
          <a:endParaRPr lang="ru-RU" sz="1800"/>
        </a:p>
      </dgm:t>
    </dgm:pt>
    <dgm:pt modelId="{246198D0-EBF5-9C4A-862E-D057D897456C}">
      <dgm:prSet phldrT="[Текст]" custT="1"/>
      <dgm:spPr/>
      <dgm:t>
        <a:bodyPr/>
        <a:lstStyle/>
        <a:p>
          <a:r>
            <a:rPr lang="ru-RU" sz="1800" b="0" i="0" dirty="0"/>
            <a:t>Отклонение по расписанию (по срокам) (</a:t>
          </a:r>
          <a:r>
            <a:rPr lang="en" sz="1800" b="0" i="0" dirty="0"/>
            <a:t>SV)</a:t>
          </a:r>
          <a:endParaRPr lang="ru-RU" sz="1800" dirty="0"/>
        </a:p>
      </dgm:t>
    </dgm:pt>
    <dgm:pt modelId="{DF2C331D-003F-4D46-A607-02A282271CEF}" type="parTrans" cxnId="{1F7AECB2-47FF-A34D-8EAC-06A872AD99D2}">
      <dgm:prSet/>
      <dgm:spPr/>
      <dgm:t>
        <a:bodyPr/>
        <a:lstStyle/>
        <a:p>
          <a:endParaRPr lang="ru-RU" sz="1800"/>
        </a:p>
      </dgm:t>
    </dgm:pt>
    <dgm:pt modelId="{FBEC2CC5-3DEA-1944-8D12-10FF181CF7F9}" type="sibTrans" cxnId="{1F7AECB2-47FF-A34D-8EAC-06A872AD99D2}">
      <dgm:prSet/>
      <dgm:spPr/>
      <dgm:t>
        <a:bodyPr/>
        <a:lstStyle/>
        <a:p>
          <a:endParaRPr lang="ru-RU" sz="1800"/>
        </a:p>
      </dgm:t>
    </dgm:pt>
    <dgm:pt modelId="{EAE49E10-C3BE-F446-8A13-0ACA51EF21BA}">
      <dgm:prSet phldrT="[Текст]" custT="1"/>
      <dgm:spPr/>
      <dgm:t>
        <a:bodyPr/>
        <a:lstStyle/>
        <a:p>
          <a:r>
            <a:rPr lang="ru-RU" sz="1800" b="0" i="0" dirty="0"/>
            <a:t>Насколько эффективно используется время?</a:t>
          </a:r>
          <a:endParaRPr lang="ru-RU" sz="1800" dirty="0"/>
        </a:p>
      </dgm:t>
    </dgm:pt>
    <dgm:pt modelId="{E3B694D3-4603-8049-AAB8-9B1CAF2E33BB}" type="parTrans" cxnId="{DCEFF317-2E08-C347-AFA4-65637D6B5E63}">
      <dgm:prSet/>
      <dgm:spPr/>
      <dgm:t>
        <a:bodyPr/>
        <a:lstStyle/>
        <a:p>
          <a:endParaRPr lang="ru-RU" sz="1800"/>
        </a:p>
      </dgm:t>
    </dgm:pt>
    <dgm:pt modelId="{A978C093-C990-9440-9B81-7036CFEFA677}" type="sibTrans" cxnId="{DCEFF317-2E08-C347-AFA4-65637D6B5E63}">
      <dgm:prSet/>
      <dgm:spPr/>
      <dgm:t>
        <a:bodyPr/>
        <a:lstStyle/>
        <a:p>
          <a:endParaRPr lang="ru-RU" sz="1800"/>
        </a:p>
      </dgm:t>
    </dgm:pt>
    <dgm:pt modelId="{FB7971E2-6DDF-C04F-82C3-386EAB1DA55E}">
      <dgm:prSet phldrT="[Текст]" custT="1"/>
      <dgm:spPr/>
      <dgm:t>
        <a:bodyPr/>
        <a:lstStyle/>
        <a:p>
          <a:r>
            <a:rPr lang="ru-RU" sz="1800" b="0" i="0" dirty="0"/>
            <a:t>Индекс выполнения расписания (</a:t>
          </a:r>
          <a:r>
            <a:rPr lang="en" sz="1800" b="0" i="0" dirty="0"/>
            <a:t>SPI)</a:t>
          </a:r>
          <a:endParaRPr lang="ru-RU" sz="1800" dirty="0"/>
        </a:p>
      </dgm:t>
    </dgm:pt>
    <dgm:pt modelId="{FB7E5944-8BF1-1F4C-9042-9FCCB75FACCE}" type="parTrans" cxnId="{5497B9B6-8314-424B-9F82-480F218D2FF8}">
      <dgm:prSet/>
      <dgm:spPr/>
      <dgm:t>
        <a:bodyPr/>
        <a:lstStyle/>
        <a:p>
          <a:endParaRPr lang="ru-RU" sz="1800"/>
        </a:p>
      </dgm:t>
    </dgm:pt>
    <dgm:pt modelId="{87339E82-E670-D444-A6CB-2411793FF944}" type="sibTrans" cxnId="{5497B9B6-8314-424B-9F82-480F218D2FF8}">
      <dgm:prSet/>
      <dgm:spPr/>
      <dgm:t>
        <a:bodyPr/>
        <a:lstStyle/>
        <a:p>
          <a:endParaRPr lang="ru-RU" sz="1800"/>
        </a:p>
      </dgm:t>
    </dgm:pt>
    <dgm:pt modelId="{22EE6AB4-52AF-D840-9219-1B36CEF906E3}">
      <dgm:prSet phldrT="[Текст]" custT="1"/>
      <dgm:spPr/>
      <dgm:t>
        <a:bodyPr/>
        <a:lstStyle/>
        <a:p>
          <a:r>
            <a:rPr lang="ru-RU" sz="1800" b="0" i="0"/>
            <a:t>Отклонение при завершении (</a:t>
          </a:r>
          <a:r>
            <a:rPr lang="en" sz="1800" b="0" i="0"/>
            <a:t>VAC)</a:t>
          </a:r>
          <a:endParaRPr lang="ru-RU" sz="1800" dirty="0"/>
        </a:p>
      </dgm:t>
    </dgm:pt>
    <dgm:pt modelId="{E5B39431-9CEF-6048-90C5-47F07952758C}" type="parTrans" cxnId="{7D81835F-A005-8A41-B314-1D4016384BB6}">
      <dgm:prSet/>
      <dgm:spPr/>
      <dgm:t>
        <a:bodyPr/>
        <a:lstStyle/>
        <a:p>
          <a:endParaRPr lang="ru-RU" sz="1800"/>
        </a:p>
      </dgm:t>
    </dgm:pt>
    <dgm:pt modelId="{AAC7FAAE-AA35-2848-887A-41325BEE9405}" type="sibTrans" cxnId="{7D81835F-A005-8A41-B314-1D4016384BB6}">
      <dgm:prSet/>
      <dgm:spPr/>
      <dgm:t>
        <a:bodyPr/>
        <a:lstStyle/>
        <a:p>
          <a:endParaRPr lang="ru-RU" sz="1800"/>
        </a:p>
      </dgm:t>
    </dgm:pt>
    <dgm:pt modelId="{2F8A3EF4-FD5E-A34E-A28A-D76CC83938B5}">
      <dgm:prSet phldrT="[Текст]" custT="1"/>
      <dgm:spPr/>
      <dgm:t>
        <a:bodyPr/>
        <a:lstStyle/>
        <a:p>
          <a:r>
            <a:rPr lang="ru-RU" sz="1800" b="0" i="0"/>
            <a:t>Находится проект в рамках или за рамками бюджета?</a:t>
          </a:r>
          <a:endParaRPr lang="ru-RU" sz="1800" dirty="0"/>
        </a:p>
      </dgm:t>
    </dgm:pt>
    <dgm:pt modelId="{73A32AAC-7E4F-0243-8E6E-64DA5C6A6D88}" type="parTrans" cxnId="{2434F448-76DB-CD4E-8BB4-18991AF76442}">
      <dgm:prSet/>
      <dgm:spPr/>
      <dgm:t>
        <a:bodyPr/>
        <a:lstStyle/>
        <a:p>
          <a:endParaRPr lang="ru-RU" sz="1800"/>
        </a:p>
      </dgm:t>
    </dgm:pt>
    <dgm:pt modelId="{2F8DBB6E-48B1-164D-8955-F34BF9BC6CFD}" type="sibTrans" cxnId="{2434F448-76DB-CD4E-8BB4-18991AF76442}">
      <dgm:prSet/>
      <dgm:spPr/>
      <dgm:t>
        <a:bodyPr/>
        <a:lstStyle/>
        <a:p>
          <a:endParaRPr lang="ru-RU" sz="1800"/>
        </a:p>
      </dgm:t>
    </dgm:pt>
    <dgm:pt modelId="{DF66879D-4533-BD45-A09F-CA288A66E714}">
      <dgm:prSet phldrT="[Текст]" custT="1"/>
      <dgm:spPr/>
      <dgm:t>
        <a:bodyPr/>
        <a:lstStyle/>
        <a:p>
          <a:r>
            <a:rPr lang="ru-RU" sz="1800" b="0" i="0"/>
            <a:t>Отклонение по затратам (по стоимости) (</a:t>
          </a:r>
          <a:r>
            <a:rPr lang="en" sz="1800" b="0" i="0"/>
            <a:t>CV)</a:t>
          </a:r>
          <a:endParaRPr lang="ru-RU" sz="1800" dirty="0"/>
        </a:p>
      </dgm:t>
    </dgm:pt>
    <dgm:pt modelId="{F7A8783A-381D-F84B-8AB9-A6825C6BB607}" type="parTrans" cxnId="{FF774E2D-247B-494D-999E-B2E490B85A56}">
      <dgm:prSet/>
      <dgm:spPr/>
      <dgm:t>
        <a:bodyPr/>
        <a:lstStyle/>
        <a:p>
          <a:endParaRPr lang="ru-RU" sz="1800"/>
        </a:p>
      </dgm:t>
    </dgm:pt>
    <dgm:pt modelId="{F6BE3A14-9283-8249-B690-9E57C60C6556}" type="sibTrans" cxnId="{FF774E2D-247B-494D-999E-B2E490B85A56}">
      <dgm:prSet/>
      <dgm:spPr/>
      <dgm:t>
        <a:bodyPr/>
        <a:lstStyle/>
        <a:p>
          <a:endParaRPr lang="ru-RU" sz="1800"/>
        </a:p>
      </dgm:t>
    </dgm:pt>
    <dgm:pt modelId="{2318F1C3-A68E-5D40-8391-E93A51E3218A}">
      <dgm:prSet phldrT="[Текст]" custT="1"/>
      <dgm:spPr/>
      <dgm:t>
        <a:bodyPr/>
        <a:lstStyle/>
        <a:p>
          <a:r>
            <a:rPr lang="ru-RU" sz="1800" b="0" i="0"/>
            <a:t>Насколько эффективно используются ресурсы?</a:t>
          </a:r>
          <a:endParaRPr lang="ru-RU" sz="1800" dirty="0"/>
        </a:p>
      </dgm:t>
    </dgm:pt>
    <dgm:pt modelId="{009A2B91-3C9B-DD42-987E-15BAEB49510E}" type="parTrans" cxnId="{9EFCC1F6-2322-6349-90CC-D2022DBF7B5E}">
      <dgm:prSet/>
      <dgm:spPr/>
      <dgm:t>
        <a:bodyPr/>
        <a:lstStyle/>
        <a:p>
          <a:endParaRPr lang="ru-RU" sz="1800"/>
        </a:p>
      </dgm:t>
    </dgm:pt>
    <dgm:pt modelId="{8C61FADF-B49D-F54E-BEA1-65F0B4F3EC58}" type="sibTrans" cxnId="{9EFCC1F6-2322-6349-90CC-D2022DBF7B5E}">
      <dgm:prSet/>
      <dgm:spPr/>
      <dgm:t>
        <a:bodyPr/>
        <a:lstStyle/>
        <a:p>
          <a:endParaRPr lang="ru-RU" sz="1800"/>
        </a:p>
      </dgm:t>
    </dgm:pt>
    <dgm:pt modelId="{3BF742CE-66BE-B348-8BBE-7F7AB5BAFF70}">
      <dgm:prSet phldrT="[Текст]" custT="1"/>
      <dgm:spPr/>
      <dgm:t>
        <a:bodyPr/>
        <a:lstStyle/>
        <a:p>
          <a:r>
            <a:rPr lang="ru-RU" sz="1800" b="0" i="0" dirty="0"/>
            <a:t>Индекс выполнения бюджета (</a:t>
          </a:r>
          <a:r>
            <a:rPr lang="en" sz="1800" b="0" i="0" dirty="0"/>
            <a:t>CPI)</a:t>
          </a:r>
          <a:endParaRPr lang="ru-RU" sz="1800" dirty="0"/>
        </a:p>
      </dgm:t>
    </dgm:pt>
    <dgm:pt modelId="{77AB7161-6BBB-D24A-AB9C-0CD25787BA1A}" type="parTrans" cxnId="{EA05F390-FB4C-0441-BD85-7C1F53FA1AF3}">
      <dgm:prSet/>
      <dgm:spPr/>
      <dgm:t>
        <a:bodyPr/>
        <a:lstStyle/>
        <a:p>
          <a:endParaRPr lang="ru-RU" sz="1800"/>
        </a:p>
      </dgm:t>
    </dgm:pt>
    <dgm:pt modelId="{43060569-8BDE-6147-9ECB-530934CFC1E6}" type="sibTrans" cxnId="{EA05F390-FB4C-0441-BD85-7C1F53FA1AF3}">
      <dgm:prSet/>
      <dgm:spPr/>
      <dgm:t>
        <a:bodyPr/>
        <a:lstStyle/>
        <a:p>
          <a:endParaRPr lang="ru-RU" sz="1800"/>
        </a:p>
      </dgm:t>
    </dgm:pt>
    <dgm:pt modelId="{2697E767-8B2A-9349-9E96-278144955069}">
      <dgm:prSet phldrT="[Текст]" custT="1"/>
      <dgm:spPr/>
      <dgm:t>
        <a:bodyPr/>
        <a:lstStyle/>
        <a:p>
          <a:r>
            <a:rPr lang="ru-RU" sz="1800" b="0" i="0"/>
            <a:t>Насколько эффективно должны использоваться ресурсы для успешного завершения проекта?</a:t>
          </a:r>
          <a:endParaRPr lang="ru-RU" sz="1800" dirty="0"/>
        </a:p>
      </dgm:t>
    </dgm:pt>
    <dgm:pt modelId="{8A0D6213-7C54-9947-B4DC-A3B5F8349FDF}" type="parTrans" cxnId="{FCD78BEC-65F2-E94C-A662-F33C1D8CD3A0}">
      <dgm:prSet/>
      <dgm:spPr/>
      <dgm:t>
        <a:bodyPr/>
        <a:lstStyle/>
        <a:p>
          <a:endParaRPr lang="ru-RU" sz="1800"/>
        </a:p>
      </dgm:t>
    </dgm:pt>
    <dgm:pt modelId="{258A37B8-435A-A443-811B-80625277E2C8}" type="sibTrans" cxnId="{FCD78BEC-65F2-E94C-A662-F33C1D8CD3A0}">
      <dgm:prSet/>
      <dgm:spPr/>
      <dgm:t>
        <a:bodyPr/>
        <a:lstStyle/>
        <a:p>
          <a:endParaRPr lang="ru-RU" sz="1800"/>
        </a:p>
      </dgm:t>
    </dgm:pt>
    <dgm:pt modelId="{F8935243-D46C-AD4B-9B49-A7B7FA01AB98}">
      <dgm:prSet phldrT="[Текст]" custT="1"/>
      <dgm:spPr/>
      <dgm:t>
        <a:bodyPr/>
        <a:lstStyle/>
        <a:p>
          <a:r>
            <a:rPr lang="ru-RU" sz="1800" b="0" i="0" dirty="0"/>
            <a:t>Индекс необходимой эффективности (</a:t>
          </a:r>
          <a:r>
            <a:rPr lang="en" sz="1800" b="0" i="0" dirty="0"/>
            <a:t>TCPI)</a:t>
          </a:r>
          <a:endParaRPr lang="ru-RU" sz="1800" dirty="0"/>
        </a:p>
      </dgm:t>
    </dgm:pt>
    <dgm:pt modelId="{E84AEDF7-C917-FB49-9972-FA25667918B4}" type="parTrans" cxnId="{5996B83B-86F0-0347-9183-9E82F4011A60}">
      <dgm:prSet/>
      <dgm:spPr/>
      <dgm:t>
        <a:bodyPr/>
        <a:lstStyle/>
        <a:p>
          <a:endParaRPr lang="ru-RU" sz="1800"/>
        </a:p>
      </dgm:t>
    </dgm:pt>
    <dgm:pt modelId="{FDBCFF91-636E-0F47-ADB5-010B77170C81}" type="sibTrans" cxnId="{5996B83B-86F0-0347-9183-9E82F4011A60}">
      <dgm:prSet/>
      <dgm:spPr/>
      <dgm:t>
        <a:bodyPr/>
        <a:lstStyle/>
        <a:p>
          <a:endParaRPr lang="ru-RU" sz="1800"/>
        </a:p>
      </dgm:t>
    </dgm:pt>
    <dgm:pt modelId="{0D0C5361-AEBF-D747-8CC9-648B43456B61}">
      <dgm:prSet phldrT="[Текст]" custT="1"/>
      <dgm:spPr/>
      <dgm:t>
        <a:bodyPr/>
        <a:lstStyle/>
        <a:p>
          <a:r>
            <a:rPr lang="ru-RU" sz="1800" b="0" i="0"/>
            <a:t>Какова ожидаемая стоимость проекта?</a:t>
          </a:r>
          <a:endParaRPr lang="ru-RU" sz="1800" dirty="0"/>
        </a:p>
      </dgm:t>
    </dgm:pt>
    <dgm:pt modelId="{E3C24261-1C0C-3545-BC57-2B9D577A8595}" type="parTrans" cxnId="{0F7A3809-58BD-2F4E-9A82-E42F32684F7B}">
      <dgm:prSet/>
      <dgm:spPr/>
      <dgm:t>
        <a:bodyPr/>
        <a:lstStyle/>
        <a:p>
          <a:endParaRPr lang="ru-RU" sz="1800"/>
        </a:p>
      </dgm:t>
    </dgm:pt>
    <dgm:pt modelId="{2D4D7F40-3ADD-CE4C-9250-EFE54C0D77B7}" type="sibTrans" cxnId="{0F7A3809-58BD-2F4E-9A82-E42F32684F7B}">
      <dgm:prSet/>
      <dgm:spPr/>
      <dgm:t>
        <a:bodyPr/>
        <a:lstStyle/>
        <a:p>
          <a:endParaRPr lang="ru-RU" sz="1800"/>
        </a:p>
      </dgm:t>
    </dgm:pt>
    <dgm:pt modelId="{C69FC54B-CEC1-B14F-ABF6-2B174CBA2C2E}">
      <dgm:prSet phldrT="[Текст]" custT="1"/>
      <dgm:spPr/>
      <dgm:t>
        <a:bodyPr/>
        <a:lstStyle/>
        <a:p>
          <a:r>
            <a:rPr lang="ru-RU" sz="1800" b="0" i="0"/>
            <a:t>Прогнозная стоимость проекта (ЕАС)</a:t>
          </a:r>
          <a:endParaRPr lang="ru-RU" sz="1800" dirty="0"/>
        </a:p>
      </dgm:t>
    </dgm:pt>
    <dgm:pt modelId="{162009EB-11C1-1E41-9359-610D5249D86E}" type="parTrans" cxnId="{418D34A5-9378-6C48-8BE0-461FC9C9C1A5}">
      <dgm:prSet/>
      <dgm:spPr/>
      <dgm:t>
        <a:bodyPr/>
        <a:lstStyle/>
        <a:p>
          <a:endParaRPr lang="ru-RU" sz="1800"/>
        </a:p>
      </dgm:t>
    </dgm:pt>
    <dgm:pt modelId="{AA7CC2A0-47C2-FB4C-A607-3B0E3848C16B}" type="sibTrans" cxnId="{418D34A5-9378-6C48-8BE0-461FC9C9C1A5}">
      <dgm:prSet/>
      <dgm:spPr/>
      <dgm:t>
        <a:bodyPr/>
        <a:lstStyle/>
        <a:p>
          <a:endParaRPr lang="ru-RU" sz="1800"/>
        </a:p>
      </dgm:t>
    </dgm:pt>
    <dgm:pt modelId="{C2A5A73B-54CF-BB47-9AFB-9C1E66C4C429}">
      <dgm:prSet phldrT="[Текст]" custT="1"/>
      <dgm:spPr/>
      <dgm:t>
        <a:bodyPr/>
        <a:lstStyle/>
        <a:p>
          <a:r>
            <a:rPr lang="ru-RU" sz="1800" b="0" i="0"/>
            <a:t>Будет проект завершен в рамках или за рамками бюджета?</a:t>
          </a:r>
          <a:endParaRPr lang="ru-RU" sz="1800" dirty="0"/>
        </a:p>
      </dgm:t>
    </dgm:pt>
    <dgm:pt modelId="{168494A9-F27D-0548-A83E-9C4A02A9FD7D}" type="parTrans" cxnId="{0A73E3CE-C839-F94B-B117-DB00010C37FD}">
      <dgm:prSet/>
      <dgm:spPr/>
      <dgm:t>
        <a:bodyPr/>
        <a:lstStyle/>
        <a:p>
          <a:endParaRPr lang="ru-RU" sz="1800"/>
        </a:p>
      </dgm:t>
    </dgm:pt>
    <dgm:pt modelId="{2F56165B-B561-6C43-BE07-554295B0E158}" type="sibTrans" cxnId="{0A73E3CE-C839-F94B-B117-DB00010C37FD}">
      <dgm:prSet/>
      <dgm:spPr/>
      <dgm:t>
        <a:bodyPr/>
        <a:lstStyle/>
        <a:p>
          <a:endParaRPr lang="ru-RU" sz="1800"/>
        </a:p>
      </dgm:t>
    </dgm:pt>
    <dgm:pt modelId="{548E3597-63BD-F241-A313-9CD7E32F5241}" type="pres">
      <dgm:prSet presAssocID="{732E584A-0CAA-4B4E-A980-99558731C19F}" presName="linear" presStyleCnt="0">
        <dgm:presLayoutVars>
          <dgm:animLvl val="lvl"/>
          <dgm:resizeHandles val="exact"/>
        </dgm:presLayoutVars>
      </dgm:prSet>
      <dgm:spPr/>
      <dgm:t>
        <a:bodyPr/>
        <a:lstStyle/>
        <a:p>
          <a:endParaRPr lang="ru-RU"/>
        </a:p>
      </dgm:t>
    </dgm:pt>
    <dgm:pt modelId="{71D17338-99A1-7247-81CC-5AE437E2035B}" type="pres">
      <dgm:prSet presAssocID="{A3A5E4A6-D627-264A-A3DC-BD3EB8466152}" presName="parentText" presStyleLbl="node1" presStyleIdx="0" presStyleCnt="7">
        <dgm:presLayoutVars>
          <dgm:chMax val="0"/>
          <dgm:bulletEnabled val="1"/>
        </dgm:presLayoutVars>
      </dgm:prSet>
      <dgm:spPr/>
      <dgm:t>
        <a:bodyPr/>
        <a:lstStyle/>
        <a:p>
          <a:endParaRPr lang="ru-RU"/>
        </a:p>
      </dgm:t>
    </dgm:pt>
    <dgm:pt modelId="{9B75DCD1-0220-AF44-A1D9-93D42D971541}" type="pres">
      <dgm:prSet presAssocID="{A3A5E4A6-D627-264A-A3DC-BD3EB8466152}" presName="childText" presStyleLbl="revTx" presStyleIdx="0" presStyleCnt="7">
        <dgm:presLayoutVars>
          <dgm:bulletEnabled val="1"/>
        </dgm:presLayoutVars>
      </dgm:prSet>
      <dgm:spPr/>
      <dgm:t>
        <a:bodyPr/>
        <a:lstStyle/>
        <a:p>
          <a:endParaRPr lang="ru-RU"/>
        </a:p>
      </dgm:t>
    </dgm:pt>
    <dgm:pt modelId="{FAFB8EB7-4C01-EE4E-8245-A67FEBFF2DBF}" type="pres">
      <dgm:prSet presAssocID="{EAE49E10-C3BE-F446-8A13-0ACA51EF21BA}" presName="parentText" presStyleLbl="node1" presStyleIdx="1" presStyleCnt="7">
        <dgm:presLayoutVars>
          <dgm:chMax val="0"/>
          <dgm:bulletEnabled val="1"/>
        </dgm:presLayoutVars>
      </dgm:prSet>
      <dgm:spPr/>
      <dgm:t>
        <a:bodyPr/>
        <a:lstStyle/>
        <a:p>
          <a:endParaRPr lang="ru-RU"/>
        </a:p>
      </dgm:t>
    </dgm:pt>
    <dgm:pt modelId="{EE3F0910-1379-D24D-8D62-48A53DC0F988}" type="pres">
      <dgm:prSet presAssocID="{EAE49E10-C3BE-F446-8A13-0ACA51EF21BA}" presName="childText" presStyleLbl="revTx" presStyleIdx="1" presStyleCnt="7">
        <dgm:presLayoutVars>
          <dgm:bulletEnabled val="1"/>
        </dgm:presLayoutVars>
      </dgm:prSet>
      <dgm:spPr/>
      <dgm:t>
        <a:bodyPr/>
        <a:lstStyle/>
        <a:p>
          <a:endParaRPr lang="ru-RU"/>
        </a:p>
      </dgm:t>
    </dgm:pt>
    <dgm:pt modelId="{47BB4C1A-915B-B44F-A3FC-937757017E96}" type="pres">
      <dgm:prSet presAssocID="{2F8A3EF4-FD5E-A34E-A28A-D76CC83938B5}" presName="parentText" presStyleLbl="node1" presStyleIdx="2" presStyleCnt="7">
        <dgm:presLayoutVars>
          <dgm:chMax val="0"/>
          <dgm:bulletEnabled val="1"/>
        </dgm:presLayoutVars>
      </dgm:prSet>
      <dgm:spPr/>
      <dgm:t>
        <a:bodyPr/>
        <a:lstStyle/>
        <a:p>
          <a:endParaRPr lang="ru-RU"/>
        </a:p>
      </dgm:t>
    </dgm:pt>
    <dgm:pt modelId="{02B5F850-8D30-FB40-8B66-B99DE082A3C4}" type="pres">
      <dgm:prSet presAssocID="{2F8A3EF4-FD5E-A34E-A28A-D76CC83938B5}" presName="childText" presStyleLbl="revTx" presStyleIdx="2" presStyleCnt="7">
        <dgm:presLayoutVars>
          <dgm:bulletEnabled val="1"/>
        </dgm:presLayoutVars>
      </dgm:prSet>
      <dgm:spPr/>
      <dgm:t>
        <a:bodyPr/>
        <a:lstStyle/>
        <a:p>
          <a:endParaRPr lang="ru-RU"/>
        </a:p>
      </dgm:t>
    </dgm:pt>
    <dgm:pt modelId="{910258AC-8D66-FD46-B444-888AFCDF7F87}" type="pres">
      <dgm:prSet presAssocID="{2318F1C3-A68E-5D40-8391-E93A51E3218A}" presName="parentText" presStyleLbl="node1" presStyleIdx="3" presStyleCnt="7">
        <dgm:presLayoutVars>
          <dgm:chMax val="0"/>
          <dgm:bulletEnabled val="1"/>
        </dgm:presLayoutVars>
      </dgm:prSet>
      <dgm:spPr/>
      <dgm:t>
        <a:bodyPr/>
        <a:lstStyle/>
        <a:p>
          <a:endParaRPr lang="ru-RU"/>
        </a:p>
      </dgm:t>
    </dgm:pt>
    <dgm:pt modelId="{849D1604-5475-B345-AC03-810A407C050F}" type="pres">
      <dgm:prSet presAssocID="{2318F1C3-A68E-5D40-8391-E93A51E3218A}" presName="childText" presStyleLbl="revTx" presStyleIdx="3" presStyleCnt="7">
        <dgm:presLayoutVars>
          <dgm:bulletEnabled val="1"/>
        </dgm:presLayoutVars>
      </dgm:prSet>
      <dgm:spPr/>
      <dgm:t>
        <a:bodyPr/>
        <a:lstStyle/>
        <a:p>
          <a:endParaRPr lang="ru-RU"/>
        </a:p>
      </dgm:t>
    </dgm:pt>
    <dgm:pt modelId="{EED341CB-FB8C-6745-BED0-1667BB27EB9C}" type="pres">
      <dgm:prSet presAssocID="{2697E767-8B2A-9349-9E96-278144955069}" presName="parentText" presStyleLbl="node1" presStyleIdx="4" presStyleCnt="7">
        <dgm:presLayoutVars>
          <dgm:chMax val="0"/>
          <dgm:bulletEnabled val="1"/>
        </dgm:presLayoutVars>
      </dgm:prSet>
      <dgm:spPr/>
      <dgm:t>
        <a:bodyPr/>
        <a:lstStyle/>
        <a:p>
          <a:endParaRPr lang="ru-RU"/>
        </a:p>
      </dgm:t>
    </dgm:pt>
    <dgm:pt modelId="{2B6A98B8-C764-E04A-A1C3-460C83DDFFFC}" type="pres">
      <dgm:prSet presAssocID="{2697E767-8B2A-9349-9E96-278144955069}" presName="childText" presStyleLbl="revTx" presStyleIdx="4" presStyleCnt="7">
        <dgm:presLayoutVars>
          <dgm:bulletEnabled val="1"/>
        </dgm:presLayoutVars>
      </dgm:prSet>
      <dgm:spPr/>
      <dgm:t>
        <a:bodyPr/>
        <a:lstStyle/>
        <a:p>
          <a:endParaRPr lang="ru-RU"/>
        </a:p>
      </dgm:t>
    </dgm:pt>
    <dgm:pt modelId="{250354B1-B949-EA43-A880-1F8C440F1ECD}" type="pres">
      <dgm:prSet presAssocID="{0D0C5361-AEBF-D747-8CC9-648B43456B61}" presName="parentText" presStyleLbl="node1" presStyleIdx="5" presStyleCnt="7">
        <dgm:presLayoutVars>
          <dgm:chMax val="0"/>
          <dgm:bulletEnabled val="1"/>
        </dgm:presLayoutVars>
      </dgm:prSet>
      <dgm:spPr/>
      <dgm:t>
        <a:bodyPr/>
        <a:lstStyle/>
        <a:p>
          <a:endParaRPr lang="ru-RU"/>
        </a:p>
      </dgm:t>
    </dgm:pt>
    <dgm:pt modelId="{3D455371-4E28-EA49-9AB3-D19495419C22}" type="pres">
      <dgm:prSet presAssocID="{0D0C5361-AEBF-D747-8CC9-648B43456B61}" presName="childText" presStyleLbl="revTx" presStyleIdx="5" presStyleCnt="7">
        <dgm:presLayoutVars>
          <dgm:bulletEnabled val="1"/>
        </dgm:presLayoutVars>
      </dgm:prSet>
      <dgm:spPr/>
      <dgm:t>
        <a:bodyPr/>
        <a:lstStyle/>
        <a:p>
          <a:endParaRPr lang="ru-RU"/>
        </a:p>
      </dgm:t>
    </dgm:pt>
    <dgm:pt modelId="{A86B074C-3AE3-7847-B150-8B78342CAA0D}" type="pres">
      <dgm:prSet presAssocID="{C2A5A73B-54CF-BB47-9AFB-9C1E66C4C429}" presName="parentText" presStyleLbl="node1" presStyleIdx="6" presStyleCnt="7">
        <dgm:presLayoutVars>
          <dgm:chMax val="0"/>
          <dgm:bulletEnabled val="1"/>
        </dgm:presLayoutVars>
      </dgm:prSet>
      <dgm:spPr/>
      <dgm:t>
        <a:bodyPr/>
        <a:lstStyle/>
        <a:p>
          <a:endParaRPr lang="ru-RU"/>
        </a:p>
      </dgm:t>
    </dgm:pt>
    <dgm:pt modelId="{C6BE77FE-6978-F14A-9C8D-079EF887762E}" type="pres">
      <dgm:prSet presAssocID="{C2A5A73B-54CF-BB47-9AFB-9C1E66C4C429}" presName="childText" presStyleLbl="revTx" presStyleIdx="6" presStyleCnt="7">
        <dgm:presLayoutVars>
          <dgm:bulletEnabled val="1"/>
        </dgm:presLayoutVars>
      </dgm:prSet>
      <dgm:spPr/>
      <dgm:t>
        <a:bodyPr/>
        <a:lstStyle/>
        <a:p>
          <a:endParaRPr lang="ru-RU"/>
        </a:p>
      </dgm:t>
    </dgm:pt>
  </dgm:ptLst>
  <dgm:cxnLst>
    <dgm:cxn modelId="{ADD76BB5-6BF2-1A49-9BF3-B2C7EB7A8544}" type="presOf" srcId="{3BF742CE-66BE-B348-8BBE-7F7AB5BAFF70}" destId="{849D1604-5475-B345-AC03-810A407C050F}" srcOrd="0" destOrd="0" presId="urn:microsoft.com/office/officeart/2005/8/layout/vList2"/>
    <dgm:cxn modelId="{FF774E2D-247B-494D-999E-B2E490B85A56}" srcId="{2F8A3EF4-FD5E-A34E-A28A-D76CC83938B5}" destId="{DF66879D-4533-BD45-A09F-CA288A66E714}" srcOrd="0" destOrd="0" parTransId="{F7A8783A-381D-F84B-8AB9-A6825C6BB607}" sibTransId="{F6BE3A14-9283-8249-B690-9E57C60C6556}"/>
    <dgm:cxn modelId="{5497B9B6-8314-424B-9F82-480F218D2FF8}" srcId="{EAE49E10-C3BE-F446-8A13-0ACA51EF21BA}" destId="{FB7971E2-6DDF-C04F-82C3-386EAB1DA55E}" srcOrd="0" destOrd="0" parTransId="{FB7E5944-8BF1-1F4C-9042-9FCCB75FACCE}" sibTransId="{87339E82-E670-D444-A6CB-2411793FF944}"/>
    <dgm:cxn modelId="{0A73E3CE-C839-F94B-B117-DB00010C37FD}" srcId="{732E584A-0CAA-4B4E-A980-99558731C19F}" destId="{C2A5A73B-54CF-BB47-9AFB-9C1E66C4C429}" srcOrd="6" destOrd="0" parTransId="{168494A9-F27D-0548-A83E-9C4A02A9FD7D}" sibTransId="{2F56165B-B561-6C43-BE07-554295B0E158}"/>
    <dgm:cxn modelId="{EA4AB155-7E3E-7049-8012-784F7F06DAAD}" type="presOf" srcId="{C69FC54B-CEC1-B14F-ABF6-2B174CBA2C2E}" destId="{3D455371-4E28-EA49-9AB3-D19495419C22}" srcOrd="0" destOrd="0" presId="urn:microsoft.com/office/officeart/2005/8/layout/vList2"/>
    <dgm:cxn modelId="{FCD78BEC-65F2-E94C-A662-F33C1D8CD3A0}" srcId="{732E584A-0CAA-4B4E-A980-99558731C19F}" destId="{2697E767-8B2A-9349-9E96-278144955069}" srcOrd="4" destOrd="0" parTransId="{8A0D6213-7C54-9947-B4DC-A3B5F8349FDF}" sibTransId="{258A37B8-435A-A443-811B-80625277E2C8}"/>
    <dgm:cxn modelId="{0F7A3809-58BD-2F4E-9A82-E42F32684F7B}" srcId="{732E584A-0CAA-4B4E-A980-99558731C19F}" destId="{0D0C5361-AEBF-D747-8CC9-648B43456B61}" srcOrd="5" destOrd="0" parTransId="{E3C24261-1C0C-3545-BC57-2B9D577A8595}" sibTransId="{2D4D7F40-3ADD-CE4C-9250-EFE54C0D77B7}"/>
    <dgm:cxn modelId="{845C3877-16D4-0044-A7EA-CC36A3DC6456}" srcId="{732E584A-0CAA-4B4E-A980-99558731C19F}" destId="{A3A5E4A6-D627-264A-A3DC-BD3EB8466152}" srcOrd="0" destOrd="0" parTransId="{5FF7B84F-D15F-104F-9C34-16B6AA2DF7C9}" sibTransId="{166C24C9-7349-A34A-B5B4-C0DD4A3F7326}"/>
    <dgm:cxn modelId="{360658A2-7A2A-0E45-824B-1A9AB24373B5}" type="presOf" srcId="{22EE6AB4-52AF-D840-9219-1B36CEF906E3}" destId="{C6BE77FE-6978-F14A-9C8D-079EF887762E}" srcOrd="0" destOrd="0" presId="urn:microsoft.com/office/officeart/2005/8/layout/vList2"/>
    <dgm:cxn modelId="{5996B83B-86F0-0347-9183-9E82F4011A60}" srcId="{2697E767-8B2A-9349-9E96-278144955069}" destId="{F8935243-D46C-AD4B-9B49-A7B7FA01AB98}" srcOrd="0" destOrd="0" parTransId="{E84AEDF7-C917-FB49-9972-FA25667918B4}" sibTransId="{FDBCFF91-636E-0F47-ADB5-010B77170C81}"/>
    <dgm:cxn modelId="{85604261-8DDE-0C4B-8F37-1E7E60DB74BD}" type="presOf" srcId="{0D0C5361-AEBF-D747-8CC9-648B43456B61}" destId="{250354B1-B949-EA43-A880-1F8C440F1ECD}" srcOrd="0" destOrd="0" presId="urn:microsoft.com/office/officeart/2005/8/layout/vList2"/>
    <dgm:cxn modelId="{E2CE9A94-A03D-D240-8B66-F072651AAB29}" type="presOf" srcId="{FB7971E2-6DDF-C04F-82C3-386EAB1DA55E}" destId="{EE3F0910-1379-D24D-8D62-48A53DC0F988}" srcOrd="0" destOrd="0" presId="urn:microsoft.com/office/officeart/2005/8/layout/vList2"/>
    <dgm:cxn modelId="{418D34A5-9378-6C48-8BE0-461FC9C9C1A5}" srcId="{0D0C5361-AEBF-D747-8CC9-648B43456B61}" destId="{C69FC54B-CEC1-B14F-ABF6-2B174CBA2C2E}" srcOrd="0" destOrd="0" parTransId="{162009EB-11C1-1E41-9359-610D5249D86E}" sibTransId="{AA7CC2A0-47C2-FB4C-A607-3B0E3848C16B}"/>
    <dgm:cxn modelId="{2434F448-76DB-CD4E-8BB4-18991AF76442}" srcId="{732E584A-0CAA-4B4E-A980-99558731C19F}" destId="{2F8A3EF4-FD5E-A34E-A28A-D76CC83938B5}" srcOrd="2" destOrd="0" parTransId="{73A32AAC-7E4F-0243-8E6E-64DA5C6A6D88}" sibTransId="{2F8DBB6E-48B1-164D-8955-F34BF9BC6CFD}"/>
    <dgm:cxn modelId="{40E389F4-6D1B-B24C-87FA-9B1B5446A646}" type="presOf" srcId="{246198D0-EBF5-9C4A-862E-D057D897456C}" destId="{9B75DCD1-0220-AF44-A1D9-93D42D971541}" srcOrd="0" destOrd="0" presId="urn:microsoft.com/office/officeart/2005/8/layout/vList2"/>
    <dgm:cxn modelId="{DCEFF317-2E08-C347-AFA4-65637D6B5E63}" srcId="{732E584A-0CAA-4B4E-A980-99558731C19F}" destId="{EAE49E10-C3BE-F446-8A13-0ACA51EF21BA}" srcOrd="1" destOrd="0" parTransId="{E3B694D3-4603-8049-AAB8-9B1CAF2E33BB}" sibTransId="{A978C093-C990-9440-9B81-7036CFEFA677}"/>
    <dgm:cxn modelId="{9481B413-097B-B44D-A88B-D14C41CF8759}" type="presOf" srcId="{2F8A3EF4-FD5E-A34E-A28A-D76CC83938B5}" destId="{47BB4C1A-915B-B44F-A3FC-937757017E96}" srcOrd="0" destOrd="0" presId="urn:microsoft.com/office/officeart/2005/8/layout/vList2"/>
    <dgm:cxn modelId="{8B483D9B-77CD-1D4E-B1FD-917C29FF17B9}" type="presOf" srcId="{A3A5E4A6-D627-264A-A3DC-BD3EB8466152}" destId="{71D17338-99A1-7247-81CC-5AE437E2035B}" srcOrd="0" destOrd="0" presId="urn:microsoft.com/office/officeart/2005/8/layout/vList2"/>
    <dgm:cxn modelId="{CF32BA08-E3D3-0D49-8854-716260062202}" type="presOf" srcId="{732E584A-0CAA-4B4E-A980-99558731C19F}" destId="{548E3597-63BD-F241-A313-9CD7E32F5241}" srcOrd="0" destOrd="0" presId="urn:microsoft.com/office/officeart/2005/8/layout/vList2"/>
    <dgm:cxn modelId="{5A3601C0-3899-9244-9F3B-5B29216A74FD}" type="presOf" srcId="{DF66879D-4533-BD45-A09F-CA288A66E714}" destId="{02B5F850-8D30-FB40-8B66-B99DE082A3C4}" srcOrd="0" destOrd="0" presId="urn:microsoft.com/office/officeart/2005/8/layout/vList2"/>
    <dgm:cxn modelId="{1F7AECB2-47FF-A34D-8EAC-06A872AD99D2}" srcId="{A3A5E4A6-D627-264A-A3DC-BD3EB8466152}" destId="{246198D0-EBF5-9C4A-862E-D057D897456C}" srcOrd="0" destOrd="0" parTransId="{DF2C331D-003F-4D46-A607-02A282271CEF}" sibTransId="{FBEC2CC5-3DEA-1944-8D12-10FF181CF7F9}"/>
    <dgm:cxn modelId="{CB159393-649A-F845-AEA2-EDEC7F935448}" type="presOf" srcId="{2318F1C3-A68E-5D40-8391-E93A51E3218A}" destId="{910258AC-8D66-FD46-B444-888AFCDF7F87}" srcOrd="0" destOrd="0" presId="urn:microsoft.com/office/officeart/2005/8/layout/vList2"/>
    <dgm:cxn modelId="{EC94340F-C57D-7044-B4E9-550B294A9267}" type="presOf" srcId="{C2A5A73B-54CF-BB47-9AFB-9C1E66C4C429}" destId="{A86B074C-3AE3-7847-B150-8B78342CAA0D}" srcOrd="0" destOrd="0" presId="urn:microsoft.com/office/officeart/2005/8/layout/vList2"/>
    <dgm:cxn modelId="{9EFCC1F6-2322-6349-90CC-D2022DBF7B5E}" srcId="{732E584A-0CAA-4B4E-A980-99558731C19F}" destId="{2318F1C3-A68E-5D40-8391-E93A51E3218A}" srcOrd="3" destOrd="0" parTransId="{009A2B91-3C9B-DD42-987E-15BAEB49510E}" sibTransId="{8C61FADF-B49D-F54E-BEA1-65F0B4F3EC58}"/>
    <dgm:cxn modelId="{08C525CB-6237-444D-8B81-7CD54C7EE09E}" type="presOf" srcId="{2697E767-8B2A-9349-9E96-278144955069}" destId="{EED341CB-FB8C-6745-BED0-1667BB27EB9C}" srcOrd="0" destOrd="0" presId="urn:microsoft.com/office/officeart/2005/8/layout/vList2"/>
    <dgm:cxn modelId="{7D81835F-A005-8A41-B314-1D4016384BB6}" srcId="{C2A5A73B-54CF-BB47-9AFB-9C1E66C4C429}" destId="{22EE6AB4-52AF-D840-9219-1B36CEF906E3}" srcOrd="0" destOrd="0" parTransId="{E5B39431-9CEF-6048-90C5-47F07952758C}" sibTransId="{AAC7FAAE-AA35-2848-887A-41325BEE9405}"/>
    <dgm:cxn modelId="{6A5C1B10-B65C-4D42-8591-CAEFA022125E}" type="presOf" srcId="{EAE49E10-C3BE-F446-8A13-0ACA51EF21BA}" destId="{FAFB8EB7-4C01-EE4E-8245-A67FEBFF2DBF}" srcOrd="0" destOrd="0" presId="urn:microsoft.com/office/officeart/2005/8/layout/vList2"/>
    <dgm:cxn modelId="{DBB5DA00-0C97-074B-8C14-4D7CABC86721}" type="presOf" srcId="{F8935243-D46C-AD4B-9B49-A7B7FA01AB98}" destId="{2B6A98B8-C764-E04A-A1C3-460C83DDFFFC}" srcOrd="0" destOrd="0" presId="urn:microsoft.com/office/officeart/2005/8/layout/vList2"/>
    <dgm:cxn modelId="{EA05F390-FB4C-0441-BD85-7C1F53FA1AF3}" srcId="{2318F1C3-A68E-5D40-8391-E93A51E3218A}" destId="{3BF742CE-66BE-B348-8BBE-7F7AB5BAFF70}" srcOrd="0" destOrd="0" parTransId="{77AB7161-6BBB-D24A-AB9C-0CD25787BA1A}" sibTransId="{43060569-8BDE-6147-9ECB-530934CFC1E6}"/>
    <dgm:cxn modelId="{A77C3F26-7EB0-9544-A997-4930DA5019F1}" type="presParOf" srcId="{548E3597-63BD-F241-A313-9CD7E32F5241}" destId="{71D17338-99A1-7247-81CC-5AE437E2035B}" srcOrd="0" destOrd="0" presId="urn:microsoft.com/office/officeart/2005/8/layout/vList2"/>
    <dgm:cxn modelId="{E09F4A0B-A1CC-7640-A334-0660804CD363}" type="presParOf" srcId="{548E3597-63BD-F241-A313-9CD7E32F5241}" destId="{9B75DCD1-0220-AF44-A1D9-93D42D971541}" srcOrd="1" destOrd="0" presId="urn:microsoft.com/office/officeart/2005/8/layout/vList2"/>
    <dgm:cxn modelId="{D0F584DA-5BED-F242-A046-43A71173856D}" type="presParOf" srcId="{548E3597-63BD-F241-A313-9CD7E32F5241}" destId="{FAFB8EB7-4C01-EE4E-8245-A67FEBFF2DBF}" srcOrd="2" destOrd="0" presId="urn:microsoft.com/office/officeart/2005/8/layout/vList2"/>
    <dgm:cxn modelId="{4701765F-EAF7-CB4F-9A1E-93A72BBE420E}" type="presParOf" srcId="{548E3597-63BD-F241-A313-9CD7E32F5241}" destId="{EE3F0910-1379-D24D-8D62-48A53DC0F988}" srcOrd="3" destOrd="0" presId="urn:microsoft.com/office/officeart/2005/8/layout/vList2"/>
    <dgm:cxn modelId="{C83D2148-A2F8-004D-99C0-2F5F4F883B6E}" type="presParOf" srcId="{548E3597-63BD-F241-A313-9CD7E32F5241}" destId="{47BB4C1A-915B-B44F-A3FC-937757017E96}" srcOrd="4" destOrd="0" presId="urn:microsoft.com/office/officeart/2005/8/layout/vList2"/>
    <dgm:cxn modelId="{0914A45A-5F86-9F47-9125-40DDCA69FA8B}" type="presParOf" srcId="{548E3597-63BD-F241-A313-9CD7E32F5241}" destId="{02B5F850-8D30-FB40-8B66-B99DE082A3C4}" srcOrd="5" destOrd="0" presId="urn:microsoft.com/office/officeart/2005/8/layout/vList2"/>
    <dgm:cxn modelId="{966D7C96-68C9-9345-B514-B005E35A706F}" type="presParOf" srcId="{548E3597-63BD-F241-A313-9CD7E32F5241}" destId="{910258AC-8D66-FD46-B444-888AFCDF7F87}" srcOrd="6" destOrd="0" presId="urn:microsoft.com/office/officeart/2005/8/layout/vList2"/>
    <dgm:cxn modelId="{F2C897FD-7AD1-9F4F-98EE-62ECEACC2D01}" type="presParOf" srcId="{548E3597-63BD-F241-A313-9CD7E32F5241}" destId="{849D1604-5475-B345-AC03-810A407C050F}" srcOrd="7" destOrd="0" presId="urn:microsoft.com/office/officeart/2005/8/layout/vList2"/>
    <dgm:cxn modelId="{6A3D8D8D-BCFF-A545-862D-BC42F6CF477B}" type="presParOf" srcId="{548E3597-63BD-F241-A313-9CD7E32F5241}" destId="{EED341CB-FB8C-6745-BED0-1667BB27EB9C}" srcOrd="8" destOrd="0" presId="urn:microsoft.com/office/officeart/2005/8/layout/vList2"/>
    <dgm:cxn modelId="{77EE05AA-2A53-3E45-8A90-3934C7DF4100}" type="presParOf" srcId="{548E3597-63BD-F241-A313-9CD7E32F5241}" destId="{2B6A98B8-C764-E04A-A1C3-460C83DDFFFC}" srcOrd="9" destOrd="0" presId="urn:microsoft.com/office/officeart/2005/8/layout/vList2"/>
    <dgm:cxn modelId="{BDADC77A-7AEA-034E-B5E5-29C3C2C1A2D0}" type="presParOf" srcId="{548E3597-63BD-F241-A313-9CD7E32F5241}" destId="{250354B1-B949-EA43-A880-1F8C440F1ECD}" srcOrd="10" destOrd="0" presId="urn:microsoft.com/office/officeart/2005/8/layout/vList2"/>
    <dgm:cxn modelId="{7723E9E0-CF81-E24A-9865-37B50F7084A2}" type="presParOf" srcId="{548E3597-63BD-F241-A313-9CD7E32F5241}" destId="{3D455371-4E28-EA49-9AB3-D19495419C22}" srcOrd="11" destOrd="0" presId="urn:microsoft.com/office/officeart/2005/8/layout/vList2"/>
    <dgm:cxn modelId="{E66BA297-0E83-E443-AF2E-B4C0F5A486EE}" type="presParOf" srcId="{548E3597-63BD-F241-A313-9CD7E32F5241}" destId="{A86B074C-3AE3-7847-B150-8B78342CAA0D}" srcOrd="12" destOrd="0" presId="urn:microsoft.com/office/officeart/2005/8/layout/vList2"/>
    <dgm:cxn modelId="{1A562ACB-E672-E244-9E81-DBB5E42DFF77}" type="presParOf" srcId="{548E3597-63BD-F241-A313-9CD7E32F5241}" destId="{C6BE77FE-6978-F14A-9C8D-079EF887762E}"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CFDACC6-4AE7-1043-987D-03AC212DA957}" type="doc">
      <dgm:prSet loTypeId="urn:microsoft.com/office/officeart/2009/3/layout/StepUpProcess" loCatId="list" qsTypeId="urn:microsoft.com/office/officeart/2005/8/quickstyle/3d2" qsCatId="3D" csTypeId="urn:microsoft.com/office/officeart/2005/8/colors/accent1_2" csCatId="accent1"/>
      <dgm:spPr/>
      <dgm:t>
        <a:bodyPr/>
        <a:lstStyle/>
        <a:p>
          <a:endParaRPr lang="ru-RU"/>
        </a:p>
      </dgm:t>
    </dgm:pt>
    <dgm:pt modelId="{7AC0A742-90A1-E44E-B2E4-D6DCC51F1573}">
      <dgm:prSet custT="1"/>
      <dgm:spPr/>
      <dgm:t>
        <a:bodyPr/>
        <a:lstStyle/>
        <a:p>
          <a:r>
            <a:rPr lang="ru-RU" sz="2400"/>
            <a:t>контроль за фактическим выполнением работ,</a:t>
          </a:r>
        </a:p>
      </dgm:t>
    </dgm:pt>
    <dgm:pt modelId="{6769B0D5-BBF3-C94B-99FB-283322B9AEBD}" type="parTrans" cxnId="{7EE3C291-EAD9-2D45-A1C3-7DE9B17A276E}">
      <dgm:prSet/>
      <dgm:spPr/>
      <dgm:t>
        <a:bodyPr/>
        <a:lstStyle/>
        <a:p>
          <a:endParaRPr lang="ru-RU" sz="2400"/>
        </a:p>
      </dgm:t>
    </dgm:pt>
    <dgm:pt modelId="{EE99579F-AE77-6A44-B6E5-368742287E2F}" type="sibTrans" cxnId="{7EE3C291-EAD9-2D45-A1C3-7DE9B17A276E}">
      <dgm:prSet/>
      <dgm:spPr/>
      <dgm:t>
        <a:bodyPr/>
        <a:lstStyle/>
        <a:p>
          <a:endParaRPr lang="ru-RU" sz="2400"/>
        </a:p>
      </dgm:t>
    </dgm:pt>
    <dgm:pt modelId="{9E125407-8E52-314D-BE27-81248AF2E3AD}">
      <dgm:prSet custT="1"/>
      <dgm:spPr/>
      <dgm:t>
        <a:bodyPr/>
        <a:lstStyle/>
        <a:p>
          <a:r>
            <a:rPr lang="ru-RU" sz="2400"/>
            <a:t>выявление и анализ возникающих отклонений от плановых заданий,</a:t>
          </a:r>
        </a:p>
      </dgm:t>
    </dgm:pt>
    <dgm:pt modelId="{EA5ED714-8CE0-FD41-8DED-E6855E27B23A}" type="parTrans" cxnId="{6FD464D4-6F6B-CA45-B1EF-44C4C575E4E0}">
      <dgm:prSet/>
      <dgm:spPr/>
      <dgm:t>
        <a:bodyPr/>
        <a:lstStyle/>
        <a:p>
          <a:endParaRPr lang="ru-RU" sz="2400"/>
        </a:p>
      </dgm:t>
    </dgm:pt>
    <dgm:pt modelId="{C31FA03B-2D80-1D40-9252-31FB16F77A12}" type="sibTrans" cxnId="{6FD464D4-6F6B-CA45-B1EF-44C4C575E4E0}">
      <dgm:prSet/>
      <dgm:spPr/>
      <dgm:t>
        <a:bodyPr/>
        <a:lstStyle/>
        <a:p>
          <a:endParaRPr lang="ru-RU" sz="2400"/>
        </a:p>
      </dgm:t>
    </dgm:pt>
    <dgm:pt modelId="{0AFCCE89-52B5-2B43-A67B-F289AD49B652}">
      <dgm:prSet custT="1"/>
      <dgm:spPr/>
      <dgm:t>
        <a:bodyPr/>
        <a:lstStyle/>
        <a:p>
          <a:r>
            <a:rPr lang="ru-RU" sz="2400"/>
            <a:t>корректирование и осуществление организационно-технологических, экономических и технических решений, обеспечивающих своевременное и эффективное достижение заданной цели проекта. </a:t>
          </a:r>
        </a:p>
      </dgm:t>
    </dgm:pt>
    <dgm:pt modelId="{719B6274-9CD7-2045-A567-C98EC443E802}" type="parTrans" cxnId="{29AD5DF7-7005-4142-8A8F-91E6108A97DA}">
      <dgm:prSet/>
      <dgm:spPr/>
      <dgm:t>
        <a:bodyPr/>
        <a:lstStyle/>
        <a:p>
          <a:endParaRPr lang="ru-RU" sz="2400"/>
        </a:p>
      </dgm:t>
    </dgm:pt>
    <dgm:pt modelId="{190EF243-C653-5B45-A37D-5B6377D6CE0C}" type="sibTrans" cxnId="{29AD5DF7-7005-4142-8A8F-91E6108A97DA}">
      <dgm:prSet/>
      <dgm:spPr/>
      <dgm:t>
        <a:bodyPr/>
        <a:lstStyle/>
        <a:p>
          <a:endParaRPr lang="ru-RU" sz="2400"/>
        </a:p>
      </dgm:t>
    </dgm:pt>
    <dgm:pt modelId="{F392DACC-1026-E040-A462-23A6FA891DE4}" type="pres">
      <dgm:prSet presAssocID="{ACFDACC6-4AE7-1043-987D-03AC212DA957}" presName="rootnode" presStyleCnt="0">
        <dgm:presLayoutVars>
          <dgm:chMax/>
          <dgm:chPref/>
          <dgm:dir/>
          <dgm:animLvl val="lvl"/>
        </dgm:presLayoutVars>
      </dgm:prSet>
      <dgm:spPr/>
      <dgm:t>
        <a:bodyPr/>
        <a:lstStyle/>
        <a:p>
          <a:endParaRPr lang="ru-RU"/>
        </a:p>
      </dgm:t>
    </dgm:pt>
    <dgm:pt modelId="{DDA9D472-410B-F049-9FEC-425A42184610}" type="pres">
      <dgm:prSet presAssocID="{7AC0A742-90A1-E44E-B2E4-D6DCC51F1573}" presName="composite" presStyleCnt="0"/>
      <dgm:spPr/>
    </dgm:pt>
    <dgm:pt modelId="{F7917800-4531-1543-A065-0426722A7938}" type="pres">
      <dgm:prSet presAssocID="{7AC0A742-90A1-E44E-B2E4-D6DCC51F1573}" presName="LShape" presStyleLbl="alignNode1" presStyleIdx="0" presStyleCnt="5"/>
      <dgm:spPr/>
    </dgm:pt>
    <dgm:pt modelId="{9433E5FD-1908-0A4C-B5CE-67B25414155F}" type="pres">
      <dgm:prSet presAssocID="{7AC0A742-90A1-E44E-B2E4-D6DCC51F1573}" presName="ParentText" presStyleLbl="revTx" presStyleIdx="0" presStyleCnt="3">
        <dgm:presLayoutVars>
          <dgm:chMax val="0"/>
          <dgm:chPref val="0"/>
          <dgm:bulletEnabled val="1"/>
        </dgm:presLayoutVars>
      </dgm:prSet>
      <dgm:spPr/>
      <dgm:t>
        <a:bodyPr/>
        <a:lstStyle/>
        <a:p>
          <a:endParaRPr lang="ru-RU"/>
        </a:p>
      </dgm:t>
    </dgm:pt>
    <dgm:pt modelId="{82BC397B-DCFC-C84C-BA14-3827C5A70645}" type="pres">
      <dgm:prSet presAssocID="{7AC0A742-90A1-E44E-B2E4-D6DCC51F1573}" presName="Triangle" presStyleLbl="alignNode1" presStyleIdx="1" presStyleCnt="5"/>
      <dgm:spPr/>
    </dgm:pt>
    <dgm:pt modelId="{C685F4B7-A1F5-BF47-988C-5DE641C02AC5}" type="pres">
      <dgm:prSet presAssocID="{EE99579F-AE77-6A44-B6E5-368742287E2F}" presName="sibTrans" presStyleCnt="0"/>
      <dgm:spPr/>
    </dgm:pt>
    <dgm:pt modelId="{6E5A3479-918F-7040-BDFE-F302484C0B4A}" type="pres">
      <dgm:prSet presAssocID="{EE99579F-AE77-6A44-B6E5-368742287E2F}" presName="space" presStyleCnt="0"/>
      <dgm:spPr/>
    </dgm:pt>
    <dgm:pt modelId="{24A7B3FA-B5A3-F943-9542-2BAF731FB081}" type="pres">
      <dgm:prSet presAssocID="{9E125407-8E52-314D-BE27-81248AF2E3AD}" presName="composite" presStyleCnt="0"/>
      <dgm:spPr/>
    </dgm:pt>
    <dgm:pt modelId="{49B8DA47-52EC-BD46-95E6-5E54D546088D}" type="pres">
      <dgm:prSet presAssocID="{9E125407-8E52-314D-BE27-81248AF2E3AD}" presName="LShape" presStyleLbl="alignNode1" presStyleIdx="2" presStyleCnt="5"/>
      <dgm:spPr/>
    </dgm:pt>
    <dgm:pt modelId="{AB21D720-0BDD-BF4E-9B76-9B7387E4E6DC}" type="pres">
      <dgm:prSet presAssocID="{9E125407-8E52-314D-BE27-81248AF2E3AD}" presName="ParentText" presStyleLbl="revTx" presStyleIdx="1" presStyleCnt="3">
        <dgm:presLayoutVars>
          <dgm:chMax val="0"/>
          <dgm:chPref val="0"/>
          <dgm:bulletEnabled val="1"/>
        </dgm:presLayoutVars>
      </dgm:prSet>
      <dgm:spPr/>
      <dgm:t>
        <a:bodyPr/>
        <a:lstStyle/>
        <a:p>
          <a:endParaRPr lang="ru-RU"/>
        </a:p>
      </dgm:t>
    </dgm:pt>
    <dgm:pt modelId="{4CD359D9-6894-BA45-BF39-1CE5989E52D6}" type="pres">
      <dgm:prSet presAssocID="{9E125407-8E52-314D-BE27-81248AF2E3AD}" presName="Triangle" presStyleLbl="alignNode1" presStyleIdx="3" presStyleCnt="5"/>
      <dgm:spPr/>
    </dgm:pt>
    <dgm:pt modelId="{6CEFEE15-D5BD-5B40-A373-55FB0F8CA97A}" type="pres">
      <dgm:prSet presAssocID="{C31FA03B-2D80-1D40-9252-31FB16F77A12}" presName="sibTrans" presStyleCnt="0"/>
      <dgm:spPr/>
    </dgm:pt>
    <dgm:pt modelId="{70BD5BE9-B51C-6A4B-841C-702A631CF34E}" type="pres">
      <dgm:prSet presAssocID="{C31FA03B-2D80-1D40-9252-31FB16F77A12}" presName="space" presStyleCnt="0"/>
      <dgm:spPr/>
    </dgm:pt>
    <dgm:pt modelId="{A150EEE2-C463-7E40-BE19-BEF5F6B6B0C7}" type="pres">
      <dgm:prSet presAssocID="{0AFCCE89-52B5-2B43-A67B-F289AD49B652}" presName="composite" presStyleCnt="0"/>
      <dgm:spPr/>
    </dgm:pt>
    <dgm:pt modelId="{CC0FBD16-AF07-654A-A9FE-3FA861FAC6F9}" type="pres">
      <dgm:prSet presAssocID="{0AFCCE89-52B5-2B43-A67B-F289AD49B652}" presName="LShape" presStyleLbl="alignNode1" presStyleIdx="4" presStyleCnt="5"/>
      <dgm:spPr/>
    </dgm:pt>
    <dgm:pt modelId="{94CEAED1-D8DC-324B-A07C-1AEE020EA41C}" type="pres">
      <dgm:prSet presAssocID="{0AFCCE89-52B5-2B43-A67B-F289AD49B652}" presName="ParentText" presStyleLbl="revTx" presStyleIdx="2" presStyleCnt="3">
        <dgm:presLayoutVars>
          <dgm:chMax val="0"/>
          <dgm:chPref val="0"/>
          <dgm:bulletEnabled val="1"/>
        </dgm:presLayoutVars>
      </dgm:prSet>
      <dgm:spPr/>
      <dgm:t>
        <a:bodyPr/>
        <a:lstStyle/>
        <a:p>
          <a:endParaRPr lang="ru-RU"/>
        </a:p>
      </dgm:t>
    </dgm:pt>
  </dgm:ptLst>
  <dgm:cxnLst>
    <dgm:cxn modelId="{7EE3C291-EAD9-2D45-A1C3-7DE9B17A276E}" srcId="{ACFDACC6-4AE7-1043-987D-03AC212DA957}" destId="{7AC0A742-90A1-E44E-B2E4-D6DCC51F1573}" srcOrd="0" destOrd="0" parTransId="{6769B0D5-BBF3-C94B-99FB-283322B9AEBD}" sibTransId="{EE99579F-AE77-6A44-B6E5-368742287E2F}"/>
    <dgm:cxn modelId="{4CC4B79E-A0FB-564A-8962-DBC98B1E60FE}" type="presOf" srcId="{ACFDACC6-4AE7-1043-987D-03AC212DA957}" destId="{F392DACC-1026-E040-A462-23A6FA891DE4}" srcOrd="0" destOrd="0" presId="urn:microsoft.com/office/officeart/2009/3/layout/StepUpProcess"/>
    <dgm:cxn modelId="{6FD464D4-6F6B-CA45-B1EF-44C4C575E4E0}" srcId="{ACFDACC6-4AE7-1043-987D-03AC212DA957}" destId="{9E125407-8E52-314D-BE27-81248AF2E3AD}" srcOrd="1" destOrd="0" parTransId="{EA5ED714-8CE0-FD41-8DED-E6855E27B23A}" sibTransId="{C31FA03B-2D80-1D40-9252-31FB16F77A12}"/>
    <dgm:cxn modelId="{0B8A549A-7C57-6240-A98F-119C8541B824}" type="presOf" srcId="{7AC0A742-90A1-E44E-B2E4-D6DCC51F1573}" destId="{9433E5FD-1908-0A4C-B5CE-67B25414155F}" srcOrd="0" destOrd="0" presId="urn:microsoft.com/office/officeart/2009/3/layout/StepUpProcess"/>
    <dgm:cxn modelId="{696B64D1-85CC-214F-96DB-6FC7DAAE104B}" type="presOf" srcId="{0AFCCE89-52B5-2B43-A67B-F289AD49B652}" destId="{94CEAED1-D8DC-324B-A07C-1AEE020EA41C}" srcOrd="0" destOrd="0" presId="urn:microsoft.com/office/officeart/2009/3/layout/StepUpProcess"/>
    <dgm:cxn modelId="{29AD5DF7-7005-4142-8A8F-91E6108A97DA}" srcId="{ACFDACC6-4AE7-1043-987D-03AC212DA957}" destId="{0AFCCE89-52B5-2B43-A67B-F289AD49B652}" srcOrd="2" destOrd="0" parTransId="{719B6274-9CD7-2045-A567-C98EC443E802}" sibTransId="{190EF243-C653-5B45-A37D-5B6377D6CE0C}"/>
    <dgm:cxn modelId="{25BED0CF-D630-CA42-A08A-DEC7EE31BFFB}" type="presOf" srcId="{9E125407-8E52-314D-BE27-81248AF2E3AD}" destId="{AB21D720-0BDD-BF4E-9B76-9B7387E4E6DC}" srcOrd="0" destOrd="0" presId="urn:microsoft.com/office/officeart/2009/3/layout/StepUpProcess"/>
    <dgm:cxn modelId="{C718BA7B-7F42-264B-8ED8-EEE112AE7DF4}" type="presParOf" srcId="{F392DACC-1026-E040-A462-23A6FA891DE4}" destId="{DDA9D472-410B-F049-9FEC-425A42184610}" srcOrd="0" destOrd="0" presId="urn:microsoft.com/office/officeart/2009/3/layout/StepUpProcess"/>
    <dgm:cxn modelId="{9E7ACCC3-3AD0-7D47-8E4F-EE53F0AFCB51}" type="presParOf" srcId="{DDA9D472-410B-F049-9FEC-425A42184610}" destId="{F7917800-4531-1543-A065-0426722A7938}" srcOrd="0" destOrd="0" presId="urn:microsoft.com/office/officeart/2009/3/layout/StepUpProcess"/>
    <dgm:cxn modelId="{1120CC1B-1E7C-2E4C-A4D5-30B1A7737972}" type="presParOf" srcId="{DDA9D472-410B-F049-9FEC-425A42184610}" destId="{9433E5FD-1908-0A4C-B5CE-67B25414155F}" srcOrd="1" destOrd="0" presId="urn:microsoft.com/office/officeart/2009/3/layout/StepUpProcess"/>
    <dgm:cxn modelId="{BAED7392-70BD-4540-B237-BFE7ED177F0E}" type="presParOf" srcId="{DDA9D472-410B-F049-9FEC-425A42184610}" destId="{82BC397B-DCFC-C84C-BA14-3827C5A70645}" srcOrd="2" destOrd="0" presId="urn:microsoft.com/office/officeart/2009/3/layout/StepUpProcess"/>
    <dgm:cxn modelId="{E251FD6D-6AC7-394F-814A-64F1AD9A19E3}" type="presParOf" srcId="{F392DACC-1026-E040-A462-23A6FA891DE4}" destId="{C685F4B7-A1F5-BF47-988C-5DE641C02AC5}" srcOrd="1" destOrd="0" presId="urn:microsoft.com/office/officeart/2009/3/layout/StepUpProcess"/>
    <dgm:cxn modelId="{2F9858C2-D5CE-8140-A675-4731A5475BFC}" type="presParOf" srcId="{C685F4B7-A1F5-BF47-988C-5DE641C02AC5}" destId="{6E5A3479-918F-7040-BDFE-F302484C0B4A}" srcOrd="0" destOrd="0" presId="urn:microsoft.com/office/officeart/2009/3/layout/StepUpProcess"/>
    <dgm:cxn modelId="{2E3FE850-5A9C-464B-875C-FB3A99AD86C8}" type="presParOf" srcId="{F392DACC-1026-E040-A462-23A6FA891DE4}" destId="{24A7B3FA-B5A3-F943-9542-2BAF731FB081}" srcOrd="2" destOrd="0" presId="urn:microsoft.com/office/officeart/2009/3/layout/StepUpProcess"/>
    <dgm:cxn modelId="{E2860044-5611-1C40-9D29-D83F0A7734A8}" type="presParOf" srcId="{24A7B3FA-B5A3-F943-9542-2BAF731FB081}" destId="{49B8DA47-52EC-BD46-95E6-5E54D546088D}" srcOrd="0" destOrd="0" presId="urn:microsoft.com/office/officeart/2009/3/layout/StepUpProcess"/>
    <dgm:cxn modelId="{7210C257-544A-724B-BFBD-BCFB63A3131F}" type="presParOf" srcId="{24A7B3FA-B5A3-F943-9542-2BAF731FB081}" destId="{AB21D720-0BDD-BF4E-9B76-9B7387E4E6DC}" srcOrd="1" destOrd="0" presId="urn:microsoft.com/office/officeart/2009/3/layout/StepUpProcess"/>
    <dgm:cxn modelId="{934007EC-B7CD-8041-998E-5A6EE90B591C}" type="presParOf" srcId="{24A7B3FA-B5A3-F943-9542-2BAF731FB081}" destId="{4CD359D9-6894-BA45-BF39-1CE5989E52D6}" srcOrd="2" destOrd="0" presId="urn:microsoft.com/office/officeart/2009/3/layout/StepUpProcess"/>
    <dgm:cxn modelId="{E9A142D4-6C05-7B4A-A31A-D466602C66B1}" type="presParOf" srcId="{F392DACC-1026-E040-A462-23A6FA891DE4}" destId="{6CEFEE15-D5BD-5B40-A373-55FB0F8CA97A}" srcOrd="3" destOrd="0" presId="urn:microsoft.com/office/officeart/2009/3/layout/StepUpProcess"/>
    <dgm:cxn modelId="{DFC4FD94-B955-7440-BB90-36BC0C393AD0}" type="presParOf" srcId="{6CEFEE15-D5BD-5B40-A373-55FB0F8CA97A}" destId="{70BD5BE9-B51C-6A4B-841C-702A631CF34E}" srcOrd="0" destOrd="0" presId="urn:microsoft.com/office/officeart/2009/3/layout/StepUpProcess"/>
    <dgm:cxn modelId="{848BD6AA-A490-5F43-8835-90CA183801C8}" type="presParOf" srcId="{F392DACC-1026-E040-A462-23A6FA891DE4}" destId="{A150EEE2-C463-7E40-BE19-BEF5F6B6B0C7}" srcOrd="4" destOrd="0" presId="urn:microsoft.com/office/officeart/2009/3/layout/StepUpProcess"/>
    <dgm:cxn modelId="{342823CA-DC1B-7B43-B0A8-BFF9945AFD67}" type="presParOf" srcId="{A150EEE2-C463-7E40-BE19-BEF5F6B6B0C7}" destId="{CC0FBD16-AF07-654A-A9FE-3FA861FAC6F9}" srcOrd="0" destOrd="0" presId="urn:microsoft.com/office/officeart/2009/3/layout/StepUpProcess"/>
    <dgm:cxn modelId="{BE94564F-566D-A548-9257-FB9A82EC670D}" type="presParOf" srcId="{A150EEE2-C463-7E40-BE19-BEF5F6B6B0C7}" destId="{94CEAED1-D8DC-324B-A07C-1AEE020EA41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9B865-0C26-B14E-A009-A9C86173121E}">
      <dsp:nvSpPr>
        <dsp:cNvPr id="0" name=""/>
        <dsp:cNvSpPr/>
      </dsp:nvSpPr>
      <dsp:spPr>
        <a:xfrm>
          <a:off x="10381" y="65970"/>
          <a:ext cx="3102972" cy="1861783"/>
        </a:xfrm>
        <a:prstGeom prst="roundRect">
          <a:avLst>
            <a:gd name="adj" fmla="val 10000"/>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t>во время периода проектирования или строительства;</a:t>
          </a:r>
        </a:p>
      </dsp:txBody>
      <dsp:txXfrm>
        <a:off x="64911" y="120500"/>
        <a:ext cx="2993912" cy="1752723"/>
      </dsp:txXfrm>
    </dsp:sp>
    <dsp:sp modelId="{16D587DF-1285-3B40-9EF5-8E81FF9FCD85}">
      <dsp:nvSpPr>
        <dsp:cNvPr id="0" name=""/>
        <dsp:cNvSpPr/>
      </dsp:nvSpPr>
      <dsp:spPr>
        <a:xfrm>
          <a:off x="3423651" y="612093"/>
          <a:ext cx="657830" cy="769537"/>
        </a:xfrm>
        <a:prstGeom prst="rightArrow">
          <a:avLst>
            <a:gd name="adj1" fmla="val 60000"/>
            <a:gd name="adj2" fmla="val 50000"/>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ru-RU" sz="2400" kern="1200"/>
        </a:p>
      </dsp:txBody>
      <dsp:txXfrm>
        <a:off x="3423651" y="766000"/>
        <a:ext cx="460481" cy="461723"/>
      </dsp:txXfrm>
    </dsp:sp>
    <dsp:sp modelId="{BB700BA8-63B9-C547-A936-C830A5F48F0E}">
      <dsp:nvSpPr>
        <dsp:cNvPr id="0" name=""/>
        <dsp:cNvSpPr/>
      </dsp:nvSpPr>
      <dsp:spPr>
        <a:xfrm>
          <a:off x="4354543" y="65970"/>
          <a:ext cx="3102972" cy="1861783"/>
        </a:xfrm>
        <a:prstGeom prst="roundRect">
          <a:avLst>
            <a:gd name="adj" fmla="val 10000"/>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t>в конце проектирования или строительства;</a:t>
          </a:r>
        </a:p>
      </dsp:txBody>
      <dsp:txXfrm>
        <a:off x="4409073" y="120500"/>
        <a:ext cx="2993912" cy="1752723"/>
      </dsp:txXfrm>
    </dsp:sp>
    <dsp:sp modelId="{182DAA23-90A1-7148-BB5E-66765209CE46}">
      <dsp:nvSpPr>
        <dsp:cNvPr id="0" name=""/>
        <dsp:cNvSpPr/>
      </dsp:nvSpPr>
      <dsp:spPr>
        <a:xfrm>
          <a:off x="7767813" y="612093"/>
          <a:ext cx="657830" cy="769537"/>
        </a:xfrm>
        <a:prstGeom prst="rightArrow">
          <a:avLst>
            <a:gd name="adj1" fmla="val 60000"/>
            <a:gd name="adj2" fmla="val 50000"/>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ru-RU" sz="2400" kern="1200"/>
        </a:p>
      </dsp:txBody>
      <dsp:txXfrm>
        <a:off x="7767813" y="766000"/>
        <a:ext cx="460481" cy="461723"/>
      </dsp:txXfrm>
    </dsp:sp>
    <dsp:sp modelId="{926B241D-F34C-2147-BCBC-094D676E7C4E}">
      <dsp:nvSpPr>
        <dsp:cNvPr id="0" name=""/>
        <dsp:cNvSpPr/>
      </dsp:nvSpPr>
      <dsp:spPr>
        <a:xfrm>
          <a:off x="8698704" y="65970"/>
          <a:ext cx="3102972" cy="1861783"/>
        </a:xfrm>
        <a:prstGeom prst="roundRect">
          <a:avLst>
            <a:gd name="adj" fmla="val 10000"/>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t>вслед за завершением проектирования или строительства.</a:t>
          </a:r>
        </a:p>
      </dsp:txBody>
      <dsp:txXfrm>
        <a:off x="8753234" y="120500"/>
        <a:ext cx="2993912" cy="17527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3CAA8-8B9C-8B42-8552-3D7AC4BF0882}">
      <dsp:nvSpPr>
        <dsp:cNvPr id="0" name=""/>
        <dsp:cNvSpPr/>
      </dsp:nvSpPr>
      <dsp:spPr>
        <a:xfrm rot="5400000">
          <a:off x="-225831" y="228886"/>
          <a:ext cx="1505542" cy="1053879"/>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a:t>1. </a:t>
          </a:r>
        </a:p>
      </dsp:txBody>
      <dsp:txXfrm rot="-5400000">
        <a:off x="1" y="529995"/>
        <a:ext cx="1053879" cy="451663"/>
      </dsp:txXfrm>
    </dsp:sp>
    <dsp:sp modelId="{F8D9B7EB-3AD3-0342-9507-B83D546230DD}">
      <dsp:nvSpPr>
        <dsp:cNvPr id="0" name=""/>
        <dsp:cNvSpPr/>
      </dsp:nvSpPr>
      <dsp:spPr>
        <a:xfrm rot="5400000">
          <a:off x="5362530" y="-4305594"/>
          <a:ext cx="978602" cy="9595903"/>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a:t>Это должна быть небольшая команда, состоящая из экспертов, имеющих опыт осуществления проектов и знания особенностей данного проекта.</a:t>
          </a:r>
        </a:p>
      </dsp:txBody>
      <dsp:txXfrm rot="-5400000">
        <a:off x="1053880" y="50827"/>
        <a:ext cx="9548132" cy="883060"/>
      </dsp:txXfrm>
    </dsp:sp>
    <dsp:sp modelId="{43C99EAA-EAC7-CE41-8563-E9CEF3503F4A}">
      <dsp:nvSpPr>
        <dsp:cNvPr id="0" name=""/>
        <dsp:cNvSpPr/>
      </dsp:nvSpPr>
      <dsp:spPr>
        <a:xfrm rot="5400000">
          <a:off x="-225831" y="1590308"/>
          <a:ext cx="1505542" cy="1053879"/>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a:t>2. </a:t>
          </a:r>
        </a:p>
      </dsp:txBody>
      <dsp:txXfrm rot="-5400000">
        <a:off x="1" y="1891417"/>
        <a:ext cx="1053879" cy="451663"/>
      </dsp:txXfrm>
    </dsp:sp>
    <dsp:sp modelId="{EF85E36E-ACB4-F84D-960E-55E2C79E04EC}">
      <dsp:nvSpPr>
        <dsp:cNvPr id="0" name=""/>
        <dsp:cNvSpPr/>
      </dsp:nvSpPr>
      <dsp:spPr>
        <a:xfrm rot="5400000">
          <a:off x="5362530" y="-2944173"/>
          <a:ext cx="978602" cy="9595903"/>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a:t>Команда изучает проект на месте его проведения.</a:t>
          </a:r>
        </a:p>
      </dsp:txBody>
      <dsp:txXfrm rot="-5400000">
        <a:off x="1053880" y="1412248"/>
        <a:ext cx="9548132" cy="883060"/>
      </dsp:txXfrm>
    </dsp:sp>
    <dsp:sp modelId="{6AB81D1F-7C22-2F40-87DB-2430FD5A79F9}">
      <dsp:nvSpPr>
        <dsp:cNvPr id="0" name=""/>
        <dsp:cNvSpPr/>
      </dsp:nvSpPr>
      <dsp:spPr>
        <a:xfrm rot="5400000">
          <a:off x="-225831" y="2951729"/>
          <a:ext cx="1505542" cy="1053879"/>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a:t>3. </a:t>
          </a:r>
        </a:p>
      </dsp:txBody>
      <dsp:txXfrm rot="-5400000">
        <a:off x="1" y="3252838"/>
        <a:ext cx="1053879" cy="451663"/>
      </dsp:txXfrm>
    </dsp:sp>
    <dsp:sp modelId="{330B1056-0CB1-F149-94DC-938E5A75F1C4}">
      <dsp:nvSpPr>
        <dsp:cNvPr id="0" name=""/>
        <dsp:cNvSpPr/>
      </dsp:nvSpPr>
      <dsp:spPr>
        <a:xfrm rot="5400000">
          <a:off x="5362530" y="-1582751"/>
          <a:ext cx="978602" cy="9595903"/>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a:t>Команда составляет краткие отчеты и передает их менеджменту проекта.</a:t>
          </a:r>
        </a:p>
      </dsp:txBody>
      <dsp:txXfrm rot="-5400000">
        <a:off x="1053880" y="2773670"/>
        <a:ext cx="9548132" cy="883060"/>
      </dsp:txXfrm>
    </dsp:sp>
    <dsp:sp modelId="{06210ED0-EAE3-BD49-AAB2-2A75F05EBCB9}">
      <dsp:nvSpPr>
        <dsp:cNvPr id="0" name=""/>
        <dsp:cNvSpPr/>
      </dsp:nvSpPr>
      <dsp:spPr>
        <a:xfrm rot="5400000">
          <a:off x="-225831" y="4313151"/>
          <a:ext cx="1505542" cy="1053879"/>
        </a:xfrm>
        <a:prstGeom prst="chevron">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ru-RU" sz="2900" kern="1200"/>
            <a:t>4. </a:t>
          </a:r>
        </a:p>
      </dsp:txBody>
      <dsp:txXfrm rot="-5400000">
        <a:off x="1" y="4614260"/>
        <a:ext cx="1053879" cy="451663"/>
      </dsp:txXfrm>
    </dsp:sp>
    <dsp:sp modelId="{8AC40A13-9205-B642-844C-2D61B379F8C6}">
      <dsp:nvSpPr>
        <dsp:cNvPr id="0" name=""/>
        <dsp:cNvSpPr/>
      </dsp:nvSpPr>
      <dsp:spPr>
        <a:xfrm rot="5400000">
          <a:off x="5362530" y="-221330"/>
          <a:ext cx="978602" cy="9595903"/>
        </a:xfrm>
        <a:prstGeom prst="round2Same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a:t>Предложения и рекомендации, сделанные командой, должны учитываться, а их реализация — проверяться при осуществлении дальнейших мониторингов.</a:t>
          </a:r>
        </a:p>
      </dsp:txBody>
      <dsp:txXfrm rot="-5400000">
        <a:off x="1053880" y="4135091"/>
        <a:ext cx="9548132" cy="8830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B305E-A2A1-A249-9AAB-8C3A133878E3}">
      <dsp:nvSpPr>
        <dsp:cNvPr id="0" name=""/>
        <dsp:cNvSpPr/>
      </dsp:nvSpPr>
      <dsp:spPr>
        <a:xfrm>
          <a:off x="50" y="159174"/>
          <a:ext cx="4812526" cy="1872000"/>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u-RU" sz="2400" kern="1200" dirty="0"/>
            <a:t>Внешние источники</a:t>
          </a:r>
        </a:p>
        <a:p>
          <a:pPr lvl="0" algn="ctr" defTabSz="1066800">
            <a:lnSpc>
              <a:spcPct val="90000"/>
            </a:lnSpc>
            <a:spcBef>
              <a:spcPct val="0"/>
            </a:spcBef>
            <a:spcAft>
              <a:spcPct val="35000"/>
            </a:spcAft>
          </a:pPr>
          <a:r>
            <a:rPr lang="ru-RU" sz="2400" kern="1200" dirty="0"/>
            <a:t>изменений</a:t>
          </a:r>
        </a:p>
      </dsp:txBody>
      <dsp:txXfrm>
        <a:off x="50" y="159174"/>
        <a:ext cx="4812526" cy="1872000"/>
      </dsp:txXfrm>
    </dsp:sp>
    <dsp:sp modelId="{58630E08-FBA1-5140-A832-830CA8313D5D}">
      <dsp:nvSpPr>
        <dsp:cNvPr id="0" name=""/>
        <dsp:cNvSpPr/>
      </dsp:nvSpPr>
      <dsp:spPr>
        <a:xfrm>
          <a:off x="50" y="2031174"/>
          <a:ext cx="4812526" cy="2854800"/>
        </a:xfrm>
        <a:prstGeom prst="rect">
          <a:avLst/>
        </a:prstGeom>
        <a:solidFill>
          <a:schemeClr val="lt1">
            <a:alpha val="90000"/>
            <a:tint val="40000"/>
            <a:hueOff val="0"/>
            <a:satOff val="0"/>
            <a:lumOff val="0"/>
            <a:alphaOff val="0"/>
          </a:schemeClr>
        </a:solidFill>
        <a:ln w="190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ru-RU" sz="2400" kern="1200" dirty="0"/>
            <a:t>относятся политические, экономические социальные, законодательные, технологические, экологические, международные, географические и др. аспекты. </a:t>
          </a:r>
        </a:p>
      </dsp:txBody>
      <dsp:txXfrm>
        <a:off x="50" y="2031174"/>
        <a:ext cx="4812526" cy="2854800"/>
      </dsp:txXfrm>
    </dsp:sp>
    <dsp:sp modelId="{20F831EB-B761-8B46-B295-8F685CE53ACA}">
      <dsp:nvSpPr>
        <dsp:cNvPr id="0" name=""/>
        <dsp:cNvSpPr/>
      </dsp:nvSpPr>
      <dsp:spPr>
        <a:xfrm>
          <a:off x="5486330" y="159174"/>
          <a:ext cx="4812526" cy="1872000"/>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a:outerShdw blurRad="38100" dist="30000" dir="5400000" rotWithShape="0">
            <a:srgbClr val="000000">
              <a:alpha val="4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u-RU" sz="2400" kern="1200"/>
            <a:t>Внутренние источники изменений </a:t>
          </a:r>
        </a:p>
      </dsp:txBody>
      <dsp:txXfrm>
        <a:off x="5486330" y="159174"/>
        <a:ext cx="4812526" cy="1872000"/>
      </dsp:txXfrm>
    </dsp:sp>
    <dsp:sp modelId="{DB715FE8-EF4B-104E-94E1-AC51B25C9A1F}">
      <dsp:nvSpPr>
        <dsp:cNvPr id="0" name=""/>
        <dsp:cNvSpPr/>
      </dsp:nvSpPr>
      <dsp:spPr>
        <a:xfrm>
          <a:off x="5486330" y="2031174"/>
          <a:ext cx="4812526" cy="2854800"/>
        </a:xfrm>
        <a:prstGeom prst="rect">
          <a:avLst/>
        </a:prstGeom>
        <a:solidFill>
          <a:schemeClr val="lt1">
            <a:alpha val="90000"/>
            <a:tint val="40000"/>
            <a:hueOff val="0"/>
            <a:satOff val="0"/>
            <a:lumOff val="0"/>
            <a:alphaOff val="0"/>
          </a:schemeClr>
        </a:solidFill>
        <a:ln w="1905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ru-RU" sz="2400" kern="1200" dirty="0"/>
            <a:t>формируются в процессе отношений между участниками проекта. </a:t>
          </a:r>
        </a:p>
      </dsp:txBody>
      <dsp:txXfrm>
        <a:off x="5486330" y="2031174"/>
        <a:ext cx="4812526"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5DDEC-B9F7-BD44-8E77-727E8E1C271E}">
      <dsp:nvSpPr>
        <dsp:cNvPr id="0" name=""/>
        <dsp:cNvSpPr/>
      </dsp:nvSpPr>
      <dsp:spPr>
        <a:xfrm>
          <a:off x="0" y="37463"/>
          <a:ext cx="10709244" cy="71136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a:solidFill>
                <a:schemeClr val="tx1"/>
              </a:solidFill>
            </a:rPr>
            <a:t>результаты проекта</a:t>
          </a:r>
        </a:p>
      </dsp:txBody>
      <dsp:txXfrm>
        <a:off x="34726" y="72189"/>
        <a:ext cx="10639792" cy="641908"/>
      </dsp:txXfrm>
    </dsp:sp>
    <dsp:sp modelId="{132906C5-2D00-8641-BEE5-E3A6092455E3}">
      <dsp:nvSpPr>
        <dsp:cNvPr id="0" name=""/>
        <dsp:cNvSpPr/>
      </dsp:nvSpPr>
      <dsp:spPr>
        <a:xfrm>
          <a:off x="0" y="748823"/>
          <a:ext cx="10709244" cy="1081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01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ru-RU" sz="2400" kern="1200" dirty="0">
              <a:solidFill>
                <a:schemeClr val="tx1"/>
              </a:solidFill>
            </a:rPr>
            <a:t>продукты или услуги, требования к которым были отражены в плановой документации, и которые должны быть произведены или предоставлены для завершения проекта</a:t>
          </a:r>
        </a:p>
      </dsp:txBody>
      <dsp:txXfrm>
        <a:off x="0" y="748823"/>
        <a:ext cx="10709244" cy="1081575"/>
      </dsp:txXfrm>
    </dsp:sp>
    <dsp:sp modelId="{DA05138B-20D2-9549-8342-08CCE990E68B}">
      <dsp:nvSpPr>
        <dsp:cNvPr id="0" name=""/>
        <dsp:cNvSpPr/>
      </dsp:nvSpPr>
      <dsp:spPr>
        <a:xfrm>
          <a:off x="0" y="1830398"/>
          <a:ext cx="10709244" cy="711360"/>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a:solidFill>
                <a:schemeClr val="tx1"/>
              </a:solidFill>
            </a:rPr>
            <a:t>информация об исполнении расписания</a:t>
          </a:r>
        </a:p>
      </dsp:txBody>
      <dsp:txXfrm>
        <a:off x="34726" y="1865124"/>
        <a:ext cx="10639792" cy="641908"/>
      </dsp:txXfrm>
    </dsp:sp>
    <dsp:sp modelId="{0FBE6201-BA1E-BB40-8A23-9AC71CB719ED}">
      <dsp:nvSpPr>
        <dsp:cNvPr id="0" name=""/>
        <dsp:cNvSpPr/>
      </dsp:nvSpPr>
      <dsp:spPr>
        <a:xfrm>
          <a:off x="0" y="2651198"/>
          <a:ext cx="10709244" cy="711360"/>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a:solidFill>
                <a:schemeClr val="tx1"/>
              </a:solidFill>
            </a:rPr>
            <a:t>информация об исполнении бюджета проекта</a:t>
          </a:r>
        </a:p>
      </dsp:txBody>
      <dsp:txXfrm>
        <a:off x="34726" y="2685924"/>
        <a:ext cx="10639792" cy="641908"/>
      </dsp:txXfrm>
    </dsp:sp>
    <dsp:sp modelId="{37F0D2DB-3204-B94C-AABC-74F69AC285BA}">
      <dsp:nvSpPr>
        <dsp:cNvPr id="0" name=""/>
        <dsp:cNvSpPr/>
      </dsp:nvSpPr>
      <dsp:spPr>
        <a:xfrm>
          <a:off x="0" y="3471998"/>
          <a:ext cx="10709244" cy="711360"/>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a:solidFill>
                <a:schemeClr val="tx1"/>
              </a:solidFill>
            </a:rPr>
            <a:t>информация о соответствии продукции проекта требованиям к качеству</a:t>
          </a:r>
        </a:p>
      </dsp:txBody>
      <dsp:txXfrm>
        <a:off x="34726" y="3506724"/>
        <a:ext cx="10639792" cy="641908"/>
      </dsp:txXfrm>
    </dsp:sp>
    <dsp:sp modelId="{4EE3DE94-0EE5-FF41-ACD8-B9FBF0E1F8BD}">
      <dsp:nvSpPr>
        <dsp:cNvPr id="0" name=""/>
        <dsp:cNvSpPr/>
      </dsp:nvSpPr>
      <dsp:spPr>
        <a:xfrm>
          <a:off x="0" y="4183358"/>
          <a:ext cx="10709244"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018"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ru-RU" sz="2400" kern="1200" dirty="0">
              <a:solidFill>
                <a:schemeClr val="tx1"/>
              </a:solidFill>
            </a:rPr>
            <a:t>о степени достижения стандартов качества</a:t>
          </a:r>
        </a:p>
      </dsp:txBody>
      <dsp:txXfrm>
        <a:off x="0" y="4183358"/>
        <a:ext cx="10709244" cy="629280"/>
      </dsp:txXfrm>
    </dsp:sp>
    <dsp:sp modelId="{583A57F4-6AFD-704F-918B-8AE8344E2F2D}">
      <dsp:nvSpPr>
        <dsp:cNvPr id="0" name=""/>
        <dsp:cNvSpPr/>
      </dsp:nvSpPr>
      <dsp:spPr>
        <a:xfrm>
          <a:off x="0" y="4640247"/>
          <a:ext cx="10709244" cy="71136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ru-RU" sz="2400" kern="1200" dirty="0">
              <a:solidFill>
                <a:schemeClr val="tx1"/>
              </a:solidFill>
            </a:rPr>
            <a:t>информация о степени использования ресурсов проекта.</a:t>
          </a:r>
        </a:p>
      </dsp:txBody>
      <dsp:txXfrm>
        <a:off x="34726" y="4674973"/>
        <a:ext cx="10639792" cy="641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7E49A-F270-8D40-8A32-7AD6967A5EF5}">
      <dsp:nvSpPr>
        <dsp:cNvPr id="0" name=""/>
        <dsp:cNvSpPr/>
      </dsp:nvSpPr>
      <dsp:spPr>
        <a:xfrm>
          <a:off x="-5082866" y="-778677"/>
          <a:ext cx="6053155" cy="6053155"/>
        </a:xfrm>
        <a:prstGeom prst="blockArc">
          <a:avLst>
            <a:gd name="adj1" fmla="val 18900000"/>
            <a:gd name="adj2" fmla="val 2700000"/>
            <a:gd name="adj3" fmla="val 357"/>
          </a:avLst>
        </a:prstGeom>
        <a:noFill/>
        <a:ln w="19050" cap="flat" cmpd="sng" algn="ctr">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912E080-04AF-9949-95C8-2BB1144BD000}">
      <dsp:nvSpPr>
        <dsp:cNvPr id="0" name=""/>
        <dsp:cNvSpPr/>
      </dsp:nvSpPr>
      <dsp:spPr>
        <a:xfrm>
          <a:off x="508061" y="345637"/>
          <a:ext cx="10301132" cy="691633"/>
        </a:xfrm>
        <a:prstGeom prst="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48984" tIns="91440" rIns="91440" bIns="91440" numCol="1" spcCol="1270" anchor="ctr" anchorCtr="0">
          <a:noAutofit/>
        </a:bodyPr>
        <a:lstStyle/>
        <a:p>
          <a:pPr lvl="0" algn="l" defTabSz="1600200">
            <a:lnSpc>
              <a:spcPct val="90000"/>
            </a:lnSpc>
            <a:spcBef>
              <a:spcPct val="0"/>
            </a:spcBef>
            <a:spcAft>
              <a:spcPct val="35000"/>
            </a:spcAft>
          </a:pPr>
          <a:r>
            <a:rPr lang="ru-RU" sz="3600" kern="1200" dirty="0"/>
            <a:t>анализ отклонений</a:t>
          </a:r>
        </a:p>
      </dsp:txBody>
      <dsp:txXfrm>
        <a:off x="508061" y="345637"/>
        <a:ext cx="10301132" cy="691633"/>
      </dsp:txXfrm>
    </dsp:sp>
    <dsp:sp modelId="{AD95F4BF-784D-B442-B8CE-6BEC89670C21}">
      <dsp:nvSpPr>
        <dsp:cNvPr id="0" name=""/>
        <dsp:cNvSpPr/>
      </dsp:nvSpPr>
      <dsp:spPr>
        <a:xfrm>
          <a:off x="75789" y="259182"/>
          <a:ext cx="864542" cy="8645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2DC034F-C8EB-B54B-91C7-9E96E1CCD320}">
      <dsp:nvSpPr>
        <dsp:cNvPr id="0" name=""/>
        <dsp:cNvSpPr/>
      </dsp:nvSpPr>
      <dsp:spPr>
        <a:xfrm>
          <a:off x="904590" y="1383267"/>
          <a:ext cx="9904602" cy="691633"/>
        </a:xfrm>
        <a:prstGeom prst="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48984" tIns="91440" rIns="91440" bIns="91440" numCol="1" spcCol="1270" anchor="ctr" anchorCtr="0">
          <a:noAutofit/>
        </a:bodyPr>
        <a:lstStyle/>
        <a:p>
          <a:pPr lvl="0" algn="l" defTabSz="1600200">
            <a:lnSpc>
              <a:spcPct val="90000"/>
            </a:lnSpc>
            <a:spcBef>
              <a:spcPct val="0"/>
            </a:spcBef>
            <a:spcAft>
              <a:spcPct val="35000"/>
            </a:spcAft>
          </a:pPr>
          <a:r>
            <a:rPr lang="ru-RU" sz="3600" kern="1200" dirty="0"/>
            <a:t>методы прогнозирования</a:t>
          </a:r>
        </a:p>
      </dsp:txBody>
      <dsp:txXfrm>
        <a:off x="904590" y="1383267"/>
        <a:ext cx="9904602" cy="691633"/>
      </dsp:txXfrm>
    </dsp:sp>
    <dsp:sp modelId="{5CCA56DB-A1D8-CC4C-A14B-D7B1A0CB8A30}">
      <dsp:nvSpPr>
        <dsp:cNvPr id="0" name=""/>
        <dsp:cNvSpPr/>
      </dsp:nvSpPr>
      <dsp:spPr>
        <a:xfrm>
          <a:off x="472319" y="1296813"/>
          <a:ext cx="864542" cy="8645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EB7E083-3528-304C-ADBA-8B7B6FF6D132}">
      <dsp:nvSpPr>
        <dsp:cNvPr id="0" name=""/>
        <dsp:cNvSpPr/>
      </dsp:nvSpPr>
      <dsp:spPr>
        <a:xfrm>
          <a:off x="904590" y="2420898"/>
          <a:ext cx="9904602" cy="691633"/>
        </a:xfrm>
        <a:prstGeom prst="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48984" tIns="91440" rIns="91440" bIns="91440" numCol="1" spcCol="1270" anchor="ctr" anchorCtr="0">
          <a:noAutofit/>
        </a:bodyPr>
        <a:lstStyle/>
        <a:p>
          <a:pPr lvl="0" algn="l" defTabSz="1600200">
            <a:lnSpc>
              <a:spcPct val="90000"/>
            </a:lnSpc>
            <a:spcBef>
              <a:spcPct val="0"/>
            </a:spcBef>
            <a:spcAft>
              <a:spcPct val="35000"/>
            </a:spcAft>
          </a:pPr>
          <a:r>
            <a:rPr lang="ru-RU" sz="3600" kern="1200" dirty="0"/>
            <a:t>методы коммуникаций</a:t>
          </a:r>
        </a:p>
      </dsp:txBody>
      <dsp:txXfrm>
        <a:off x="904590" y="2420898"/>
        <a:ext cx="9904602" cy="691633"/>
      </dsp:txXfrm>
    </dsp:sp>
    <dsp:sp modelId="{ADCB0CDE-A625-3D48-A127-8FF95208A6D8}">
      <dsp:nvSpPr>
        <dsp:cNvPr id="0" name=""/>
        <dsp:cNvSpPr/>
      </dsp:nvSpPr>
      <dsp:spPr>
        <a:xfrm>
          <a:off x="472319" y="2334444"/>
          <a:ext cx="864542" cy="8645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C739709-45C1-BF42-9AE2-B426AB935A77}">
      <dsp:nvSpPr>
        <dsp:cNvPr id="0" name=""/>
        <dsp:cNvSpPr/>
      </dsp:nvSpPr>
      <dsp:spPr>
        <a:xfrm>
          <a:off x="508061" y="3458529"/>
          <a:ext cx="10301132" cy="691633"/>
        </a:xfrm>
        <a:prstGeom prst="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48984" tIns="91440" rIns="91440" bIns="91440" numCol="1" spcCol="1270" anchor="ctr" anchorCtr="0">
          <a:noAutofit/>
        </a:bodyPr>
        <a:lstStyle/>
        <a:p>
          <a:pPr lvl="0" algn="l" defTabSz="1600200">
            <a:lnSpc>
              <a:spcPct val="90000"/>
            </a:lnSpc>
            <a:spcBef>
              <a:spcPct val="0"/>
            </a:spcBef>
            <a:spcAft>
              <a:spcPct val="35000"/>
            </a:spcAft>
          </a:pPr>
          <a:r>
            <a:rPr lang="ru-RU" sz="3600" kern="1200" dirty="0"/>
            <a:t>системы отчетности</a:t>
          </a:r>
        </a:p>
      </dsp:txBody>
      <dsp:txXfrm>
        <a:off x="508061" y="3458529"/>
        <a:ext cx="10301132" cy="691633"/>
      </dsp:txXfrm>
    </dsp:sp>
    <dsp:sp modelId="{77F750DF-2C4C-A548-8FB8-251B3B72E3A9}">
      <dsp:nvSpPr>
        <dsp:cNvPr id="0" name=""/>
        <dsp:cNvSpPr/>
      </dsp:nvSpPr>
      <dsp:spPr>
        <a:xfrm>
          <a:off x="75789" y="3372074"/>
          <a:ext cx="864542" cy="86454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88E43-9D33-BD43-942C-BFD7063915B9}">
      <dsp:nvSpPr>
        <dsp:cNvPr id="0" name=""/>
        <dsp:cNvSpPr/>
      </dsp:nvSpPr>
      <dsp:spPr>
        <a:xfrm>
          <a:off x="754379" y="0"/>
          <a:ext cx="8549640" cy="4050792"/>
        </a:xfrm>
        <a:prstGeom prst="rightArrow">
          <a:avLst/>
        </a:prstGeom>
        <a:solidFill>
          <a:schemeClr val="dk2">
            <a:tint val="40000"/>
            <a:hueOff val="0"/>
            <a:satOff val="0"/>
            <a:lumOff val="0"/>
            <a:alphaOff val="0"/>
          </a:schemeClr>
        </a:solidFill>
        <a:ln w="10000"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7254F94-A503-EE42-A77E-17D9C40F585E}">
      <dsp:nvSpPr>
        <dsp:cNvPr id="0" name=""/>
        <dsp:cNvSpPr/>
      </dsp:nvSpPr>
      <dsp:spPr>
        <a:xfrm>
          <a:off x="2693" y="1215237"/>
          <a:ext cx="3201863" cy="1620316"/>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a:t>Предварительный</a:t>
          </a:r>
        </a:p>
      </dsp:txBody>
      <dsp:txXfrm>
        <a:off x="81790" y="1294334"/>
        <a:ext cx="3043669" cy="1462122"/>
      </dsp:txXfrm>
    </dsp:sp>
    <dsp:sp modelId="{0AD8A044-2DE0-4A43-B008-6BEC74B7113B}">
      <dsp:nvSpPr>
        <dsp:cNvPr id="0" name=""/>
        <dsp:cNvSpPr/>
      </dsp:nvSpPr>
      <dsp:spPr>
        <a:xfrm>
          <a:off x="3428268" y="1215237"/>
          <a:ext cx="3201863" cy="1620316"/>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a:t>Текущий</a:t>
          </a:r>
        </a:p>
      </dsp:txBody>
      <dsp:txXfrm>
        <a:off x="3507365" y="1294334"/>
        <a:ext cx="3043669" cy="1462122"/>
      </dsp:txXfrm>
    </dsp:sp>
    <dsp:sp modelId="{8F9640D2-8489-D247-A9A4-D9F34FF8A010}">
      <dsp:nvSpPr>
        <dsp:cNvPr id="0" name=""/>
        <dsp:cNvSpPr/>
      </dsp:nvSpPr>
      <dsp:spPr>
        <a:xfrm>
          <a:off x="6853842" y="1215237"/>
          <a:ext cx="3201863" cy="1620316"/>
        </a:xfrm>
        <a:prstGeom prst="roundRect">
          <a:avLst/>
        </a:prstGeom>
        <a:solidFill>
          <a:schemeClr val="dk2">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a:t>Заключительный</a:t>
          </a:r>
        </a:p>
      </dsp:txBody>
      <dsp:txXfrm>
        <a:off x="6932939" y="1294334"/>
        <a:ext cx="3043669" cy="14621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85B9E-1DD9-6B4A-A953-D6A7E3CBA1BA}">
      <dsp:nvSpPr>
        <dsp:cNvPr id="0" name=""/>
        <dsp:cNvSpPr/>
      </dsp:nvSpPr>
      <dsp:spPr>
        <a:xfrm rot="5400000">
          <a:off x="7511838" y="-3331357"/>
          <a:ext cx="519049" cy="7314224"/>
        </a:xfrm>
        <a:prstGeom prst="round2Same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ru-RU" sz="2200" kern="1200" dirty="0">
              <a:solidFill>
                <a:schemeClr val="tx1"/>
              </a:solidFill>
            </a:rPr>
            <a:t>(достижение промежуточных целей и объемов работ);</a:t>
          </a:r>
        </a:p>
      </dsp:txBody>
      <dsp:txXfrm rot="-5400000">
        <a:off x="4114251" y="91568"/>
        <a:ext cx="7288886" cy="468373"/>
      </dsp:txXfrm>
    </dsp:sp>
    <dsp:sp modelId="{E97756DA-75D6-D14D-9934-C482E7C0883D}">
      <dsp:nvSpPr>
        <dsp:cNvPr id="0" name=""/>
        <dsp:cNvSpPr/>
      </dsp:nvSpPr>
      <dsp:spPr>
        <a:xfrm>
          <a:off x="0" y="1348"/>
          <a:ext cx="4114251" cy="648812"/>
        </a:xfrm>
        <a:prstGeom prst="roundRect">
          <a:avLst/>
        </a:prstGeom>
        <a:solidFill>
          <a:schemeClr val="accent1">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kern="1200" dirty="0">
              <a:solidFill>
                <a:schemeClr val="tx1"/>
              </a:solidFill>
            </a:rPr>
            <a:t>контроль времени</a:t>
          </a:r>
        </a:p>
      </dsp:txBody>
      <dsp:txXfrm>
        <a:off x="31672" y="33020"/>
        <a:ext cx="4050907" cy="585468"/>
      </dsp:txXfrm>
    </dsp:sp>
    <dsp:sp modelId="{B4021354-00C7-384F-A82F-84BF72252D65}">
      <dsp:nvSpPr>
        <dsp:cNvPr id="0" name=""/>
        <dsp:cNvSpPr/>
      </dsp:nvSpPr>
      <dsp:spPr>
        <a:xfrm rot="5400000">
          <a:off x="7511838" y="-2650104"/>
          <a:ext cx="519049" cy="7314224"/>
        </a:xfrm>
        <a:prstGeom prst="round2Same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ru-RU" sz="2200" kern="1200" dirty="0">
              <a:solidFill>
                <a:schemeClr val="tx1"/>
              </a:solidFill>
            </a:rPr>
            <a:t> (уровень расходования финансовых средств);</a:t>
          </a:r>
        </a:p>
      </dsp:txBody>
      <dsp:txXfrm rot="-5400000">
        <a:off x="4114251" y="772821"/>
        <a:ext cx="7288886" cy="468373"/>
      </dsp:txXfrm>
    </dsp:sp>
    <dsp:sp modelId="{7C539B21-6900-E449-BC49-5110BA874515}">
      <dsp:nvSpPr>
        <dsp:cNvPr id="0" name=""/>
        <dsp:cNvSpPr/>
      </dsp:nvSpPr>
      <dsp:spPr>
        <a:xfrm>
          <a:off x="0" y="682601"/>
          <a:ext cx="4114251" cy="648812"/>
        </a:xfrm>
        <a:prstGeom prst="roundRect">
          <a:avLst/>
        </a:prstGeom>
        <a:solidFill>
          <a:schemeClr val="accent1">
            <a:shade val="50000"/>
            <a:hueOff val="64498"/>
            <a:satOff val="8709"/>
            <a:lumOff val="172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kern="1200" dirty="0">
              <a:solidFill>
                <a:schemeClr val="tx1"/>
              </a:solidFill>
            </a:rPr>
            <a:t>бюджета</a:t>
          </a:r>
        </a:p>
      </dsp:txBody>
      <dsp:txXfrm>
        <a:off x="31672" y="714273"/>
        <a:ext cx="4050907" cy="585468"/>
      </dsp:txXfrm>
    </dsp:sp>
    <dsp:sp modelId="{775B33ED-E3C9-2645-B04D-24CDF5B60415}">
      <dsp:nvSpPr>
        <dsp:cNvPr id="0" name=""/>
        <dsp:cNvSpPr/>
      </dsp:nvSpPr>
      <dsp:spPr>
        <a:xfrm rot="5400000">
          <a:off x="7511838" y="-1968851"/>
          <a:ext cx="519049" cy="7314224"/>
        </a:xfrm>
        <a:prstGeom prst="round2Same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ru-RU" sz="2200" kern="1200" dirty="0">
              <a:solidFill>
                <a:schemeClr val="tx1"/>
              </a:solidFill>
            </a:rPr>
            <a:t> (фактические затраты материально-технических ресурсов);</a:t>
          </a:r>
        </a:p>
      </dsp:txBody>
      <dsp:txXfrm rot="-5400000">
        <a:off x="4114251" y="1454074"/>
        <a:ext cx="7288886" cy="468373"/>
      </dsp:txXfrm>
    </dsp:sp>
    <dsp:sp modelId="{5D9477A0-AAF9-E342-8C7E-DE520903C00E}">
      <dsp:nvSpPr>
        <dsp:cNvPr id="0" name=""/>
        <dsp:cNvSpPr/>
      </dsp:nvSpPr>
      <dsp:spPr>
        <a:xfrm>
          <a:off x="0" y="1363854"/>
          <a:ext cx="4114251" cy="648812"/>
        </a:xfrm>
        <a:prstGeom prst="roundRect">
          <a:avLst/>
        </a:prstGeom>
        <a:solidFill>
          <a:schemeClr val="accent1">
            <a:shade val="50000"/>
            <a:hueOff val="128995"/>
            <a:satOff val="17418"/>
            <a:lumOff val="344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kern="1200" dirty="0">
              <a:solidFill>
                <a:schemeClr val="tx1"/>
              </a:solidFill>
            </a:rPr>
            <a:t>ресурсов</a:t>
          </a:r>
        </a:p>
      </dsp:txBody>
      <dsp:txXfrm>
        <a:off x="31672" y="1395526"/>
        <a:ext cx="4050907" cy="585468"/>
      </dsp:txXfrm>
    </dsp:sp>
    <dsp:sp modelId="{7CEAC6B4-2B46-7F40-955B-F84AC12A40A5}">
      <dsp:nvSpPr>
        <dsp:cNvPr id="0" name=""/>
        <dsp:cNvSpPr/>
      </dsp:nvSpPr>
      <dsp:spPr>
        <a:xfrm rot="5400000">
          <a:off x="7511838" y="-1287598"/>
          <a:ext cx="519049" cy="7314224"/>
        </a:xfrm>
        <a:prstGeom prst="round2Same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ru-RU" sz="2200" kern="1200" dirty="0">
              <a:solidFill>
                <a:schemeClr val="tx1"/>
              </a:solidFill>
            </a:rPr>
            <a:t> (уровень качества работ).</a:t>
          </a:r>
        </a:p>
      </dsp:txBody>
      <dsp:txXfrm rot="-5400000">
        <a:off x="4114251" y="2135327"/>
        <a:ext cx="7288886" cy="468373"/>
      </dsp:txXfrm>
    </dsp:sp>
    <dsp:sp modelId="{D2F7E345-A719-C245-BE10-7829A924B3B8}">
      <dsp:nvSpPr>
        <dsp:cNvPr id="0" name=""/>
        <dsp:cNvSpPr/>
      </dsp:nvSpPr>
      <dsp:spPr>
        <a:xfrm>
          <a:off x="0" y="2045106"/>
          <a:ext cx="4114251" cy="648812"/>
        </a:xfrm>
        <a:prstGeom prst="roundRect">
          <a:avLst/>
        </a:prstGeom>
        <a:solidFill>
          <a:schemeClr val="accent1">
            <a:shade val="50000"/>
            <a:hueOff val="64498"/>
            <a:satOff val="8709"/>
            <a:lumOff val="172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kern="1200" dirty="0">
              <a:solidFill>
                <a:schemeClr val="tx1"/>
              </a:solidFill>
            </a:rPr>
            <a:t>качества</a:t>
          </a:r>
        </a:p>
      </dsp:txBody>
      <dsp:txXfrm>
        <a:off x="31672" y="2076778"/>
        <a:ext cx="4050907" cy="5854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5EAE8-DDC7-564A-BF7D-B9502E801A99}">
      <dsp:nvSpPr>
        <dsp:cNvPr id="0" name=""/>
        <dsp:cNvSpPr/>
      </dsp:nvSpPr>
      <dsp:spPr>
        <a:xfrm>
          <a:off x="616679" y="0"/>
          <a:ext cx="4183912" cy="4183912"/>
        </a:xfrm>
        <a:prstGeom prst="triangl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0EDB947-8B6C-DD43-B7BC-DA2F2726FF2E}">
      <dsp:nvSpPr>
        <dsp:cNvPr id="0" name=""/>
        <dsp:cNvSpPr/>
      </dsp:nvSpPr>
      <dsp:spPr>
        <a:xfrm>
          <a:off x="2820618" y="370300"/>
          <a:ext cx="7224220" cy="609624"/>
        </a:xfrm>
        <a:prstGeom prst="round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t>— контроль в моменты окончания работ </a:t>
          </a:r>
          <a:br>
            <a:rPr lang="ru-RU" sz="2400" kern="1200" dirty="0"/>
          </a:br>
          <a:r>
            <a:rPr lang="ru-RU" sz="2400" kern="1200" dirty="0"/>
            <a:t>(метод ≪0—100≫);</a:t>
          </a:r>
        </a:p>
      </dsp:txBody>
      <dsp:txXfrm>
        <a:off x="2850377" y="400059"/>
        <a:ext cx="7164702" cy="550106"/>
      </dsp:txXfrm>
    </dsp:sp>
    <dsp:sp modelId="{7DD855F3-C478-FF48-BEB8-AA973D9762A9}">
      <dsp:nvSpPr>
        <dsp:cNvPr id="0" name=""/>
        <dsp:cNvSpPr/>
      </dsp:nvSpPr>
      <dsp:spPr>
        <a:xfrm>
          <a:off x="2831251" y="1127728"/>
          <a:ext cx="7224220" cy="634317"/>
        </a:xfrm>
        <a:prstGeom prst="round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t>— контроль в моменты 50%-ой готовности работ (метод ≪50—50≫);</a:t>
          </a:r>
        </a:p>
      </dsp:txBody>
      <dsp:txXfrm>
        <a:off x="2862216" y="1158693"/>
        <a:ext cx="7162290" cy="572387"/>
      </dsp:txXfrm>
    </dsp:sp>
    <dsp:sp modelId="{2AF585FE-0EDB-8F4D-8CF8-9A1A32D9AA38}">
      <dsp:nvSpPr>
        <dsp:cNvPr id="0" name=""/>
        <dsp:cNvSpPr/>
      </dsp:nvSpPr>
      <dsp:spPr>
        <a:xfrm>
          <a:off x="2831251" y="1896157"/>
          <a:ext cx="7224220" cy="660517"/>
        </a:xfrm>
        <a:prstGeom prst="round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t>— контроль в заранее определенных точках проекта (метод контроля по вехам);</a:t>
          </a:r>
        </a:p>
      </dsp:txBody>
      <dsp:txXfrm>
        <a:off x="2863495" y="1928401"/>
        <a:ext cx="7159732" cy="596029"/>
      </dsp:txXfrm>
    </dsp:sp>
    <dsp:sp modelId="{0FD0B662-9533-F641-AE40-0909D85CE178}">
      <dsp:nvSpPr>
        <dsp:cNvPr id="0" name=""/>
        <dsp:cNvSpPr/>
      </dsp:nvSpPr>
      <dsp:spPr>
        <a:xfrm>
          <a:off x="2820645" y="2700204"/>
          <a:ext cx="7224220" cy="667824"/>
        </a:xfrm>
        <a:prstGeom prst="round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t>— регулярный оперативный контроль (через равные промежутки времени);</a:t>
          </a:r>
        </a:p>
      </dsp:txBody>
      <dsp:txXfrm>
        <a:off x="2853245" y="2732804"/>
        <a:ext cx="7159020" cy="602624"/>
      </dsp:txXfrm>
    </dsp:sp>
    <dsp:sp modelId="{52265BE0-C515-F746-920F-C47D81FE8EC5}">
      <dsp:nvSpPr>
        <dsp:cNvPr id="0" name=""/>
        <dsp:cNvSpPr/>
      </dsp:nvSpPr>
      <dsp:spPr>
        <a:xfrm>
          <a:off x="2820645" y="3500081"/>
          <a:ext cx="7224220" cy="590430"/>
        </a:xfrm>
        <a:prstGeom prst="round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a:t>— экспертная оценка степени выполнения работ и готовности проекта.</a:t>
          </a:r>
        </a:p>
      </dsp:txBody>
      <dsp:txXfrm>
        <a:off x="2849467" y="3528903"/>
        <a:ext cx="7166576" cy="5327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032FA-09FD-F241-AFF3-611CA2E7ADA7}">
      <dsp:nvSpPr>
        <dsp:cNvPr id="0" name=""/>
        <dsp:cNvSpPr/>
      </dsp:nvSpPr>
      <dsp:spPr>
        <a:xfrm>
          <a:off x="-4939230" y="-756841"/>
          <a:ext cx="5882526" cy="5882526"/>
        </a:xfrm>
        <a:prstGeom prst="blockArc">
          <a:avLst>
            <a:gd name="adj1" fmla="val 18900000"/>
            <a:gd name="adj2" fmla="val 2700000"/>
            <a:gd name="adj3" fmla="val 367"/>
          </a:avLst>
        </a:prstGeom>
        <a:noFill/>
        <a:ln w="1905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DF05295-3DBE-C945-AA36-3334B5BE154F}">
      <dsp:nvSpPr>
        <dsp:cNvPr id="0" name=""/>
        <dsp:cNvSpPr/>
      </dsp:nvSpPr>
      <dsp:spPr>
        <a:xfrm>
          <a:off x="351980" y="230063"/>
          <a:ext cx="9646418" cy="459951"/>
        </a:xfrm>
        <a:prstGeom prst="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5087" tIns="60960" rIns="60960" bIns="60960" numCol="1" spcCol="1270" anchor="ctr" anchorCtr="0">
          <a:noAutofit/>
        </a:bodyPr>
        <a:lstStyle/>
        <a:p>
          <a:pPr lvl="0" algn="l" defTabSz="1066800">
            <a:lnSpc>
              <a:spcPct val="90000"/>
            </a:lnSpc>
            <a:spcBef>
              <a:spcPct val="0"/>
            </a:spcBef>
            <a:spcAft>
              <a:spcPct val="35000"/>
            </a:spcAft>
          </a:pPr>
          <a:r>
            <a:rPr lang="ru-RU" sz="2400" kern="1200" dirty="0"/>
            <a:t>управление освоенным объемом </a:t>
          </a:r>
          <a:r>
            <a:rPr lang="en-US" sz="2400" kern="1200" dirty="0"/>
            <a:t>(EVM)</a:t>
          </a:r>
          <a:endParaRPr lang="ru-RU" sz="2400" kern="1200" dirty="0"/>
        </a:p>
      </dsp:txBody>
      <dsp:txXfrm>
        <a:off x="351980" y="230063"/>
        <a:ext cx="9646418" cy="459951"/>
      </dsp:txXfrm>
    </dsp:sp>
    <dsp:sp modelId="{A6D1183D-D8EB-AB47-B001-26EDD69EFD63}">
      <dsp:nvSpPr>
        <dsp:cNvPr id="0" name=""/>
        <dsp:cNvSpPr/>
      </dsp:nvSpPr>
      <dsp:spPr>
        <a:xfrm>
          <a:off x="64510" y="172569"/>
          <a:ext cx="574939" cy="57493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DDE7A435-24AD-5746-8765-C7FCE941591F}">
      <dsp:nvSpPr>
        <dsp:cNvPr id="0" name=""/>
        <dsp:cNvSpPr/>
      </dsp:nvSpPr>
      <dsp:spPr>
        <a:xfrm>
          <a:off x="730322" y="919903"/>
          <a:ext cx="9268076" cy="459951"/>
        </a:xfrm>
        <a:prstGeom prst="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5087" tIns="60960" rIns="60960" bIns="60960" numCol="1" spcCol="1270" anchor="ctr" anchorCtr="0">
          <a:noAutofit/>
        </a:bodyPr>
        <a:lstStyle/>
        <a:p>
          <a:pPr lvl="0" algn="l" defTabSz="1066800">
            <a:lnSpc>
              <a:spcPct val="90000"/>
            </a:lnSpc>
            <a:spcBef>
              <a:spcPct val="0"/>
            </a:spcBef>
            <a:spcAft>
              <a:spcPct val="35000"/>
            </a:spcAft>
          </a:pPr>
          <a:r>
            <a:rPr lang="ru-RU" sz="2400" kern="1200"/>
            <a:t>прогнозирование</a:t>
          </a:r>
        </a:p>
      </dsp:txBody>
      <dsp:txXfrm>
        <a:off x="730322" y="919903"/>
        <a:ext cx="9268076" cy="459951"/>
      </dsp:txXfrm>
    </dsp:sp>
    <dsp:sp modelId="{22977CD9-721E-7D45-9D5A-230FF9708219}">
      <dsp:nvSpPr>
        <dsp:cNvPr id="0" name=""/>
        <dsp:cNvSpPr/>
      </dsp:nvSpPr>
      <dsp:spPr>
        <a:xfrm>
          <a:off x="442852" y="862409"/>
          <a:ext cx="574939" cy="57493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5540884-94D3-814E-B48E-694D768061BC}">
      <dsp:nvSpPr>
        <dsp:cNvPr id="0" name=""/>
        <dsp:cNvSpPr/>
      </dsp:nvSpPr>
      <dsp:spPr>
        <a:xfrm>
          <a:off x="903328" y="1609744"/>
          <a:ext cx="9095069" cy="459951"/>
        </a:xfrm>
        <a:prstGeom prst="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5087" tIns="60960" rIns="60960" bIns="60960" numCol="1" spcCol="1270" anchor="ctr" anchorCtr="0">
          <a:noAutofit/>
        </a:bodyPr>
        <a:lstStyle/>
        <a:p>
          <a:pPr lvl="0" algn="l" defTabSz="1066800">
            <a:lnSpc>
              <a:spcPct val="90000"/>
            </a:lnSpc>
            <a:spcBef>
              <a:spcPct val="0"/>
            </a:spcBef>
            <a:spcAft>
              <a:spcPct val="35000"/>
            </a:spcAft>
          </a:pPr>
          <a:r>
            <a:rPr lang="ru-RU" sz="2400" kern="1200"/>
            <a:t>индекс производительности до завершения (</a:t>
          </a:r>
          <a:r>
            <a:rPr lang="en-US" sz="2400" kern="1200"/>
            <a:t>TCPI</a:t>
          </a:r>
          <a:r>
            <a:rPr lang="ru-RU" sz="2400" kern="1200"/>
            <a:t>)</a:t>
          </a:r>
        </a:p>
      </dsp:txBody>
      <dsp:txXfrm>
        <a:off x="903328" y="1609744"/>
        <a:ext cx="9095069" cy="459951"/>
      </dsp:txXfrm>
    </dsp:sp>
    <dsp:sp modelId="{727BC615-D45D-A34F-8FA7-573A32C61E31}">
      <dsp:nvSpPr>
        <dsp:cNvPr id="0" name=""/>
        <dsp:cNvSpPr/>
      </dsp:nvSpPr>
      <dsp:spPr>
        <a:xfrm>
          <a:off x="615858" y="1552250"/>
          <a:ext cx="574939" cy="57493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105ACDD-2827-7A47-8BA6-BCA28E28FCDA}">
      <dsp:nvSpPr>
        <dsp:cNvPr id="0" name=""/>
        <dsp:cNvSpPr/>
      </dsp:nvSpPr>
      <dsp:spPr>
        <a:xfrm>
          <a:off x="903328" y="2299147"/>
          <a:ext cx="9095069" cy="459951"/>
        </a:xfrm>
        <a:prstGeom prst="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5087" tIns="60960" rIns="60960" bIns="60960" numCol="1" spcCol="1270" anchor="ctr" anchorCtr="0">
          <a:noAutofit/>
        </a:bodyPr>
        <a:lstStyle/>
        <a:p>
          <a:pPr lvl="0" algn="l" defTabSz="1066800">
            <a:lnSpc>
              <a:spcPct val="90000"/>
            </a:lnSpc>
            <a:spcBef>
              <a:spcPct val="0"/>
            </a:spcBef>
            <a:spcAft>
              <a:spcPct val="35000"/>
            </a:spcAft>
          </a:pPr>
          <a:r>
            <a:rPr lang="ru-RU" sz="2400" kern="1200"/>
            <a:t>анализ исполнения</a:t>
          </a:r>
        </a:p>
      </dsp:txBody>
      <dsp:txXfrm>
        <a:off x="903328" y="2299147"/>
        <a:ext cx="9095069" cy="459951"/>
      </dsp:txXfrm>
    </dsp:sp>
    <dsp:sp modelId="{F681E568-1700-1148-8CA8-D402EEEE34D1}">
      <dsp:nvSpPr>
        <dsp:cNvPr id="0" name=""/>
        <dsp:cNvSpPr/>
      </dsp:nvSpPr>
      <dsp:spPr>
        <a:xfrm>
          <a:off x="615858" y="2241653"/>
          <a:ext cx="574939" cy="57493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4DCA11A1-3A3A-3043-B439-200ADE616849}">
      <dsp:nvSpPr>
        <dsp:cNvPr id="0" name=""/>
        <dsp:cNvSpPr/>
      </dsp:nvSpPr>
      <dsp:spPr>
        <a:xfrm>
          <a:off x="730322" y="2988988"/>
          <a:ext cx="9268076" cy="459951"/>
        </a:xfrm>
        <a:prstGeom prst="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5087" tIns="60960" rIns="60960" bIns="60960" numCol="1" spcCol="1270" anchor="ctr" anchorCtr="0">
          <a:noAutofit/>
        </a:bodyPr>
        <a:lstStyle/>
        <a:p>
          <a:pPr lvl="0" algn="l" defTabSz="1066800">
            <a:lnSpc>
              <a:spcPct val="90000"/>
            </a:lnSpc>
            <a:spcBef>
              <a:spcPct val="0"/>
            </a:spcBef>
            <a:spcAft>
              <a:spcPct val="35000"/>
            </a:spcAft>
          </a:pPr>
          <a:r>
            <a:rPr lang="ru-RU" sz="2400" kern="1200"/>
            <a:t>анализ отклонений</a:t>
          </a:r>
        </a:p>
      </dsp:txBody>
      <dsp:txXfrm>
        <a:off x="730322" y="2988988"/>
        <a:ext cx="9268076" cy="459951"/>
      </dsp:txXfrm>
    </dsp:sp>
    <dsp:sp modelId="{087AB90B-9848-724E-9E6E-843137FB7F08}">
      <dsp:nvSpPr>
        <dsp:cNvPr id="0" name=""/>
        <dsp:cNvSpPr/>
      </dsp:nvSpPr>
      <dsp:spPr>
        <a:xfrm>
          <a:off x="442852" y="2931494"/>
          <a:ext cx="574939" cy="57493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DFE07EF-3CBC-484C-91EC-347B3337A3DE}">
      <dsp:nvSpPr>
        <dsp:cNvPr id="0" name=""/>
        <dsp:cNvSpPr/>
      </dsp:nvSpPr>
      <dsp:spPr>
        <a:xfrm>
          <a:off x="351980" y="3678828"/>
          <a:ext cx="9646418" cy="459951"/>
        </a:xfrm>
        <a:prstGeom prst="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5087" tIns="60960" rIns="60960" bIns="60960" numCol="1" spcCol="1270" anchor="ctr" anchorCtr="0">
          <a:noAutofit/>
        </a:bodyPr>
        <a:lstStyle/>
        <a:p>
          <a:pPr lvl="0" algn="l" defTabSz="1066800">
            <a:lnSpc>
              <a:spcPct val="90000"/>
            </a:lnSpc>
            <a:spcBef>
              <a:spcPct val="0"/>
            </a:spcBef>
            <a:spcAft>
              <a:spcPct val="35000"/>
            </a:spcAft>
          </a:pPr>
          <a:r>
            <a:rPr lang="ru-RU" sz="2400" kern="1200"/>
            <a:t>ПО для управления проектом</a:t>
          </a:r>
        </a:p>
      </dsp:txBody>
      <dsp:txXfrm>
        <a:off x="351980" y="3678828"/>
        <a:ext cx="9646418" cy="459951"/>
      </dsp:txXfrm>
    </dsp:sp>
    <dsp:sp modelId="{BA795E36-2CE8-2240-B7DA-E9719F1F5F0F}">
      <dsp:nvSpPr>
        <dsp:cNvPr id="0" name=""/>
        <dsp:cNvSpPr/>
      </dsp:nvSpPr>
      <dsp:spPr>
        <a:xfrm>
          <a:off x="64510" y="3621334"/>
          <a:ext cx="574939" cy="574939"/>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17338-99A1-7247-81CC-5AE437E2035B}">
      <dsp:nvSpPr>
        <dsp:cNvPr id="0" name=""/>
        <dsp:cNvSpPr/>
      </dsp:nvSpPr>
      <dsp:spPr>
        <a:xfrm>
          <a:off x="0" y="49503"/>
          <a:ext cx="10522088" cy="433485"/>
        </a:xfrm>
        <a:prstGeom prst="round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i="0" kern="1200" dirty="0"/>
            <a:t>Отстает проект от графика или опережает его?</a:t>
          </a:r>
          <a:endParaRPr lang="ru-RU" sz="1800" kern="1200" dirty="0"/>
        </a:p>
      </dsp:txBody>
      <dsp:txXfrm>
        <a:off x="21161" y="70664"/>
        <a:ext cx="10479766" cy="391163"/>
      </dsp:txXfrm>
    </dsp:sp>
    <dsp:sp modelId="{9B75DCD1-0220-AF44-A1D9-93D42D971541}">
      <dsp:nvSpPr>
        <dsp:cNvPr id="0" name=""/>
        <dsp:cNvSpPr/>
      </dsp:nvSpPr>
      <dsp:spPr>
        <a:xfrm>
          <a:off x="0" y="482989"/>
          <a:ext cx="1052208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07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u-RU" sz="1800" b="0" i="0" kern="1200" dirty="0"/>
            <a:t>Отклонение по расписанию (по срокам) (</a:t>
          </a:r>
          <a:r>
            <a:rPr lang="en" sz="1800" b="0" i="0" kern="1200" dirty="0"/>
            <a:t>SV)</a:t>
          </a:r>
          <a:endParaRPr lang="ru-RU" sz="1800" kern="1200" dirty="0"/>
        </a:p>
      </dsp:txBody>
      <dsp:txXfrm>
        <a:off x="0" y="482989"/>
        <a:ext cx="10522088" cy="314640"/>
      </dsp:txXfrm>
    </dsp:sp>
    <dsp:sp modelId="{FAFB8EB7-4C01-EE4E-8245-A67FEBFF2DBF}">
      <dsp:nvSpPr>
        <dsp:cNvPr id="0" name=""/>
        <dsp:cNvSpPr/>
      </dsp:nvSpPr>
      <dsp:spPr>
        <a:xfrm>
          <a:off x="0" y="797629"/>
          <a:ext cx="10522088" cy="433485"/>
        </a:xfrm>
        <a:prstGeom prst="round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i="0" kern="1200" dirty="0"/>
            <a:t>Насколько эффективно используется время?</a:t>
          </a:r>
          <a:endParaRPr lang="ru-RU" sz="1800" kern="1200" dirty="0"/>
        </a:p>
      </dsp:txBody>
      <dsp:txXfrm>
        <a:off x="21161" y="818790"/>
        <a:ext cx="10479766" cy="391163"/>
      </dsp:txXfrm>
    </dsp:sp>
    <dsp:sp modelId="{EE3F0910-1379-D24D-8D62-48A53DC0F988}">
      <dsp:nvSpPr>
        <dsp:cNvPr id="0" name=""/>
        <dsp:cNvSpPr/>
      </dsp:nvSpPr>
      <dsp:spPr>
        <a:xfrm>
          <a:off x="0" y="1231113"/>
          <a:ext cx="1052208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07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u-RU" sz="1800" b="0" i="0" kern="1200" dirty="0"/>
            <a:t>Индекс выполнения расписания (</a:t>
          </a:r>
          <a:r>
            <a:rPr lang="en" sz="1800" b="0" i="0" kern="1200" dirty="0"/>
            <a:t>SPI)</a:t>
          </a:r>
          <a:endParaRPr lang="ru-RU" sz="1800" kern="1200" dirty="0"/>
        </a:p>
      </dsp:txBody>
      <dsp:txXfrm>
        <a:off x="0" y="1231113"/>
        <a:ext cx="10522088" cy="314640"/>
      </dsp:txXfrm>
    </dsp:sp>
    <dsp:sp modelId="{47BB4C1A-915B-B44F-A3FC-937757017E96}">
      <dsp:nvSpPr>
        <dsp:cNvPr id="0" name=""/>
        <dsp:cNvSpPr/>
      </dsp:nvSpPr>
      <dsp:spPr>
        <a:xfrm>
          <a:off x="0" y="1545754"/>
          <a:ext cx="10522088" cy="433485"/>
        </a:xfrm>
        <a:prstGeom prst="round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i="0" kern="1200"/>
            <a:t>Находится проект в рамках или за рамками бюджета?</a:t>
          </a:r>
          <a:endParaRPr lang="ru-RU" sz="1800" kern="1200" dirty="0"/>
        </a:p>
      </dsp:txBody>
      <dsp:txXfrm>
        <a:off x="21161" y="1566915"/>
        <a:ext cx="10479766" cy="391163"/>
      </dsp:txXfrm>
    </dsp:sp>
    <dsp:sp modelId="{02B5F850-8D30-FB40-8B66-B99DE082A3C4}">
      <dsp:nvSpPr>
        <dsp:cNvPr id="0" name=""/>
        <dsp:cNvSpPr/>
      </dsp:nvSpPr>
      <dsp:spPr>
        <a:xfrm>
          <a:off x="0" y="1979239"/>
          <a:ext cx="1052208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07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u-RU" sz="1800" b="0" i="0" kern="1200"/>
            <a:t>Отклонение по затратам (по стоимости) (</a:t>
          </a:r>
          <a:r>
            <a:rPr lang="en" sz="1800" b="0" i="0" kern="1200"/>
            <a:t>CV)</a:t>
          </a:r>
          <a:endParaRPr lang="ru-RU" sz="1800" kern="1200" dirty="0"/>
        </a:p>
      </dsp:txBody>
      <dsp:txXfrm>
        <a:off x="0" y="1979239"/>
        <a:ext cx="10522088" cy="314640"/>
      </dsp:txXfrm>
    </dsp:sp>
    <dsp:sp modelId="{910258AC-8D66-FD46-B444-888AFCDF7F87}">
      <dsp:nvSpPr>
        <dsp:cNvPr id="0" name=""/>
        <dsp:cNvSpPr/>
      </dsp:nvSpPr>
      <dsp:spPr>
        <a:xfrm>
          <a:off x="0" y="2293879"/>
          <a:ext cx="10522088" cy="433485"/>
        </a:xfrm>
        <a:prstGeom prst="round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i="0" kern="1200"/>
            <a:t>Насколько эффективно используются ресурсы?</a:t>
          </a:r>
          <a:endParaRPr lang="ru-RU" sz="1800" kern="1200" dirty="0"/>
        </a:p>
      </dsp:txBody>
      <dsp:txXfrm>
        <a:off x="21161" y="2315040"/>
        <a:ext cx="10479766" cy="391163"/>
      </dsp:txXfrm>
    </dsp:sp>
    <dsp:sp modelId="{849D1604-5475-B345-AC03-810A407C050F}">
      <dsp:nvSpPr>
        <dsp:cNvPr id="0" name=""/>
        <dsp:cNvSpPr/>
      </dsp:nvSpPr>
      <dsp:spPr>
        <a:xfrm>
          <a:off x="0" y="2727364"/>
          <a:ext cx="1052208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07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u-RU" sz="1800" b="0" i="0" kern="1200" dirty="0"/>
            <a:t>Индекс выполнения бюджета (</a:t>
          </a:r>
          <a:r>
            <a:rPr lang="en" sz="1800" b="0" i="0" kern="1200" dirty="0"/>
            <a:t>CPI)</a:t>
          </a:r>
          <a:endParaRPr lang="ru-RU" sz="1800" kern="1200" dirty="0"/>
        </a:p>
      </dsp:txBody>
      <dsp:txXfrm>
        <a:off x="0" y="2727364"/>
        <a:ext cx="10522088" cy="314640"/>
      </dsp:txXfrm>
    </dsp:sp>
    <dsp:sp modelId="{EED341CB-FB8C-6745-BED0-1667BB27EB9C}">
      <dsp:nvSpPr>
        <dsp:cNvPr id="0" name=""/>
        <dsp:cNvSpPr/>
      </dsp:nvSpPr>
      <dsp:spPr>
        <a:xfrm>
          <a:off x="0" y="3042004"/>
          <a:ext cx="10522088" cy="433485"/>
        </a:xfrm>
        <a:prstGeom prst="round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i="0" kern="1200"/>
            <a:t>Насколько эффективно должны использоваться ресурсы для успешного завершения проекта?</a:t>
          </a:r>
          <a:endParaRPr lang="ru-RU" sz="1800" kern="1200" dirty="0"/>
        </a:p>
      </dsp:txBody>
      <dsp:txXfrm>
        <a:off x="21161" y="3063165"/>
        <a:ext cx="10479766" cy="391163"/>
      </dsp:txXfrm>
    </dsp:sp>
    <dsp:sp modelId="{2B6A98B8-C764-E04A-A1C3-460C83DDFFFC}">
      <dsp:nvSpPr>
        <dsp:cNvPr id="0" name=""/>
        <dsp:cNvSpPr/>
      </dsp:nvSpPr>
      <dsp:spPr>
        <a:xfrm>
          <a:off x="0" y="3475489"/>
          <a:ext cx="1052208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07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u-RU" sz="1800" b="0" i="0" kern="1200" dirty="0"/>
            <a:t>Индекс необходимой эффективности (</a:t>
          </a:r>
          <a:r>
            <a:rPr lang="en" sz="1800" b="0" i="0" kern="1200" dirty="0"/>
            <a:t>TCPI)</a:t>
          </a:r>
          <a:endParaRPr lang="ru-RU" sz="1800" kern="1200" dirty="0"/>
        </a:p>
      </dsp:txBody>
      <dsp:txXfrm>
        <a:off x="0" y="3475489"/>
        <a:ext cx="10522088" cy="314640"/>
      </dsp:txXfrm>
    </dsp:sp>
    <dsp:sp modelId="{250354B1-B949-EA43-A880-1F8C440F1ECD}">
      <dsp:nvSpPr>
        <dsp:cNvPr id="0" name=""/>
        <dsp:cNvSpPr/>
      </dsp:nvSpPr>
      <dsp:spPr>
        <a:xfrm>
          <a:off x="0" y="3790129"/>
          <a:ext cx="10522088" cy="433485"/>
        </a:xfrm>
        <a:prstGeom prst="round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i="0" kern="1200"/>
            <a:t>Какова ожидаемая стоимость проекта?</a:t>
          </a:r>
          <a:endParaRPr lang="ru-RU" sz="1800" kern="1200" dirty="0"/>
        </a:p>
      </dsp:txBody>
      <dsp:txXfrm>
        <a:off x="21161" y="3811290"/>
        <a:ext cx="10479766" cy="391163"/>
      </dsp:txXfrm>
    </dsp:sp>
    <dsp:sp modelId="{3D455371-4E28-EA49-9AB3-D19495419C22}">
      <dsp:nvSpPr>
        <dsp:cNvPr id="0" name=""/>
        <dsp:cNvSpPr/>
      </dsp:nvSpPr>
      <dsp:spPr>
        <a:xfrm>
          <a:off x="0" y="4223614"/>
          <a:ext cx="1052208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07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u-RU" sz="1800" b="0" i="0" kern="1200"/>
            <a:t>Прогнозная стоимость проекта (ЕАС)</a:t>
          </a:r>
          <a:endParaRPr lang="ru-RU" sz="1800" kern="1200" dirty="0"/>
        </a:p>
      </dsp:txBody>
      <dsp:txXfrm>
        <a:off x="0" y="4223614"/>
        <a:ext cx="10522088" cy="314640"/>
      </dsp:txXfrm>
    </dsp:sp>
    <dsp:sp modelId="{A86B074C-3AE3-7847-B150-8B78342CAA0D}">
      <dsp:nvSpPr>
        <dsp:cNvPr id="0" name=""/>
        <dsp:cNvSpPr/>
      </dsp:nvSpPr>
      <dsp:spPr>
        <a:xfrm>
          <a:off x="0" y="4538254"/>
          <a:ext cx="10522088" cy="433485"/>
        </a:xfrm>
        <a:prstGeom prst="roundRect">
          <a:avLst/>
        </a:prstGeom>
        <a:solidFill>
          <a:schemeClr val="l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ru-RU" sz="1800" b="0" i="0" kern="1200"/>
            <a:t>Будет проект завершен в рамках или за рамками бюджета?</a:t>
          </a:r>
          <a:endParaRPr lang="ru-RU" sz="1800" kern="1200" dirty="0"/>
        </a:p>
      </dsp:txBody>
      <dsp:txXfrm>
        <a:off x="21161" y="4559415"/>
        <a:ext cx="10479766" cy="391163"/>
      </dsp:txXfrm>
    </dsp:sp>
    <dsp:sp modelId="{C6BE77FE-6978-F14A-9C8D-079EF887762E}">
      <dsp:nvSpPr>
        <dsp:cNvPr id="0" name=""/>
        <dsp:cNvSpPr/>
      </dsp:nvSpPr>
      <dsp:spPr>
        <a:xfrm>
          <a:off x="0" y="4971738"/>
          <a:ext cx="10522088"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07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u-RU" sz="1800" b="0" i="0" kern="1200"/>
            <a:t>Отклонение при завершении (</a:t>
          </a:r>
          <a:r>
            <a:rPr lang="en" sz="1800" b="0" i="0" kern="1200"/>
            <a:t>VAC)</a:t>
          </a:r>
          <a:endParaRPr lang="ru-RU" sz="1800" kern="1200" dirty="0"/>
        </a:p>
      </dsp:txBody>
      <dsp:txXfrm>
        <a:off x="0" y="4971738"/>
        <a:ext cx="10522088" cy="3146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17800-4531-1543-A065-0426722A7938}">
      <dsp:nvSpPr>
        <dsp:cNvPr id="0" name=""/>
        <dsp:cNvSpPr/>
      </dsp:nvSpPr>
      <dsp:spPr>
        <a:xfrm rot="5400000">
          <a:off x="719890" y="1366768"/>
          <a:ext cx="2161312" cy="3596375"/>
        </a:xfrm>
        <a:prstGeom prst="corner">
          <a:avLst>
            <a:gd name="adj1" fmla="val 16120"/>
            <a:gd name="adj2" fmla="val 1611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33E5FD-1908-0A4C-B5CE-67B25414155F}">
      <dsp:nvSpPr>
        <dsp:cNvPr id="0" name=""/>
        <dsp:cNvSpPr/>
      </dsp:nvSpPr>
      <dsp:spPr>
        <a:xfrm>
          <a:off x="359113" y="2441309"/>
          <a:ext cx="3246827" cy="2846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a:t>контроль за фактическим выполнением работ,</a:t>
          </a:r>
        </a:p>
      </dsp:txBody>
      <dsp:txXfrm>
        <a:off x="359113" y="2441309"/>
        <a:ext cx="3246827" cy="2846034"/>
      </dsp:txXfrm>
    </dsp:sp>
    <dsp:sp modelId="{82BC397B-DCFC-C84C-BA14-3827C5A70645}">
      <dsp:nvSpPr>
        <dsp:cNvPr id="0" name=""/>
        <dsp:cNvSpPr/>
      </dsp:nvSpPr>
      <dsp:spPr>
        <a:xfrm>
          <a:off x="2993332" y="1101999"/>
          <a:ext cx="612609" cy="612609"/>
        </a:xfrm>
        <a:prstGeom prst="triangle">
          <a:avLst>
            <a:gd name="adj" fmla="val 10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B8DA47-52EC-BD46-95E6-5E54D546088D}">
      <dsp:nvSpPr>
        <dsp:cNvPr id="0" name=""/>
        <dsp:cNvSpPr/>
      </dsp:nvSpPr>
      <dsp:spPr>
        <a:xfrm rot="5400000">
          <a:off x="4694641" y="383212"/>
          <a:ext cx="2161312" cy="3596375"/>
        </a:xfrm>
        <a:prstGeom prst="corner">
          <a:avLst>
            <a:gd name="adj1" fmla="val 16120"/>
            <a:gd name="adj2" fmla="val 1611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B21D720-0BDD-BF4E-9B76-9B7387E4E6DC}">
      <dsp:nvSpPr>
        <dsp:cNvPr id="0" name=""/>
        <dsp:cNvSpPr/>
      </dsp:nvSpPr>
      <dsp:spPr>
        <a:xfrm>
          <a:off x="4333864" y="1457753"/>
          <a:ext cx="3246827" cy="2846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a:t>выявление и анализ возникающих отклонений от плановых заданий,</a:t>
          </a:r>
        </a:p>
      </dsp:txBody>
      <dsp:txXfrm>
        <a:off x="4333864" y="1457753"/>
        <a:ext cx="3246827" cy="2846034"/>
      </dsp:txXfrm>
    </dsp:sp>
    <dsp:sp modelId="{4CD359D9-6894-BA45-BF39-1CE5989E52D6}">
      <dsp:nvSpPr>
        <dsp:cNvPr id="0" name=""/>
        <dsp:cNvSpPr/>
      </dsp:nvSpPr>
      <dsp:spPr>
        <a:xfrm>
          <a:off x="6968083" y="118442"/>
          <a:ext cx="612609" cy="612609"/>
        </a:xfrm>
        <a:prstGeom prst="triangle">
          <a:avLst>
            <a:gd name="adj" fmla="val 10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C0FBD16-AF07-654A-A9FE-3FA861FAC6F9}">
      <dsp:nvSpPr>
        <dsp:cNvPr id="0" name=""/>
        <dsp:cNvSpPr/>
      </dsp:nvSpPr>
      <dsp:spPr>
        <a:xfrm rot="5400000">
          <a:off x="8669393" y="-600344"/>
          <a:ext cx="2161312" cy="3596375"/>
        </a:xfrm>
        <a:prstGeom prst="corner">
          <a:avLst>
            <a:gd name="adj1" fmla="val 16120"/>
            <a:gd name="adj2" fmla="val 1611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CEAED1-D8DC-324B-A07C-1AEE020EA41C}">
      <dsp:nvSpPr>
        <dsp:cNvPr id="0" name=""/>
        <dsp:cNvSpPr/>
      </dsp:nvSpPr>
      <dsp:spPr>
        <a:xfrm>
          <a:off x="8308616" y="474197"/>
          <a:ext cx="3246827" cy="2846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kern="1200"/>
            <a:t>корректирование и осуществление организационно-технологических, экономических и технических решений, обеспечивающих своевременное и эффективное достижение заданной цели проекта. </a:t>
          </a:r>
        </a:p>
      </dsp:txBody>
      <dsp:txXfrm>
        <a:off x="8308616" y="474197"/>
        <a:ext cx="3246827" cy="28460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4D024-E7CB-40D9-B372-11FB7F7E2CF2}" type="datetimeFigureOut">
              <a:rPr lang="ru-RU" smtClean="0"/>
              <a:t>30.05.2023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970EE-DC07-47A7-B920-8ACF2BC33766}" type="slidenum">
              <a:rPr lang="ru-RU" smtClean="0"/>
              <a:t>‹#›</a:t>
            </a:fld>
            <a:endParaRPr lang="ru-RU"/>
          </a:p>
        </p:txBody>
      </p:sp>
    </p:spTree>
    <p:extLst>
      <p:ext uri="{BB962C8B-B14F-4D97-AF65-F5344CB8AC3E}">
        <p14:creationId xmlns:p14="http://schemas.microsoft.com/office/powerpoint/2010/main" val="3428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Расписание и бюджет проекта — это два важнейших документа, которые предстоит разрабатывать в любом проекте. Данные документы используются в ходе процессов исполнения и мониторинга и контроля для отслеживания прогресса и определения состояния проекта.</a:t>
            </a:r>
          </a:p>
          <a:p>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1</a:t>
            </a:fld>
            <a:endParaRPr lang="ru-RU"/>
          </a:p>
        </p:txBody>
      </p:sp>
    </p:spTree>
    <p:extLst>
      <p:ext uri="{BB962C8B-B14F-4D97-AF65-F5344CB8AC3E}">
        <p14:creationId xmlns:p14="http://schemas.microsoft.com/office/powerpoint/2010/main" val="424082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Данные </a:t>
            </a:r>
            <a:r>
              <a:rPr lang="en-US" dirty="0"/>
              <a:t>PV</a:t>
            </a:r>
            <a:r>
              <a:rPr lang="ru-RU" dirty="0"/>
              <a:t>, АС и </a:t>
            </a:r>
            <a:r>
              <a:rPr lang="en-US" dirty="0"/>
              <a:t>EV </a:t>
            </a:r>
            <a:r>
              <a:rPr lang="ru-RU" dirty="0"/>
              <a:t>можно показать графически, что дает полное представление об отклонениях. Если нет никаких отклонений, линии на графике со­впадают, т. е. процесс выполнения проекта продвигается по плану.</a:t>
            </a:r>
          </a:p>
          <a:p>
            <a:r>
              <a:rPr lang="ru-RU" dirty="0"/>
              <a:t>продвигается ли проект согласно плану или все-таки существу­ют отклонения от утвержденного базового плана.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Стоимость представлена </a:t>
            </a:r>
            <a:r>
              <a:rPr lang="en-US" dirty="0"/>
              <a:t>S</a:t>
            </a:r>
            <a:r>
              <a:rPr lang="ru-RU" dirty="0"/>
              <a:t>-кривой, так как затраты в начале проекта мини­мальны, постепенно увеличиваются к середине и сокращаются к концу проекта. Это говорит о том, что показатели </a:t>
            </a:r>
            <a:r>
              <a:rPr lang="en-US" dirty="0"/>
              <a:t>EV </a:t>
            </a:r>
            <a:r>
              <a:rPr lang="ru-RU" dirty="0"/>
              <a:t>также будут иметь форму </a:t>
            </a:r>
            <a:r>
              <a:rPr lang="en-US" dirty="0"/>
              <a:t>S</a:t>
            </a:r>
            <a:r>
              <a:rPr lang="ru-RU" dirty="0"/>
              <a:t>-кривой.</a:t>
            </a:r>
          </a:p>
          <a:p>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42</a:t>
            </a:fld>
            <a:endParaRPr lang="ru-RU"/>
          </a:p>
        </p:txBody>
      </p:sp>
    </p:spTree>
    <p:extLst>
      <p:ext uri="{BB962C8B-B14F-4D97-AF65-F5344CB8AC3E}">
        <p14:creationId xmlns:p14="http://schemas.microsoft.com/office/powerpoint/2010/main" val="146149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sz="1200" dirty="0"/>
              <a:t>CV </a:t>
            </a:r>
            <a:r>
              <a:rPr lang="ru-RU" sz="1200" dirty="0"/>
              <a:t>положителен, что означает, что к 1 июля на выполненную ра­боту затрачено меньше, чем было запланировано (на рис. вид­но, что АС меньше, чем </a:t>
            </a:r>
            <a:r>
              <a:rPr lang="en-US" sz="1200" dirty="0"/>
              <a:t>EV</a:t>
            </a:r>
            <a:r>
              <a:rPr lang="ru-RU" sz="1200" dirty="0"/>
              <a:t>).</a:t>
            </a:r>
          </a:p>
          <a:p>
            <a:pPr algn="just"/>
            <a:r>
              <a:rPr lang="ru-RU" sz="1200" dirty="0"/>
              <a:t>Если в результате расчетов получается отрицательное число, это означает, что затраты на 1 июля выше запланированных. Такие за­траты часто невозмещаемы.</a:t>
            </a:r>
          </a:p>
          <a:p>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43</a:t>
            </a:fld>
            <a:endParaRPr lang="ru-RU"/>
          </a:p>
        </p:txBody>
      </p:sp>
    </p:spTree>
    <p:extLst>
      <p:ext uri="{BB962C8B-B14F-4D97-AF65-F5344CB8AC3E}">
        <p14:creationId xmlns:p14="http://schemas.microsoft.com/office/powerpoint/2010/main" val="2286573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t>Это весьма полезная формула, если был использован метод кри­тического пути при составлении расписания. </a:t>
            </a:r>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44</a:t>
            </a:fld>
            <a:endParaRPr lang="ru-RU"/>
          </a:p>
        </p:txBody>
      </p:sp>
    </p:spTree>
    <p:extLst>
      <p:ext uri="{BB962C8B-B14F-4D97-AF65-F5344CB8AC3E}">
        <p14:creationId xmlns:p14="http://schemas.microsoft.com/office/powerpoint/2010/main" val="252169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t>Поскольку абсолютные значения показателей не всегда информативны, используются индексы</a:t>
            </a:r>
          </a:p>
          <a:p>
            <a:pPr algn="just"/>
            <a:r>
              <a:rPr lang="ru-RU" sz="1200" dirty="0"/>
              <a:t>Имейте в виду, что это будет совокуп­ным значением на момент расчета показателей. Для этого сначала нужно просуммировать величины освоенного объема на текущую дату (т. е. определить совокупный </a:t>
            </a:r>
            <a:r>
              <a:rPr lang="en-US" sz="1200" dirty="0"/>
              <a:t>EV</a:t>
            </a:r>
            <a:r>
              <a:rPr lang="ru-RU" sz="1200" dirty="0"/>
              <a:t>), затем просуммировать вели­чины фактической стоимости на текущую дату (т. е. определить со­вокупную АС).</a:t>
            </a:r>
          </a:p>
          <a:p>
            <a:pPr algn="just"/>
            <a:r>
              <a:rPr lang="ru-RU" sz="1200" dirty="0"/>
              <a:t>Разница между этой формулой и формулой </a:t>
            </a:r>
            <a:r>
              <a:rPr lang="en-US" sz="1200" dirty="0"/>
              <a:t>CPI </a:t>
            </a:r>
            <a:r>
              <a:rPr lang="ru-RU" sz="1200" dirty="0"/>
              <a:t>в том, что по­следняя используется, когда речь идет об ограниченном промежут­ке времени. Формулу совокупного </a:t>
            </a:r>
            <a:r>
              <a:rPr lang="en-US" sz="1200" dirty="0"/>
              <a:t>CPI </a:t>
            </a:r>
            <a:r>
              <a:rPr lang="ru-RU" sz="1200" dirty="0"/>
              <a:t>можно использовать, напри­мер, для вычисления общей стоимости проекта. Предположим, что </a:t>
            </a:r>
            <a:r>
              <a:rPr lang="ru-RU" sz="1200" i="1" dirty="0"/>
              <a:t>у вас</a:t>
            </a:r>
            <a:r>
              <a:rPr lang="ru-RU" sz="1200" dirty="0"/>
              <a:t> имеется проект, который состоит из пяти фаз. Складываем все </a:t>
            </a:r>
            <a:r>
              <a:rPr lang="en-US" sz="1200" dirty="0"/>
              <a:t>EV </a:t>
            </a:r>
            <a:r>
              <a:rPr lang="ru-RU" sz="1200" dirty="0"/>
              <a:t>и АС на текущую дату по всем пяти фазам проекта, рассчитыва­ем индекс выполнения и подводим результат.</a:t>
            </a:r>
          </a:p>
          <a:p>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46</a:t>
            </a:fld>
            <a:endParaRPr lang="ru-RU"/>
          </a:p>
        </p:txBody>
      </p:sp>
    </p:spTree>
    <p:extLst>
      <p:ext uri="{BB962C8B-B14F-4D97-AF65-F5344CB8AC3E}">
        <p14:creationId xmlns:p14="http://schemas.microsoft.com/office/powerpoint/2010/main" val="4125589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EV </a:t>
            </a:r>
            <a:r>
              <a:rPr lang="ru-RU" dirty="0"/>
              <a:t>- было запланировано (бюджет) на работы, которые выполнены фактически. 600 </a:t>
            </a:r>
            <a:r>
              <a:rPr lang="ru-RU" dirty="0" err="1"/>
              <a:t>долл</a:t>
            </a:r>
            <a:endParaRPr lang="ru-RU" dirty="0"/>
          </a:p>
          <a:p>
            <a:r>
              <a:rPr lang="ru-RU" dirty="0"/>
              <a:t>А по факту на эти работы потрачено АС 800 </a:t>
            </a:r>
            <a:r>
              <a:rPr lang="ru-RU" dirty="0" err="1"/>
              <a:t>долл</a:t>
            </a:r>
            <a:endParaRPr lang="ru-RU" dirty="0"/>
          </a:p>
          <a:p>
            <a:r>
              <a:rPr lang="ru-RU" dirty="0"/>
              <a:t>То есть превышено на 200</a:t>
            </a:r>
          </a:p>
          <a:p>
            <a:r>
              <a:rPr lang="ru-RU" dirty="0"/>
              <a:t>На данный момент времени</a:t>
            </a:r>
          </a:p>
          <a:p>
            <a:r>
              <a:rPr lang="ru-RU" dirty="0"/>
              <a:t>На исследуемую дату нужно выполнить еще работы, в плане на них выделены ВАС 1200. Вот и предполагаем, что больше таких непредвиденных отклонений не будет.</a:t>
            </a:r>
          </a:p>
        </p:txBody>
      </p:sp>
      <p:sp>
        <p:nvSpPr>
          <p:cNvPr id="4" name="Номер слайда 3"/>
          <p:cNvSpPr>
            <a:spLocks noGrp="1"/>
          </p:cNvSpPr>
          <p:nvPr>
            <p:ph type="sldNum" sz="quarter" idx="5"/>
          </p:nvPr>
        </p:nvSpPr>
        <p:spPr/>
        <p:txBody>
          <a:bodyPr/>
          <a:lstStyle/>
          <a:p>
            <a:fld id="{194970EE-DC07-47A7-B920-8ACF2BC33766}" type="slidenum">
              <a:rPr lang="ru-RU" smtClean="0"/>
              <a:t>51</a:t>
            </a:fld>
            <a:endParaRPr lang="ru-RU"/>
          </a:p>
        </p:txBody>
      </p:sp>
    </p:spTree>
    <p:extLst>
      <p:ext uri="{BB962C8B-B14F-4D97-AF65-F5344CB8AC3E}">
        <p14:creationId xmlns:p14="http://schemas.microsoft.com/office/powerpoint/2010/main" val="1552369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i="1" dirty="0"/>
              <a:t>Прогноз до завершения</a:t>
            </a:r>
            <a:r>
              <a:rPr lang="ru-RU" sz="1200" dirty="0"/>
              <a:t> на основе метода «снизу вверх» (</a:t>
            </a:r>
            <a:r>
              <a:rPr lang="en-US" sz="1200" dirty="0"/>
              <a:t>estimate to complete</a:t>
            </a:r>
            <a:r>
              <a:rPr lang="ru-RU" sz="1200" dirty="0"/>
              <a:t>, </a:t>
            </a:r>
            <a:r>
              <a:rPr lang="en-US" sz="1200" dirty="0"/>
              <a:t>ETC</a:t>
            </a:r>
            <a:r>
              <a:rPr lang="ru-RU" sz="1200" dirty="0"/>
              <a:t>) — это оценка, сделанная членами команды проек­та, реально участвующими в выполнении операций проекта. Они со­общают менеджеру проекта сведения о том, какие работы осталось выполнить (следовательно, и их стоимость), основываясь на инфор­мации об уже выполненных работах. Эти оценки суммируются для получения итогового значения ЕТС.</a:t>
            </a:r>
          </a:p>
          <a:p>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54</a:t>
            </a:fld>
            <a:endParaRPr lang="ru-RU"/>
          </a:p>
        </p:txBody>
      </p:sp>
    </p:spTree>
    <p:extLst>
      <p:ext uri="{BB962C8B-B14F-4D97-AF65-F5344CB8AC3E}">
        <p14:creationId xmlns:p14="http://schemas.microsoft.com/office/powerpoint/2010/main" val="1583008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Если подан запрос на изменение, то это совсем не значит, что вы должны внедрить его. В любом случае вам необходимо выявить при­чины изменения для его обоснования и выяснить стоимость измене­ния. Запомните, что стоимость может выражаться и через увеличе­ние сроков. Представим, что рассматриваемое изменение приведет к более поздним срокам выполнения работ. Это означает, что челове­ческие ресурсы вам потребуются на более продолжительный пери­од, чем ожидалось. Если вы арендуете оборудование, то поздние даты завершения означают дополнительные расходы вследствие увеличенного периода аренды. Другими словами, все это превраща­ется в увеличение расходов. Как говорится, время — деньги, поэто­му управляйте изменениями времени разумно и глубоко копайте для выявления влияния изменений времени на бюджет.</a:t>
            </a:r>
          </a:p>
          <a:p>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75</a:t>
            </a:fld>
            <a:endParaRPr lang="ru-RU"/>
          </a:p>
        </p:txBody>
      </p:sp>
    </p:spTree>
    <p:extLst>
      <p:ext uri="{BB962C8B-B14F-4D97-AF65-F5344CB8AC3E}">
        <p14:creationId xmlns:p14="http://schemas.microsoft.com/office/powerpoint/2010/main" val="751667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результатом запросов на из­менения могут быть корректирующие действия, предупреждающие действия или исправление ошибок. Корректирующие действия при­водят работу по проекту в соответствие ожидаемому будущему ис­полнению. Предупреждающие действия используются для сниже­ния вероятности возникновения отрицательных рисков проекта. Исправление ошибок либо исправляет, либо заменяет нестандар­тные или неправильно функционирующие компоненты</a:t>
            </a:r>
          </a:p>
        </p:txBody>
      </p:sp>
      <p:sp>
        <p:nvSpPr>
          <p:cNvPr id="4" name="Номер слайда 3"/>
          <p:cNvSpPr>
            <a:spLocks noGrp="1"/>
          </p:cNvSpPr>
          <p:nvPr>
            <p:ph type="sldNum" sz="quarter" idx="5"/>
          </p:nvPr>
        </p:nvSpPr>
        <p:spPr/>
        <p:txBody>
          <a:bodyPr/>
          <a:lstStyle/>
          <a:p>
            <a:fld id="{194970EE-DC07-47A7-B920-8ACF2BC33766}" type="slidenum">
              <a:rPr lang="ru-RU" smtClean="0"/>
              <a:t>76</a:t>
            </a:fld>
            <a:endParaRPr lang="ru-RU"/>
          </a:p>
        </p:txBody>
      </p:sp>
    </p:spTree>
    <p:extLst>
      <p:ext uri="{BB962C8B-B14F-4D97-AF65-F5344CB8AC3E}">
        <p14:creationId xmlns:p14="http://schemas.microsoft.com/office/powerpoint/2010/main" val="4124513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Изменения в проектах происходят по разным причинам. Обя­занностью менеджера является управление этими изменениями и обеспечение внедрения правил организации относительно работы с изменениями. Изменения приводят не только к негативным послед­ствиям, но и к позитивным результатам. Важно, чтобы вы тщатель­но управляли этим процессом, так как слишком большое количес­тво изменений (или даже единственное существенное) может повли­ять на стоимость, расписание, содержание и / или качество проекта. Как только запрос на изменение подписан, у вас есть несколько путей принятия решения. Задайте себе следующие вопросы.</a:t>
            </a:r>
          </a:p>
          <a:p>
            <a:pPr lvl="0"/>
            <a:r>
              <a:rPr lang="ru-RU" dirty="0"/>
              <a:t>Нужно ли это изменение?</a:t>
            </a:r>
          </a:p>
          <a:p>
            <a:pPr lvl="0"/>
            <a:r>
              <a:rPr lang="ru-RU" dirty="0"/>
              <a:t>Если нужно, каковы будут расходы на обеспечение ограниче­ний проекта по стоимости, времени, содержанию и качеству?</a:t>
            </a:r>
          </a:p>
          <a:p>
            <a:pPr lvl="0"/>
            <a:r>
              <a:rPr lang="ru-RU" dirty="0"/>
              <a:t>Повышаются или понижаются шансы на выполнение проекта с учетом выгод от внедрения изменения?</a:t>
            </a:r>
          </a:p>
          <a:p>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81</a:t>
            </a:fld>
            <a:endParaRPr lang="ru-RU"/>
          </a:p>
        </p:txBody>
      </p:sp>
    </p:spTree>
    <p:extLst>
      <p:ext uri="{BB962C8B-B14F-4D97-AF65-F5344CB8AC3E}">
        <p14:creationId xmlns:p14="http://schemas.microsoft.com/office/powerpoint/2010/main" val="271365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Если вы будете внедрять все запрошенные изменения, то вы, скорее всего, никогда не завершите проект. Если предоставить такую воз­можность, то заинтересованные стороны, заказчик и конечные по­льзователи постоянно будут вносить изменения в требования к про­екту. Вот почему так важны в начале проекта тщательное планиро­вание и определение содержания. И вашей обязанностью как менеджера проекта является выявление всех требований и потреб­ностей к проекту в ходе процессов планирования, чтобы какое-ни­будь важное требование случайно не всплыло в середине исполне­ния проекта. Однако все мы — люди, и о чем-то не знаем, о чем-то не задумываемся или просто что-то не замечаем до определенного мо­мента в проекте. Заинтересованные лица могут начать обдумывать новые направления деятельности уже после стадии планирования, в результате всплывают новые требования. И в этих случаях в дей­ствие вступает система контроля за изменениями.</a:t>
            </a:r>
          </a:p>
          <a:p>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84</a:t>
            </a:fld>
            <a:endParaRPr lang="ru-RU"/>
          </a:p>
        </p:txBody>
      </p:sp>
    </p:spTree>
    <p:extLst>
      <p:ext uri="{BB962C8B-B14F-4D97-AF65-F5344CB8AC3E}">
        <p14:creationId xmlns:p14="http://schemas.microsoft.com/office/powerpoint/2010/main" val="90918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10</a:t>
            </a:fld>
            <a:endParaRPr lang="ru-RU"/>
          </a:p>
        </p:txBody>
      </p:sp>
    </p:spTree>
    <p:extLst>
      <p:ext uri="{BB962C8B-B14F-4D97-AF65-F5344CB8AC3E}">
        <p14:creationId xmlns:p14="http://schemas.microsoft.com/office/powerpoint/2010/main" val="3272876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Системы контроля за изменениями — это документированные про­цедуры, описывающие порядок контроля, изменения и утвержде­ния результатов проекта и соответствующей проектной документа­ции. Довольно часто они также описывают порядок оформления за­просов на изменения и управления ими. Они могут включать шаблоны запросов на изменения, в которых предусмотрены следую­щие графы для отражения общей информации по проекту: наимено­вание и номер проекта, даты и подробности, относящиеся к запросу на изменения. Системы контроля за изменениями обычно являются подсистемами системы управления конфигурацией.</a:t>
            </a:r>
          </a:p>
          <a:p>
            <a:r>
              <a:rPr lang="ru-RU" dirty="0"/>
              <a:t>Система контроля за изменениями также отслеживает статус за­просов на изменения, включая и статус утверждения. Не все запро­сы на изменения получают одобрение. Информация об отклоненных изменениях тоже отражается в системе контроля путем ее фикса­ции в журнале контроля изменений для будущего обращения.</a:t>
            </a:r>
          </a:p>
          <a:p>
            <a:r>
              <a:rPr lang="ru-RU" dirty="0"/>
              <a:t>Система контроля за изменениями может определять уровень полномочий, необходимый для утверждения изменений (если это не определено ранее в системе управления конфигурацией). Некото­рые запросы на изменения могут быть одобрены менеджером проек­та, остальные могут потребовать анализа и официального одобрения со стороны спонсора проекта, руководства и т. д.</a:t>
            </a:r>
          </a:p>
          <a:p>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85</a:t>
            </a:fld>
            <a:endParaRPr lang="ru-RU"/>
          </a:p>
        </p:txBody>
      </p:sp>
    </p:spTree>
    <p:extLst>
      <p:ext uri="{BB962C8B-B14F-4D97-AF65-F5344CB8AC3E}">
        <p14:creationId xmlns:p14="http://schemas.microsoft.com/office/powerpoint/2010/main" val="296319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Ревизии на втором этапе должны включать достаточные выборки из данных о фактических затратах (платежные ведомости, затраты на материалы) для оценки таких показателей, как точность, использование правильных кодов счета (операций), своевременность.</a:t>
            </a:r>
          </a:p>
          <a:p>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12</a:t>
            </a:fld>
            <a:endParaRPr lang="ru-RU"/>
          </a:p>
        </p:txBody>
      </p:sp>
    </p:spTree>
    <p:extLst>
      <p:ext uri="{BB962C8B-B14F-4D97-AF65-F5344CB8AC3E}">
        <p14:creationId xmlns:p14="http://schemas.microsoft.com/office/powerpoint/2010/main" val="395496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Анализ отклонений рассмотрим чуть позже (при изучении метода освоенного объема)</a:t>
            </a:r>
          </a:p>
        </p:txBody>
      </p:sp>
      <p:sp>
        <p:nvSpPr>
          <p:cNvPr id="4" name="Номер слайда 3"/>
          <p:cNvSpPr>
            <a:spLocks noGrp="1"/>
          </p:cNvSpPr>
          <p:nvPr>
            <p:ph type="sldNum" sz="quarter" idx="5"/>
          </p:nvPr>
        </p:nvSpPr>
        <p:spPr/>
        <p:txBody>
          <a:bodyPr/>
          <a:lstStyle/>
          <a:p>
            <a:fld id="{194970EE-DC07-47A7-B920-8ACF2BC33766}" type="slidenum">
              <a:rPr lang="ru-RU" smtClean="0"/>
              <a:t>19</a:t>
            </a:fld>
            <a:endParaRPr lang="ru-RU"/>
          </a:p>
        </p:txBody>
      </p:sp>
    </p:spTree>
    <p:extLst>
      <p:ext uri="{BB962C8B-B14F-4D97-AF65-F5344CB8AC3E}">
        <p14:creationId xmlns:p14="http://schemas.microsoft.com/office/powerpoint/2010/main" val="138548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Заметьте, что менеджер проекта всегда является участником любого совещания по статусу проекта. Будьте внимательны и не пе­реусердствуйте с количеством совещаний. Достаточно трех-четырех совещаний в месяц, не более.</a:t>
            </a:r>
          </a:p>
          <a:p>
            <a:r>
              <a:rPr lang="ru-RU" dirty="0"/>
              <a:t>Менеджер обычно координирует совещания по статусу проекта. Поэтому использовать такие совещания надо с умом. Не тратьте напрасно время команды проекта и заинтересованных лиц. Пись­менно сообщите участникам о времени и месте совещания. Объяви­те повестку дня до начала совещания и строго придерживайтесь ее. Всякий раз обобщайте все обсуждаемые вопросы. Не давайте дис­куссиям уводить в сторону от обсуждаемых тем и сведите к миниму­му бессодержательные обсуждения. Необходимо вести протокол со­вещания, особенно если в результате принято решение о конкрет­ных действиях по проекту. Этот документ будет напоминанием участникам совещания о принятых решениях и об ответственных за их выполнение.</a:t>
            </a:r>
          </a:p>
          <a:p>
            <a:r>
              <a:rPr lang="ru-RU" dirty="0"/>
              <a:t>Важно, чтобы члены команды проекта были честны в своих от­четах перед менеджером, и наоборот. Несколько лет тому назад один отдел в моем агентстве затеял огромный проект и, к сожале­нию, не воспользовался лучшими методами управления проектом. Одной из самых больших проблем было то, что менеджер не слуша­ла высококвалифицированных и опытных членов команды проек­та. Члены команды проекта сигнализировали о различных пробле­мах и трудностях, но менеджер проекта ничего и слышать не хоте­ла. Менеджер проекта рассматривала отчеты команды как пораженческие и отказывалась верить, что небосвод рушится. К со­жалению, небосвод рухнул! Так как менеджер не доверяла отчетам, она отказывалась сообщать об истинном положении дел в проекте заинтересованным лицам и наблюдательному комитету. Миллионы долларов были выброшены на ветер, в то время как менеджер про­должала рапортовать, что проект идет по расписанию и что работы выполняются, хотя на самом деле это было не так.</a:t>
            </a:r>
          </a:p>
          <a:p>
            <a:r>
              <a:rPr lang="ru-RU" dirty="0"/>
              <a:t>Таких историй сотни, и в вашей практике вы наверняка встре­чались с ними. Не дайте вашему проекту стать очередным плохим примером. Прежде всего, будьте честны в ваших отчетах. Никто не любит плохих новостей, но если плохие новости принесены слиш­ком поздно, когда потрачены уже миллионы долларов, то это гаран­тия краха вашей карьеры.</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p>
          <a:p>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22</a:t>
            </a:fld>
            <a:endParaRPr lang="ru-RU"/>
          </a:p>
        </p:txBody>
      </p:sp>
    </p:spTree>
    <p:extLst>
      <p:ext uri="{BB962C8B-B14F-4D97-AF65-F5344CB8AC3E}">
        <p14:creationId xmlns:p14="http://schemas.microsoft.com/office/powerpoint/2010/main" val="2729734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Запросы на изменения включает в себя рекомен­дованные корректирующие действия для приведения исполнения проекта в соответствие плану управления и предупреждающие дей­ствия для снижения вероятности будущего неудовлетворительного исполнения.</a:t>
            </a:r>
          </a:p>
        </p:txBody>
      </p:sp>
      <p:sp>
        <p:nvSpPr>
          <p:cNvPr id="4" name="Номер слайда 3"/>
          <p:cNvSpPr>
            <a:spLocks noGrp="1"/>
          </p:cNvSpPr>
          <p:nvPr>
            <p:ph type="sldNum" sz="quarter" idx="5"/>
          </p:nvPr>
        </p:nvSpPr>
        <p:spPr/>
        <p:txBody>
          <a:bodyPr/>
          <a:lstStyle/>
          <a:p>
            <a:fld id="{194970EE-DC07-47A7-B920-8ACF2BC33766}" type="slidenum">
              <a:rPr lang="ru-RU" smtClean="0"/>
              <a:t>23</a:t>
            </a:fld>
            <a:endParaRPr lang="ru-RU"/>
          </a:p>
        </p:txBody>
      </p:sp>
    </p:spTree>
    <p:extLst>
      <p:ext uri="{BB962C8B-B14F-4D97-AF65-F5344CB8AC3E}">
        <p14:creationId xmlns:p14="http://schemas.microsoft.com/office/powerpoint/2010/main" val="106799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t>Вы должны учитывать сложность проекта и сравнивать стоимость внедрения системы авторизации работ с выгодами от ее использования. Такая система может быть убийственной для малых проектов, в которых бывает достаточно устных распоряжений. При подготовке к экзамену запомните, что работы проекта назначаются и распределяются через систему авторизации работ.</a:t>
            </a:r>
          </a:p>
          <a:p>
            <a:r>
              <a:rPr lang="ru-RU" sz="1200" dirty="0"/>
              <a:t>Запомните, что система включает в себя документацию, определяющую лиц, уполномоченных издавать распоряжения по авторизации работ.</a:t>
            </a:r>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36</a:t>
            </a:fld>
            <a:endParaRPr lang="ru-RU"/>
          </a:p>
        </p:txBody>
      </p:sp>
    </p:spTree>
    <p:extLst>
      <p:ext uri="{BB962C8B-B14F-4D97-AF65-F5344CB8AC3E}">
        <p14:creationId xmlns:p14="http://schemas.microsoft.com/office/powerpoint/2010/main" val="4240808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EVM </a:t>
            </a:r>
            <a:r>
              <a:rPr lang="ru-RU" dirty="0"/>
              <a:t>применяет­ся в отношении пакетов работ и контрольных счетов ИСР. Для вы­числений методом освоенного объема прежде всего необходимо по­лучить три вышеупомянутые величины: плановый объем (</a:t>
            </a:r>
            <a:r>
              <a:rPr lang="en-US" dirty="0"/>
              <a:t>Planned Value</a:t>
            </a:r>
            <a:r>
              <a:rPr lang="ru-RU" dirty="0"/>
              <a:t>, </a:t>
            </a:r>
            <a:r>
              <a:rPr lang="en-US" dirty="0"/>
              <a:t>PV</a:t>
            </a:r>
            <a:r>
              <a:rPr lang="ru-RU" dirty="0"/>
              <a:t>), фактическая стоимость (</a:t>
            </a:r>
            <a:r>
              <a:rPr lang="en-US" dirty="0"/>
              <a:t>Actual Cost</a:t>
            </a:r>
            <a:r>
              <a:rPr lang="ru-RU" dirty="0"/>
              <a:t>, АС) и освоенный объем (</a:t>
            </a:r>
            <a:r>
              <a:rPr lang="en-US" dirty="0"/>
              <a:t>Earned Value</a:t>
            </a:r>
            <a:r>
              <a:rPr lang="ru-RU" dirty="0"/>
              <a:t>, </a:t>
            </a:r>
            <a:r>
              <a:rPr lang="en-US" dirty="0"/>
              <a:t>EV</a:t>
            </a:r>
            <a:r>
              <a:rPr lang="ru-RU" dirty="0"/>
              <a:t>).</a:t>
            </a:r>
          </a:p>
          <a:p>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40</a:t>
            </a:fld>
            <a:endParaRPr lang="ru-RU"/>
          </a:p>
        </p:txBody>
      </p:sp>
    </p:spTree>
    <p:extLst>
      <p:ext uri="{BB962C8B-B14F-4D97-AF65-F5344CB8AC3E}">
        <p14:creationId xmlns:p14="http://schemas.microsoft.com/office/powerpoint/2010/main" val="269586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ru-RU" sz="1200" i="1" dirty="0"/>
              <a:t>Плановый объем (</a:t>
            </a:r>
            <a:r>
              <a:rPr lang="en-US" sz="1200" i="1" dirty="0"/>
              <a:t>PV</a:t>
            </a:r>
            <a:r>
              <a:rPr lang="ru-RU" sz="1200" i="1" dirty="0"/>
              <a:t>) —</a:t>
            </a:r>
            <a:r>
              <a:rPr lang="ru-RU" sz="1200" dirty="0"/>
              <a:t> утвержденный бюджет, выделенный на плановую операцию или компонент ИСР. Этот бюджет определяется в ходе процессов планирования. Другое название </a:t>
            </a:r>
            <a:r>
              <a:rPr lang="en-US" sz="1200" dirty="0"/>
              <a:t>PV </a:t>
            </a:r>
            <a:r>
              <a:rPr lang="ru-RU" sz="1200" dirty="0"/>
              <a:t>— </a:t>
            </a:r>
            <a:r>
              <a:rPr lang="ru-RU" sz="1200" i="1" dirty="0"/>
              <a:t>плановая стоимость запланированных работ (</a:t>
            </a:r>
            <a:r>
              <a:rPr lang="en-US" sz="1200" i="1" dirty="0"/>
              <a:t>JBCWS</a:t>
            </a:r>
            <a:r>
              <a:rPr lang="ru-RU" sz="1200" i="1" dirty="0"/>
              <a:t>).</a:t>
            </a:r>
          </a:p>
          <a:p>
            <a:pPr algn="just"/>
            <a:r>
              <a:rPr lang="ru-RU" sz="1200" dirty="0"/>
              <a:t>плановая стоимость (</a:t>
            </a:r>
            <a:r>
              <a:rPr lang="en-US" sz="1200" dirty="0"/>
              <a:t>PV</a:t>
            </a:r>
            <a:r>
              <a:rPr lang="ru-RU" sz="1200" dirty="0"/>
              <a:t>) — это </a:t>
            </a:r>
            <a:r>
              <a:rPr lang="ru-RU" sz="1200" i="1" dirty="0"/>
              <a:t>утвержденный бюджет</a:t>
            </a:r>
            <a:r>
              <a:rPr lang="ru-RU" sz="1200" dirty="0"/>
              <a:t> на плановые работы;</a:t>
            </a:r>
          </a:p>
          <a:p>
            <a:pPr algn="just"/>
            <a:r>
              <a:rPr lang="ru-RU" sz="1200" i="1" dirty="0"/>
              <a:t>Освоенный объем (</a:t>
            </a:r>
            <a:r>
              <a:rPr lang="en-US" sz="1200" i="1" dirty="0"/>
              <a:t>EV</a:t>
            </a:r>
            <a:r>
              <a:rPr lang="ru-RU" sz="1200" i="1" dirty="0"/>
              <a:t>) —</a:t>
            </a:r>
            <a:r>
              <a:rPr lang="ru-RU" sz="1200" dirty="0"/>
              <a:t> физически выполненные работы и утвержденный бюджет на эти работы. Обычно </a:t>
            </a:r>
            <a:r>
              <a:rPr lang="en-US" sz="1200" dirty="0"/>
              <a:t>EV </a:t>
            </a:r>
            <a:r>
              <a:rPr lang="ru-RU" sz="1200" dirty="0"/>
              <a:t>представляют в процентном соотношении его составляющих. Например, если рас­ход по бюджету составляет 1000 долл., а на данный момент мы фи­зически завершили 30% работ, наш освоенный объем (</a:t>
            </a:r>
            <a:r>
              <a:rPr lang="en-US" sz="1200" dirty="0"/>
              <a:t>EV</a:t>
            </a:r>
            <a:r>
              <a:rPr lang="ru-RU" sz="1200" dirty="0"/>
              <a:t>) состав­ляет 300 долл. Следовательно, </a:t>
            </a:r>
            <a:r>
              <a:rPr lang="en-US" sz="1200" dirty="0"/>
              <a:t>EV </a:t>
            </a:r>
            <a:r>
              <a:rPr lang="ru-RU" sz="1200" dirty="0"/>
              <a:t>не может превышать </a:t>
            </a:r>
            <a:r>
              <a:rPr lang="en-US" sz="1200" dirty="0"/>
              <a:t>PV </a:t>
            </a:r>
            <a:r>
              <a:rPr lang="ru-RU" sz="1200" dirty="0"/>
              <a:t>для дан­ной операции. Другое название </a:t>
            </a:r>
            <a:r>
              <a:rPr lang="en-US" sz="1200" dirty="0"/>
              <a:t>EV </a:t>
            </a:r>
            <a:r>
              <a:rPr lang="ru-RU" sz="1200" dirty="0"/>
              <a:t>— </a:t>
            </a:r>
            <a:r>
              <a:rPr lang="ru-RU" sz="1200" i="1" dirty="0"/>
              <a:t>плановая стоимость выполненных работ (</a:t>
            </a:r>
            <a:r>
              <a:rPr lang="en-US" sz="1200" i="1" dirty="0"/>
              <a:t>BCWP</a:t>
            </a:r>
            <a:r>
              <a:rPr lang="ru-RU" sz="1200" i="1" dirty="0"/>
              <a:t>).</a:t>
            </a:r>
            <a:endParaRPr lang="ru-RU" sz="1200" dirty="0"/>
          </a:p>
          <a:p>
            <a:pPr algn="just"/>
            <a:r>
              <a:rPr lang="ru-RU" sz="1200" dirty="0"/>
              <a:t>освоенный объем (</a:t>
            </a:r>
            <a:r>
              <a:rPr lang="en-US" sz="1200" dirty="0"/>
              <a:t>EV</a:t>
            </a:r>
            <a:r>
              <a:rPr lang="ru-RU" sz="1200" dirty="0"/>
              <a:t>) — </a:t>
            </a:r>
            <a:r>
              <a:rPr lang="ru-RU" sz="1200" i="1" dirty="0"/>
              <a:t>фактически выполненные работы и утвер­жденный бюджет</a:t>
            </a:r>
            <a:r>
              <a:rPr lang="ru-RU" sz="1200" dirty="0"/>
              <a:t> на эти работы.</a:t>
            </a:r>
          </a:p>
          <a:p>
            <a:pPr algn="just"/>
            <a:r>
              <a:rPr lang="ru-RU" sz="1200" i="1" dirty="0"/>
              <a:t>Фактическая стоимость (АС) —</a:t>
            </a:r>
            <a:r>
              <a:rPr lang="ru-RU" sz="1200" dirty="0"/>
              <a:t> фактические затраты на вы­полнение работ за определенный период в рамках плановой опера­ции. Фактическая стоимость может включать, например, только прямые затраты или сумму прямых и косвенных затрат, и она дол­жна соответствовать установленному в плане бюджету. Если бюд­жет не предусматривает косвенные затраты, то они не включаются в фактическую стоимость. В дальнейшем мы рассмотрим, как срав­нить фактическую стоимость (АС) с плановым объемом (</a:t>
            </a:r>
            <a:r>
              <a:rPr lang="en-US" sz="1200" dirty="0"/>
              <a:t>PV</a:t>
            </a:r>
            <a:r>
              <a:rPr lang="ru-RU" sz="1200" dirty="0"/>
              <a:t>), чтобы вычислить величину отклонения. Другое название фактической сто­имости — </a:t>
            </a:r>
            <a:r>
              <a:rPr lang="ru-RU" sz="1200" i="1" dirty="0"/>
              <a:t>фактическая стоимость выполненных работ (</a:t>
            </a:r>
            <a:r>
              <a:rPr lang="en-US" sz="1200" i="1" dirty="0"/>
              <a:t>ACWP</a:t>
            </a:r>
            <a:r>
              <a:rPr lang="ru-RU" sz="1200" i="1" dirty="0"/>
              <a:t>).</a:t>
            </a:r>
          </a:p>
          <a:p>
            <a:pPr algn="just"/>
            <a:r>
              <a:rPr lang="ru-RU" sz="1200" dirty="0"/>
              <a:t>фактическая стоимость (АС) — </a:t>
            </a:r>
            <a:r>
              <a:rPr lang="ru-RU" sz="1200" i="1" dirty="0"/>
              <a:t>фактические затраты</a:t>
            </a:r>
            <a:r>
              <a:rPr lang="ru-RU" sz="1200" dirty="0"/>
              <a:t> на выполнение работ за определенный период</a:t>
            </a:r>
          </a:p>
          <a:p>
            <a:endParaRPr lang="ru-RU" dirty="0"/>
          </a:p>
        </p:txBody>
      </p:sp>
      <p:sp>
        <p:nvSpPr>
          <p:cNvPr id="4" name="Номер слайда 3"/>
          <p:cNvSpPr>
            <a:spLocks noGrp="1"/>
          </p:cNvSpPr>
          <p:nvPr>
            <p:ph type="sldNum" sz="quarter" idx="5"/>
          </p:nvPr>
        </p:nvSpPr>
        <p:spPr/>
        <p:txBody>
          <a:bodyPr/>
          <a:lstStyle/>
          <a:p>
            <a:fld id="{194970EE-DC07-47A7-B920-8ACF2BC33766}" type="slidenum">
              <a:rPr lang="ru-RU" smtClean="0"/>
              <a:t>41</a:t>
            </a:fld>
            <a:endParaRPr lang="ru-RU"/>
          </a:p>
        </p:txBody>
      </p:sp>
    </p:spTree>
    <p:extLst>
      <p:ext uri="{BB962C8B-B14F-4D97-AF65-F5344CB8AC3E}">
        <p14:creationId xmlns:p14="http://schemas.microsoft.com/office/powerpoint/2010/main" val="106136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3149600" y="4038600"/>
            <a:ext cx="8636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46867040-C8B1-4040-84FE-CE72869E1D4D}" type="datetime1">
              <a:rPr lang="ru-RU" smtClean="0"/>
              <a:t>30.05.2023</a:t>
            </a:fld>
            <a:endParaRPr lang="ru-RU"/>
          </a:p>
        </p:txBody>
      </p:sp>
      <p:sp>
        <p:nvSpPr>
          <p:cNvPr id="17" name="Нижний колонтитул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864967F-2DBF-447D-8CDA-37E7E09C20A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B86370F-8644-4C7B-99F4-2C9CE122A9D4}" type="datetime1">
              <a:rPr lang="ru-RU" smtClean="0"/>
              <a:t>30.05.2023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64967F-2DBF-447D-8CDA-37E7E09C20A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37600" y="609601"/>
            <a:ext cx="27432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609600"/>
            <a:ext cx="74168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8737600" y="6248403"/>
            <a:ext cx="2946400" cy="365125"/>
          </a:xfrm>
        </p:spPr>
        <p:txBody>
          <a:bodyPr/>
          <a:lstStyle/>
          <a:p>
            <a:fld id="{F8DE827F-9322-479B-A699-F44CFC8406EC}" type="datetime1">
              <a:rPr lang="ru-RU" smtClean="0"/>
              <a:t>30.05.2023</a:t>
            </a:fld>
            <a:endParaRPr lang="ru-RU"/>
          </a:p>
        </p:txBody>
      </p:sp>
      <p:sp>
        <p:nvSpPr>
          <p:cNvPr id="5" name="Нижний колонтитул 4"/>
          <p:cNvSpPr>
            <a:spLocks noGrp="1"/>
          </p:cNvSpPr>
          <p:nvPr>
            <p:ph type="ftr" sz="quarter" idx="11"/>
          </p:nvPr>
        </p:nvSpPr>
        <p:spPr>
          <a:xfrm>
            <a:off x="609602" y="6248208"/>
            <a:ext cx="7431311" cy="365125"/>
          </a:xfrm>
        </p:spPr>
        <p:txBody>
          <a:bodyPr/>
          <a:lstStyle/>
          <a:p>
            <a:endParaRPr lang="ru-RU"/>
          </a:p>
        </p:txBody>
      </p:sp>
      <p:sp>
        <p:nvSpPr>
          <p:cNvPr id="7" name="Прямоугольник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8075084" y="103716"/>
            <a:ext cx="533400" cy="325968"/>
          </a:xfrm>
        </p:spPr>
        <p:txBody>
          <a:bodyPr/>
          <a:lstStyle/>
          <a:p>
            <a:fld id="{4864967F-2DBF-447D-8CDA-37E7E09C20AC}"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864" y="228600"/>
            <a:ext cx="108712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26D02E36-4C20-4E06-955F-64983164609A}" type="datetime1">
              <a:rPr lang="ru-RU" smtClean="0"/>
              <a:t>30.05.2023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4864967F-2DBF-447D-8CDA-37E7E09C20AC}" type="slidenum">
              <a:rPr lang="ru-RU" smtClean="0"/>
              <a:t>‹#›</a:t>
            </a:fld>
            <a:endParaRPr lang="ru-RU"/>
          </a:p>
        </p:txBody>
      </p:sp>
      <p:sp>
        <p:nvSpPr>
          <p:cNvPr id="8" name="Объект 7"/>
          <p:cNvSpPr>
            <a:spLocks noGrp="1"/>
          </p:cNvSpPr>
          <p:nvPr>
            <p:ph sz="quarter" idx="1"/>
          </p:nvPr>
        </p:nvSpPr>
        <p:spPr>
          <a:xfrm>
            <a:off x="816864" y="1600200"/>
            <a:ext cx="108712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AD0A73B8-7947-400D-88AD-777BB00081FB}" type="datetime1">
              <a:rPr lang="ru-RU" smtClean="0"/>
              <a:t>30.05.2023</a:t>
            </a:fld>
            <a:endParaRPr lang="ru-RU"/>
          </a:p>
        </p:txBody>
      </p:sp>
      <p:sp>
        <p:nvSpPr>
          <p:cNvPr id="13" name="Номер слайда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864967F-2DBF-447D-8CDA-37E7E09C20AC}" type="slidenum">
              <a:rPr lang="ru-RU" smtClean="0"/>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Объект 8"/>
          <p:cNvSpPr>
            <a:spLocks noGrp="1"/>
          </p:cNvSpPr>
          <p:nvPr>
            <p:ph sz="quarter" idx="1"/>
          </p:nvPr>
        </p:nvSpPr>
        <p:spPr>
          <a:xfrm>
            <a:off x="812800" y="1589567"/>
            <a:ext cx="5181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6459868" y="1589567"/>
            <a:ext cx="5181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6A5052CE-5F28-4E27-8D3E-EF63BF36A99A}" type="datetime1">
              <a:rPr lang="ru-RU" smtClean="0"/>
              <a:t>30.05.2023</a:t>
            </a:fld>
            <a:endParaRPr lang="ru-RU"/>
          </a:p>
        </p:txBody>
      </p:sp>
      <p:sp>
        <p:nvSpPr>
          <p:cNvPr id="10" name="Номер слайда 9"/>
          <p:cNvSpPr>
            <a:spLocks noGrp="1"/>
          </p:cNvSpPr>
          <p:nvPr>
            <p:ph type="sldNum" sz="quarter" idx="16"/>
          </p:nvPr>
        </p:nvSpPr>
        <p:spPr/>
        <p:txBody>
          <a:bodyPr rtlCol="0"/>
          <a:lstStyle/>
          <a:p>
            <a:fld id="{4864967F-2DBF-447D-8CDA-37E7E09C20AC}" type="slidenum">
              <a:rPr lang="ru-RU" smtClean="0"/>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1200" y="273050"/>
            <a:ext cx="10871200" cy="869950"/>
          </a:xfrm>
        </p:spPr>
        <p:txBody>
          <a:bodyPr anchor="ctr"/>
          <a:lstStyle>
            <a:lvl1pPr>
              <a:defRPr/>
            </a:lvl1pPr>
          </a:lstStyle>
          <a:p>
            <a:r>
              <a:rPr kumimoji="0" lang="ru-RU" smtClean="0"/>
              <a:t>Образец заголовка</a:t>
            </a:r>
            <a:endParaRPr kumimoji="0" lang="en-US"/>
          </a:p>
        </p:txBody>
      </p:sp>
      <p:sp>
        <p:nvSpPr>
          <p:cNvPr id="11" name="Объект 10"/>
          <p:cNvSpPr>
            <a:spLocks noGrp="1"/>
          </p:cNvSpPr>
          <p:nvPr>
            <p:ph sz="quarter" idx="2"/>
          </p:nvPr>
        </p:nvSpPr>
        <p:spPr>
          <a:xfrm>
            <a:off x="812800" y="2438400"/>
            <a:ext cx="51816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6400800" y="2438400"/>
            <a:ext cx="51816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8CDB282A-5430-458A-870B-4DAC8241B03B}" type="datetime1">
              <a:rPr lang="ru-RU" smtClean="0"/>
              <a:t>30.05.2023</a:t>
            </a:fld>
            <a:endParaRPr lang="ru-RU"/>
          </a:p>
        </p:txBody>
      </p:sp>
      <p:sp>
        <p:nvSpPr>
          <p:cNvPr id="12" name="Номер слайда 11"/>
          <p:cNvSpPr>
            <a:spLocks noGrp="1"/>
          </p:cNvSpPr>
          <p:nvPr>
            <p:ph type="sldNum" sz="quarter" idx="16"/>
          </p:nvPr>
        </p:nvSpPr>
        <p:spPr/>
        <p:txBody>
          <a:bodyPr rtlCol="0"/>
          <a:lstStyle/>
          <a:p>
            <a:fld id="{4864967F-2DBF-447D-8CDA-37E7E09C20AC}" type="slidenum">
              <a:rPr lang="ru-RU" smtClean="0"/>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6FD0530-747D-4135-AD90-E9AB66C4FF05}" type="datetime1">
              <a:rPr lang="ru-RU" smtClean="0"/>
              <a:t>30.05.2023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4864967F-2DBF-447D-8CDA-37E7E09C20A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E76FA3-EB1C-41F6-A15F-1820EFCA42A3}" type="datetime1">
              <a:rPr lang="ru-RU" smtClean="0"/>
              <a:t>30.05.2023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711200" cy="381000"/>
          </a:xfrm>
        </p:spPr>
        <p:txBody>
          <a:bodyPr/>
          <a:lstStyle>
            <a:lvl1pPr>
              <a:defRPr>
                <a:solidFill>
                  <a:schemeClr val="tx2"/>
                </a:solidFill>
              </a:defRPr>
            </a:lvl1pPr>
          </a:lstStyle>
          <a:p>
            <a:fld id="{4864967F-2DBF-447D-8CDA-37E7E09C20A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800" y="273050"/>
            <a:ext cx="107696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859667E-01D3-4B84-8057-19D8F65878E8}" type="datetime1">
              <a:rPr lang="ru-RU" smtClean="0"/>
              <a:t>30.05.2023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4864967F-2DBF-447D-8CDA-37E7E09C20AC}" type="slidenum">
              <a:rPr lang="ru-RU" smtClean="0"/>
              <a:t>‹#›</a:t>
            </a:fld>
            <a:endParaRPr lang="ru-RU"/>
          </a:p>
        </p:txBody>
      </p:sp>
      <p:sp>
        <p:nvSpPr>
          <p:cNvPr id="3" name="Текст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Объект 8"/>
          <p:cNvSpPr>
            <a:spLocks noGrp="1"/>
          </p:cNvSpPr>
          <p:nvPr>
            <p:ph sz="quarter" idx="1"/>
          </p:nvPr>
        </p:nvSpPr>
        <p:spPr>
          <a:xfrm>
            <a:off x="3149600" y="1752600"/>
            <a:ext cx="85344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8331200" y="6248401"/>
            <a:ext cx="3556000" cy="365125"/>
          </a:xfrm>
        </p:spPr>
        <p:txBody>
          <a:bodyPr rtlCol="0"/>
          <a:lstStyle/>
          <a:p>
            <a:fld id="{6043DF8C-151D-4050-90D9-B7DCE16AF7BB}" type="datetime1">
              <a:rPr lang="ru-RU" smtClean="0"/>
              <a:t>30.05.2023</a:t>
            </a:fld>
            <a:endParaRPr lang="ru-RU"/>
          </a:p>
        </p:txBody>
      </p:sp>
      <p:sp>
        <p:nvSpPr>
          <p:cNvPr id="13" name="Номер слайда 12"/>
          <p:cNvSpPr>
            <a:spLocks noGrp="1"/>
          </p:cNvSpPr>
          <p:nvPr>
            <p:ph type="sldNum" sz="quarter" idx="11"/>
          </p:nvPr>
        </p:nvSpPr>
        <p:spPr>
          <a:xfrm>
            <a:off x="0" y="4667249"/>
            <a:ext cx="1930400" cy="663578"/>
          </a:xfrm>
        </p:spPr>
        <p:txBody>
          <a:bodyPr rtlCol="0"/>
          <a:lstStyle>
            <a:lvl1pPr>
              <a:defRPr sz="2800"/>
            </a:lvl1pPr>
          </a:lstStyle>
          <a:p>
            <a:fld id="{4864967F-2DBF-447D-8CDA-37E7E09C20AC}" type="slidenum">
              <a:rPr lang="ru-RU" smtClean="0"/>
              <a:t>‹#›</a:t>
            </a:fld>
            <a:endParaRPr lang="ru-RU"/>
          </a:p>
        </p:txBody>
      </p:sp>
      <p:sp>
        <p:nvSpPr>
          <p:cNvPr id="14" name="Нижний колонтитул 13"/>
          <p:cNvSpPr>
            <a:spLocks noGrp="1"/>
          </p:cNvSpPr>
          <p:nvPr>
            <p:ph type="ftr" sz="quarter" idx="12"/>
          </p:nvPr>
        </p:nvSpPr>
        <p:spPr>
          <a:xfrm>
            <a:off x="2133600" y="6248207"/>
            <a:ext cx="6096000" cy="365125"/>
          </a:xfrm>
        </p:spPr>
        <p:txBody>
          <a:bodyPr rtlCol="0"/>
          <a:lstStyle/>
          <a:p>
            <a:endParaRPr kumimoji="0" lang="en-US" dirty="0"/>
          </a:p>
        </p:txBody>
      </p:sp>
      <p:sp>
        <p:nvSpPr>
          <p:cNvPr id="3" name="Рисунок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812800" y="228600"/>
            <a:ext cx="108712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50EC2C79-F8E1-43F9-B4AE-754D8F216D6E}" type="datetime1">
              <a:rPr lang="ru-RU" smtClean="0"/>
              <a:t>30.05.2023</a:t>
            </a:fld>
            <a:endParaRPr lang="ru-RU"/>
          </a:p>
        </p:txBody>
      </p:sp>
      <p:sp>
        <p:nvSpPr>
          <p:cNvPr id="3" name="Нижний колонтитул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864967F-2DBF-447D-8CDA-37E7E09C20A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7.xml.rels><?xml version="1.0" encoding="UTF-8" standalone="yes"?>
<Relationships xmlns="http://schemas.openxmlformats.org/package/2006/relationships"><Relationship Id="rId3" Type="http://schemas.openxmlformats.org/officeDocument/2006/relationships/package" Target="../embeddings/_________Microsoft_Visio111.vs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emf"/><Relationship Id="rId4" Type="http://schemas.openxmlformats.org/officeDocument/2006/relationships/package" Target="../embeddings/_________Microsoft_Visio1222.vsdx"/></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package" Target="../embeddings/_________Microsoft_Visio233.vsdx"/></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package" Target="../embeddings/_________Microsoft_Visio344.vsd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package" Target="../embeddings/_________Microsoft_Visio455.vsd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sz="6600" dirty="0"/>
              <a:t>Контроль </a:t>
            </a:r>
            <a:r>
              <a:rPr lang="ru-RU" sz="6600" dirty="0" smtClean="0"/>
              <a:t>ИСПОЛНЕНИЯ И ЗАВЕРШЕНИЕ проекта</a:t>
            </a:r>
            <a:endParaRPr lang="ru-RU" sz="4000" dirty="0"/>
          </a:p>
        </p:txBody>
      </p:sp>
      <p:sp>
        <p:nvSpPr>
          <p:cNvPr id="4" name="Номер слайда 3"/>
          <p:cNvSpPr>
            <a:spLocks noGrp="1"/>
          </p:cNvSpPr>
          <p:nvPr>
            <p:ph type="sldNum" sz="quarter" idx="12"/>
          </p:nvPr>
        </p:nvSpPr>
        <p:spPr/>
        <p:txBody>
          <a:bodyPr/>
          <a:lstStyle/>
          <a:p>
            <a:fld id="{4864967F-2DBF-447D-8CDA-37E7E09C20AC}" type="slidenum">
              <a:rPr lang="ru-RU" smtClean="0"/>
              <a:t>1</a:t>
            </a:fld>
            <a:endParaRPr lang="ru-RU"/>
          </a:p>
        </p:txBody>
      </p:sp>
    </p:spTree>
    <p:extLst>
      <p:ext uri="{BB962C8B-B14F-4D97-AF65-F5344CB8AC3E}">
        <p14:creationId xmlns:p14="http://schemas.microsoft.com/office/powerpoint/2010/main" val="4182819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F93EA1E-4A01-BE47-BA90-8252E8FEAA91}"/>
              </a:ext>
            </a:extLst>
          </p:cNvPr>
          <p:cNvSpPr>
            <a:spLocks noGrp="1"/>
          </p:cNvSpPr>
          <p:nvPr>
            <p:ph type="title"/>
          </p:nvPr>
        </p:nvSpPr>
        <p:spPr>
          <a:xfrm>
            <a:off x="1069848" y="146701"/>
            <a:ext cx="10058400" cy="479464"/>
          </a:xfrm>
        </p:spPr>
        <p:txBody>
          <a:bodyPr>
            <a:normAutofit fontScale="90000"/>
          </a:bodyPr>
          <a:lstStyle/>
          <a:p>
            <a:r>
              <a:rPr lang="ru-RU" dirty="0"/>
              <a:t>Ревизия</a:t>
            </a:r>
          </a:p>
        </p:txBody>
      </p:sp>
      <p:sp>
        <p:nvSpPr>
          <p:cNvPr id="4" name="Номер слайда 3">
            <a:extLst>
              <a:ext uri="{FF2B5EF4-FFF2-40B4-BE49-F238E27FC236}">
                <a16:creationId xmlns="" xmlns:a16="http://schemas.microsoft.com/office/drawing/2014/main" id="{CCC29801-83D2-E647-9111-4F84322FA867}"/>
              </a:ext>
            </a:extLst>
          </p:cNvPr>
          <p:cNvSpPr>
            <a:spLocks noGrp="1"/>
          </p:cNvSpPr>
          <p:nvPr>
            <p:ph type="sldNum" sz="quarter" idx="12"/>
          </p:nvPr>
        </p:nvSpPr>
        <p:spPr/>
        <p:txBody>
          <a:bodyPr>
            <a:normAutofit fontScale="85000" lnSpcReduction="20000"/>
          </a:bodyPr>
          <a:lstStyle/>
          <a:p>
            <a:fld id="{4864967F-2DBF-447D-8CDA-37E7E09C20AC}" type="slidenum">
              <a:rPr lang="ru-RU" smtClean="0"/>
              <a:t>10</a:t>
            </a:fld>
            <a:endParaRPr lang="ru-RU"/>
          </a:p>
        </p:txBody>
      </p:sp>
      <p:sp>
        <p:nvSpPr>
          <p:cNvPr id="3" name="Объект 2">
            <a:extLst>
              <a:ext uri="{FF2B5EF4-FFF2-40B4-BE49-F238E27FC236}">
                <a16:creationId xmlns="" xmlns:a16="http://schemas.microsoft.com/office/drawing/2014/main" id="{3CB1FC76-36AA-CF4C-8C54-AB65D0A184D6}"/>
              </a:ext>
            </a:extLst>
          </p:cNvPr>
          <p:cNvSpPr>
            <a:spLocks noGrp="1"/>
          </p:cNvSpPr>
          <p:nvPr>
            <p:ph sz="quarter" idx="1"/>
          </p:nvPr>
        </p:nvSpPr>
        <p:spPr>
          <a:xfrm>
            <a:off x="427382" y="904461"/>
            <a:ext cx="10883745" cy="1804362"/>
          </a:xfrm>
        </p:spPr>
        <p:txBody>
          <a:bodyPr>
            <a:noAutofit/>
          </a:bodyPr>
          <a:lstStyle/>
          <a:p>
            <a:pPr marL="0" indent="0" algn="just">
              <a:buNone/>
            </a:pPr>
            <a:r>
              <a:rPr lang="ru-RU" sz="2400" dirty="0"/>
              <a:t>Ревизии могут проводиться либо изнутри (ревизионная комиссия, служба внутреннего аудита компании), либо извне (другой организацией, специализирующейся на подобных ревизиях).</a:t>
            </a:r>
          </a:p>
          <a:p>
            <a:pPr marL="0" indent="0" algn="just">
              <a:buNone/>
            </a:pPr>
            <a:r>
              <a:rPr lang="ru-RU" sz="2400" dirty="0"/>
              <a:t>Ревизия проекта должна проводиться в три последовательных этапа:</a:t>
            </a:r>
          </a:p>
        </p:txBody>
      </p:sp>
      <p:sp>
        <p:nvSpPr>
          <p:cNvPr id="5" name="Прямоугольник 4">
            <a:extLst>
              <a:ext uri="{FF2B5EF4-FFF2-40B4-BE49-F238E27FC236}">
                <a16:creationId xmlns="" xmlns:a16="http://schemas.microsoft.com/office/drawing/2014/main" id="{87D0E187-FF50-CE4C-8F4A-3EF80AB2E714}"/>
              </a:ext>
            </a:extLst>
          </p:cNvPr>
          <p:cNvSpPr/>
          <p:nvPr/>
        </p:nvSpPr>
        <p:spPr>
          <a:xfrm>
            <a:off x="528761" y="5075675"/>
            <a:ext cx="10700865" cy="1200329"/>
          </a:xfrm>
          <a:prstGeom prst="rect">
            <a:avLst/>
          </a:prstGeom>
        </p:spPr>
        <p:txBody>
          <a:bodyPr wrap="square">
            <a:spAutoFit/>
          </a:bodyPr>
          <a:lstStyle/>
          <a:p>
            <a:pPr algn="just"/>
            <a:r>
              <a:rPr lang="ru-RU" sz="2400" dirty="0"/>
              <a:t>Каждый этап требует разного состава персонала, проводящего ревизию, различного объема работ, решает различные задачи и дает различные результаты.</a:t>
            </a:r>
          </a:p>
        </p:txBody>
      </p:sp>
      <p:graphicFrame>
        <p:nvGraphicFramePr>
          <p:cNvPr id="7" name="Схема 6">
            <a:extLst>
              <a:ext uri="{FF2B5EF4-FFF2-40B4-BE49-F238E27FC236}">
                <a16:creationId xmlns="" xmlns:a16="http://schemas.microsoft.com/office/drawing/2014/main" id="{BCBAE0DA-B4CA-354C-8146-40D283BB7C50}"/>
              </a:ext>
            </a:extLst>
          </p:cNvPr>
          <p:cNvGraphicFramePr/>
          <p:nvPr>
            <p:extLst/>
          </p:nvPr>
        </p:nvGraphicFramePr>
        <p:xfrm>
          <a:off x="193018" y="2708823"/>
          <a:ext cx="11812059" cy="1993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739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
                                            <p:graphicEl>
                                              <a:dgm id="{3B89B865-0C26-B14E-A009-A9C86173121E}"/>
                                            </p:graphicEl>
                                          </p:spTgt>
                                        </p:tgtEl>
                                        <p:attrNameLst>
                                          <p:attrName>style.visibility</p:attrName>
                                        </p:attrNameLst>
                                      </p:cBhvr>
                                      <p:to>
                                        <p:strVal val="visible"/>
                                      </p:to>
                                    </p:set>
                                    <p:anim calcmode="lin" valueType="num">
                                      <p:cBhvr additive="base">
                                        <p:cTn id="17" dur="500" fill="hold"/>
                                        <p:tgtEl>
                                          <p:spTgt spid="7">
                                            <p:graphicEl>
                                              <a:dgm id="{3B89B865-0C26-B14E-A009-A9C86173121E}"/>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graphicEl>
                                              <a:dgm id="{3B89B865-0C26-B14E-A009-A9C86173121E}"/>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graphicEl>
                                              <a:dgm id="{16D587DF-1285-3B40-9EF5-8E81FF9FCD85}"/>
                                            </p:graphicEl>
                                          </p:spTgt>
                                        </p:tgtEl>
                                        <p:attrNameLst>
                                          <p:attrName>style.visibility</p:attrName>
                                        </p:attrNameLst>
                                      </p:cBhvr>
                                      <p:to>
                                        <p:strVal val="visible"/>
                                      </p:to>
                                    </p:set>
                                    <p:anim calcmode="lin" valueType="num">
                                      <p:cBhvr additive="base">
                                        <p:cTn id="23" dur="500" fill="hold"/>
                                        <p:tgtEl>
                                          <p:spTgt spid="7">
                                            <p:graphicEl>
                                              <a:dgm id="{16D587DF-1285-3B40-9EF5-8E81FF9FCD85}"/>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graphicEl>
                                              <a:dgm id="{16D587DF-1285-3B40-9EF5-8E81FF9FCD85}"/>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graphicEl>
                                              <a:dgm id="{BB700BA8-63B9-C547-A936-C830A5F48F0E}"/>
                                            </p:graphicEl>
                                          </p:spTgt>
                                        </p:tgtEl>
                                        <p:attrNameLst>
                                          <p:attrName>style.visibility</p:attrName>
                                        </p:attrNameLst>
                                      </p:cBhvr>
                                      <p:to>
                                        <p:strVal val="visible"/>
                                      </p:to>
                                    </p:set>
                                    <p:anim calcmode="lin" valueType="num">
                                      <p:cBhvr additive="base">
                                        <p:cTn id="27" dur="500" fill="hold"/>
                                        <p:tgtEl>
                                          <p:spTgt spid="7">
                                            <p:graphicEl>
                                              <a:dgm id="{BB700BA8-63B9-C547-A936-C830A5F48F0E}"/>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graphicEl>
                                              <a:dgm id="{BB700BA8-63B9-C547-A936-C830A5F48F0E}"/>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
                                            <p:graphicEl>
                                              <a:dgm id="{182DAA23-90A1-7148-BB5E-66765209CE46}"/>
                                            </p:graphicEl>
                                          </p:spTgt>
                                        </p:tgtEl>
                                        <p:attrNameLst>
                                          <p:attrName>style.visibility</p:attrName>
                                        </p:attrNameLst>
                                      </p:cBhvr>
                                      <p:to>
                                        <p:strVal val="visible"/>
                                      </p:to>
                                    </p:set>
                                    <p:anim calcmode="lin" valueType="num">
                                      <p:cBhvr additive="base">
                                        <p:cTn id="33" dur="500" fill="hold"/>
                                        <p:tgtEl>
                                          <p:spTgt spid="7">
                                            <p:graphicEl>
                                              <a:dgm id="{182DAA23-90A1-7148-BB5E-66765209CE46}"/>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graphicEl>
                                              <a:dgm id="{182DAA23-90A1-7148-BB5E-66765209CE46}"/>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
                                            <p:graphicEl>
                                              <a:dgm id="{926B241D-F34C-2147-BCBC-094D676E7C4E}"/>
                                            </p:graphicEl>
                                          </p:spTgt>
                                        </p:tgtEl>
                                        <p:attrNameLst>
                                          <p:attrName>style.visibility</p:attrName>
                                        </p:attrNameLst>
                                      </p:cBhvr>
                                      <p:to>
                                        <p:strVal val="visible"/>
                                      </p:to>
                                    </p:set>
                                    <p:anim calcmode="lin" valueType="num">
                                      <p:cBhvr additive="base">
                                        <p:cTn id="37" dur="500" fill="hold"/>
                                        <p:tgtEl>
                                          <p:spTgt spid="7">
                                            <p:graphicEl>
                                              <a:dgm id="{926B241D-F34C-2147-BCBC-094D676E7C4E}"/>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graphicEl>
                                              <a:dgm id="{926B241D-F34C-2147-BCBC-094D676E7C4E}"/>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BD2C1A7-94D7-4747-A52A-6BA70AE4C300}"/>
              </a:ext>
            </a:extLst>
          </p:cNvPr>
          <p:cNvSpPr>
            <a:spLocks noGrp="1"/>
          </p:cNvSpPr>
          <p:nvPr>
            <p:ph type="title"/>
          </p:nvPr>
        </p:nvSpPr>
        <p:spPr>
          <a:xfrm>
            <a:off x="1069848" y="87067"/>
            <a:ext cx="10058400" cy="708063"/>
          </a:xfrm>
        </p:spPr>
        <p:txBody>
          <a:bodyPr>
            <a:normAutofit fontScale="90000"/>
          </a:bodyPr>
          <a:lstStyle/>
          <a:p>
            <a:r>
              <a:rPr lang="ru-RU" dirty="0"/>
              <a:t>Первый этап ревизии</a:t>
            </a:r>
          </a:p>
        </p:txBody>
      </p:sp>
      <p:sp>
        <p:nvSpPr>
          <p:cNvPr id="4" name="Номер слайда 3">
            <a:extLst>
              <a:ext uri="{FF2B5EF4-FFF2-40B4-BE49-F238E27FC236}">
                <a16:creationId xmlns="" xmlns:a16="http://schemas.microsoft.com/office/drawing/2014/main" id="{682C544A-9D26-8043-B4A5-5CDD45B9E18B}"/>
              </a:ext>
            </a:extLst>
          </p:cNvPr>
          <p:cNvSpPr>
            <a:spLocks noGrp="1"/>
          </p:cNvSpPr>
          <p:nvPr>
            <p:ph type="sldNum" sz="quarter" idx="12"/>
          </p:nvPr>
        </p:nvSpPr>
        <p:spPr/>
        <p:txBody>
          <a:bodyPr>
            <a:normAutofit fontScale="85000" lnSpcReduction="20000"/>
          </a:bodyPr>
          <a:lstStyle/>
          <a:p>
            <a:fld id="{4864967F-2DBF-447D-8CDA-37E7E09C20AC}" type="slidenum">
              <a:rPr lang="ru-RU" smtClean="0"/>
              <a:t>11</a:t>
            </a:fld>
            <a:endParaRPr lang="ru-RU"/>
          </a:p>
        </p:txBody>
      </p:sp>
      <p:sp>
        <p:nvSpPr>
          <p:cNvPr id="3" name="Объект 2">
            <a:extLst>
              <a:ext uri="{FF2B5EF4-FFF2-40B4-BE49-F238E27FC236}">
                <a16:creationId xmlns="" xmlns:a16="http://schemas.microsoft.com/office/drawing/2014/main" id="{7783097D-4A66-754F-8451-FA49CFB67C86}"/>
              </a:ext>
            </a:extLst>
          </p:cNvPr>
          <p:cNvSpPr>
            <a:spLocks noGrp="1"/>
          </p:cNvSpPr>
          <p:nvPr>
            <p:ph sz="quarter" idx="1"/>
          </p:nvPr>
        </p:nvSpPr>
        <p:spPr>
          <a:xfrm>
            <a:off x="228600" y="884583"/>
            <a:ext cx="11722608" cy="5973417"/>
          </a:xfrm>
        </p:spPr>
        <p:txBody>
          <a:bodyPr>
            <a:noAutofit/>
          </a:bodyPr>
          <a:lstStyle/>
          <a:p>
            <a:pPr marL="0" indent="0" algn="just">
              <a:buNone/>
            </a:pPr>
            <a:r>
              <a:rPr lang="ru-RU" sz="2400" dirty="0"/>
              <a:t>На первом этапе ревизии проверяется, были ли разработаны соответствующие подходы, системы и процедуры для поддержания приемлемых уровней управления финансовой деятельностью. При этом оценивается:</a:t>
            </a:r>
          </a:p>
          <a:p>
            <a:pPr algn="just"/>
            <a:r>
              <a:rPr lang="ru-RU" sz="2400" dirty="0"/>
              <a:t>— сметная стоимость проекта;</a:t>
            </a:r>
          </a:p>
          <a:p>
            <a:pPr algn="just"/>
            <a:r>
              <a:rPr lang="ru-RU" sz="2400" dirty="0"/>
              <a:t>— перспективная оценка потока денежной наличности;</a:t>
            </a:r>
          </a:p>
          <a:p>
            <a:pPr algn="just"/>
            <a:r>
              <a:rPr lang="ru-RU" sz="2400" dirty="0"/>
              <a:t>— финансовые рычаги управления;</a:t>
            </a:r>
          </a:p>
          <a:p>
            <a:pPr algn="just"/>
            <a:r>
              <a:rPr lang="ru-RU" sz="2400" dirty="0"/>
              <a:t>— требования к решению об осуществлении затрат;</a:t>
            </a:r>
          </a:p>
          <a:p>
            <a:pPr algn="just"/>
            <a:r>
              <a:rPr lang="ru-RU" sz="2400" dirty="0"/>
              <a:t>— система учета;</a:t>
            </a:r>
          </a:p>
          <a:p>
            <a:pPr algn="just"/>
            <a:r>
              <a:rPr lang="ru-RU" sz="2400" dirty="0"/>
              <a:t>— методология оценки;</a:t>
            </a:r>
          </a:p>
          <a:p>
            <a:pPr algn="just"/>
            <a:r>
              <a:rPr lang="ru-RU" sz="2400" dirty="0"/>
              <a:t>— уровень детализации календарного графика и методика надбавок к стоимости;</a:t>
            </a:r>
          </a:p>
          <a:p>
            <a:pPr algn="just"/>
            <a:r>
              <a:rPr lang="ru-RU" sz="2400" dirty="0"/>
              <a:t>— контроль за внесением изменений;</a:t>
            </a:r>
          </a:p>
          <a:p>
            <a:pPr algn="just"/>
            <a:r>
              <a:rPr lang="ru-RU" sz="2400" dirty="0"/>
              <a:t>— отчетность о состоянии работ.</a:t>
            </a:r>
          </a:p>
          <a:p>
            <a:pPr algn="just"/>
            <a:endParaRPr lang="ru-RU" sz="2400" dirty="0"/>
          </a:p>
        </p:txBody>
      </p:sp>
    </p:spTree>
    <p:extLst>
      <p:ext uri="{BB962C8B-B14F-4D97-AF65-F5344CB8AC3E}">
        <p14:creationId xmlns:p14="http://schemas.microsoft.com/office/powerpoint/2010/main" val="45256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22D774C-6E55-AA43-B2D6-F972D26AC0C0}"/>
              </a:ext>
            </a:extLst>
          </p:cNvPr>
          <p:cNvSpPr>
            <a:spLocks noGrp="1"/>
          </p:cNvSpPr>
          <p:nvPr>
            <p:ph type="title"/>
          </p:nvPr>
        </p:nvSpPr>
        <p:spPr>
          <a:xfrm>
            <a:off x="1069848" y="156641"/>
            <a:ext cx="10058400" cy="797516"/>
          </a:xfrm>
        </p:spPr>
        <p:txBody>
          <a:bodyPr/>
          <a:lstStyle/>
          <a:p>
            <a:r>
              <a:rPr lang="ru-RU" dirty="0"/>
              <a:t>Второй этап ревизии</a:t>
            </a:r>
          </a:p>
        </p:txBody>
      </p:sp>
      <p:sp>
        <p:nvSpPr>
          <p:cNvPr id="4" name="Номер слайда 3">
            <a:extLst>
              <a:ext uri="{FF2B5EF4-FFF2-40B4-BE49-F238E27FC236}">
                <a16:creationId xmlns="" xmlns:a16="http://schemas.microsoft.com/office/drawing/2014/main" id="{016EEB99-4CB2-B345-BF31-F04FDDC348DD}"/>
              </a:ext>
            </a:extLst>
          </p:cNvPr>
          <p:cNvSpPr>
            <a:spLocks noGrp="1"/>
          </p:cNvSpPr>
          <p:nvPr>
            <p:ph type="sldNum" sz="quarter" idx="12"/>
          </p:nvPr>
        </p:nvSpPr>
        <p:spPr/>
        <p:txBody>
          <a:bodyPr>
            <a:normAutofit fontScale="85000" lnSpcReduction="20000"/>
          </a:bodyPr>
          <a:lstStyle/>
          <a:p>
            <a:fld id="{4864967F-2DBF-447D-8CDA-37E7E09C20AC}" type="slidenum">
              <a:rPr lang="ru-RU" smtClean="0"/>
              <a:t>12</a:t>
            </a:fld>
            <a:endParaRPr lang="ru-RU"/>
          </a:p>
        </p:txBody>
      </p:sp>
      <p:sp>
        <p:nvSpPr>
          <p:cNvPr id="3" name="Объект 2">
            <a:extLst>
              <a:ext uri="{FF2B5EF4-FFF2-40B4-BE49-F238E27FC236}">
                <a16:creationId xmlns="" xmlns:a16="http://schemas.microsoft.com/office/drawing/2014/main" id="{CC62A597-9924-0946-87D2-0F4902F454C0}"/>
              </a:ext>
            </a:extLst>
          </p:cNvPr>
          <p:cNvSpPr>
            <a:spLocks noGrp="1"/>
          </p:cNvSpPr>
          <p:nvPr>
            <p:ph sz="quarter" idx="1"/>
          </p:nvPr>
        </p:nvSpPr>
        <p:spPr>
          <a:xfrm>
            <a:off x="198783" y="954157"/>
            <a:ext cx="11112345" cy="5218043"/>
          </a:xfrm>
        </p:spPr>
        <p:txBody>
          <a:bodyPr>
            <a:noAutofit/>
          </a:bodyPr>
          <a:lstStyle/>
          <a:p>
            <a:pPr marL="0" indent="0" algn="just">
              <a:buNone/>
            </a:pPr>
            <a:r>
              <a:rPr lang="ru-RU" sz="2400" dirty="0"/>
              <a:t>Второй этап ревизии должен состоять из ряда проверок, определяющих соответствие финансовой деятельности тем методом, которые были разработаны и утверждены на первом этапе.</a:t>
            </a:r>
          </a:p>
          <a:p>
            <a:pPr marL="0" indent="0" algn="just">
              <a:buNone/>
            </a:pPr>
            <a:endParaRPr lang="ru-RU" sz="2400" dirty="0"/>
          </a:p>
          <a:p>
            <a:pPr marL="0" indent="0" algn="just">
              <a:buNone/>
            </a:pPr>
            <a:r>
              <a:rPr lang="ru-RU" sz="2400" dirty="0"/>
              <a:t>Результаты второго этапа ревизии должны состоять из трех отдельных отчетов:</a:t>
            </a:r>
          </a:p>
          <a:p>
            <a:pPr algn="just"/>
            <a:r>
              <a:rPr lang="ru-RU" sz="2400" dirty="0"/>
              <a:t>— периодические отчеты по результатам проверки и конкретные рекомендации ревизора в случаях, требующих улучшений;</a:t>
            </a:r>
          </a:p>
          <a:p>
            <a:pPr algn="just"/>
            <a:r>
              <a:rPr lang="ru-RU" sz="2400" dirty="0"/>
              <a:t>— периодические оценки точности отчетов о состоянии финансовой деятельности с замечаниями и рекомендациями ревизора;</a:t>
            </a:r>
          </a:p>
          <a:p>
            <a:pPr algn="just"/>
            <a:r>
              <a:rPr lang="ru-RU" sz="2400" dirty="0"/>
              <a:t>— специальные отчеты, документирующие значительные отклонения и обстоятельства, приведшие к ним.</a:t>
            </a:r>
          </a:p>
          <a:p>
            <a:pPr algn="just"/>
            <a:endParaRPr lang="ru-RU" sz="2400" dirty="0"/>
          </a:p>
        </p:txBody>
      </p:sp>
    </p:spTree>
    <p:extLst>
      <p:ext uri="{BB962C8B-B14F-4D97-AF65-F5344CB8AC3E}">
        <p14:creationId xmlns:p14="http://schemas.microsoft.com/office/powerpoint/2010/main" val="58447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748CA7E-08BF-F643-818B-F945BBD3A925}"/>
              </a:ext>
            </a:extLst>
          </p:cNvPr>
          <p:cNvSpPr>
            <a:spLocks noGrp="1"/>
          </p:cNvSpPr>
          <p:nvPr>
            <p:ph type="title"/>
          </p:nvPr>
        </p:nvSpPr>
        <p:spPr>
          <a:xfrm>
            <a:off x="1069848" y="265971"/>
            <a:ext cx="10058400" cy="718003"/>
          </a:xfrm>
        </p:spPr>
        <p:txBody>
          <a:bodyPr>
            <a:normAutofit fontScale="90000"/>
          </a:bodyPr>
          <a:lstStyle/>
          <a:p>
            <a:r>
              <a:rPr lang="ru-RU" dirty="0"/>
              <a:t>Третий этап ревизии</a:t>
            </a:r>
          </a:p>
        </p:txBody>
      </p:sp>
      <p:sp>
        <p:nvSpPr>
          <p:cNvPr id="4" name="Номер слайда 3">
            <a:extLst>
              <a:ext uri="{FF2B5EF4-FFF2-40B4-BE49-F238E27FC236}">
                <a16:creationId xmlns="" xmlns:a16="http://schemas.microsoft.com/office/drawing/2014/main" id="{3518FE3C-CA60-0E46-BB30-79461A66ED7B}"/>
              </a:ext>
            </a:extLst>
          </p:cNvPr>
          <p:cNvSpPr>
            <a:spLocks noGrp="1"/>
          </p:cNvSpPr>
          <p:nvPr>
            <p:ph type="sldNum" sz="quarter" idx="12"/>
          </p:nvPr>
        </p:nvSpPr>
        <p:spPr/>
        <p:txBody>
          <a:bodyPr>
            <a:normAutofit fontScale="85000" lnSpcReduction="20000"/>
          </a:bodyPr>
          <a:lstStyle/>
          <a:p>
            <a:fld id="{4864967F-2DBF-447D-8CDA-37E7E09C20AC}" type="slidenum">
              <a:rPr lang="ru-RU" smtClean="0"/>
              <a:t>13</a:t>
            </a:fld>
            <a:endParaRPr lang="ru-RU"/>
          </a:p>
        </p:txBody>
      </p:sp>
      <p:sp>
        <p:nvSpPr>
          <p:cNvPr id="3" name="Объект 2">
            <a:extLst>
              <a:ext uri="{FF2B5EF4-FFF2-40B4-BE49-F238E27FC236}">
                <a16:creationId xmlns="" xmlns:a16="http://schemas.microsoft.com/office/drawing/2014/main" id="{92821B90-D49F-7145-94E0-037100EC1AEE}"/>
              </a:ext>
            </a:extLst>
          </p:cNvPr>
          <p:cNvSpPr>
            <a:spLocks noGrp="1"/>
          </p:cNvSpPr>
          <p:nvPr>
            <p:ph sz="quarter" idx="1"/>
          </p:nvPr>
        </p:nvSpPr>
        <p:spPr>
          <a:xfrm>
            <a:off x="526774" y="983975"/>
            <a:ext cx="10601474" cy="5764696"/>
          </a:xfrm>
        </p:spPr>
        <p:txBody>
          <a:bodyPr>
            <a:normAutofit lnSpcReduction="10000"/>
          </a:bodyPr>
          <a:lstStyle/>
          <a:p>
            <a:pPr algn="just"/>
            <a:r>
              <a:rPr lang="ru-RU" sz="2400" dirty="0"/>
              <a:t>Основная цель третьего этапа ревизии — обеспечение независимой оценки выполнения законченного проекта.</a:t>
            </a:r>
          </a:p>
          <a:p>
            <a:pPr algn="just"/>
            <a:r>
              <a:rPr lang="ru-RU" sz="2400" dirty="0"/>
              <a:t>В системе финансирования проекта важнейшую роль играет деятельность, обеспечивающая рациональное расходование выделенных на его реализацию средств. </a:t>
            </a:r>
          </a:p>
          <a:p>
            <a:pPr algn="just"/>
            <a:r>
              <a:rPr lang="ru-RU" sz="2400" dirty="0"/>
              <a:t>Понимание того факта, что к расходам на проект следует относиться осознанно и ответственно как с самого начала работы над проектом, так и в ходе последующей его реализации является одним из главных условий эффективного управления.</a:t>
            </a:r>
          </a:p>
          <a:p>
            <a:pPr algn="just"/>
            <a:r>
              <a:rPr lang="ru-RU" sz="2400" dirty="0"/>
              <a:t>Эффективность деятельности менеджера проекта в значительной степени зависит от того, насколько грамотно и ответственно решается им проблема регулирования расходов по проекту. Инструментом, способствующим решению указанной проблемы, является специальный план, известный в зарубежной литературе по управлению проектами как </a:t>
            </a:r>
            <a:r>
              <a:rPr lang="ru-RU" sz="2400" dirty="0" err="1"/>
              <a:t>cost</a:t>
            </a:r>
            <a:r>
              <a:rPr lang="ru-RU" sz="2400" dirty="0"/>
              <a:t> </a:t>
            </a:r>
            <a:r>
              <a:rPr lang="ru-RU" sz="2400" dirty="0" err="1"/>
              <a:t>management</a:t>
            </a:r>
            <a:r>
              <a:rPr lang="ru-RU" sz="2400" dirty="0"/>
              <a:t> </a:t>
            </a:r>
            <a:r>
              <a:rPr lang="ru-RU" sz="2400" dirty="0" err="1"/>
              <a:t>plan</a:t>
            </a:r>
            <a:r>
              <a:rPr lang="ru-RU" sz="2400" dirty="0"/>
              <a:t> (CMP), что можно перевести как план управления расходами или план регулирования расходов.</a:t>
            </a:r>
          </a:p>
          <a:p>
            <a:pPr algn="just"/>
            <a:endParaRPr lang="ru-RU" sz="2400" dirty="0"/>
          </a:p>
        </p:txBody>
      </p:sp>
    </p:spTree>
    <p:extLst>
      <p:ext uri="{BB962C8B-B14F-4D97-AF65-F5344CB8AC3E}">
        <p14:creationId xmlns:p14="http://schemas.microsoft.com/office/powerpoint/2010/main" val="315211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FAEFA35-AB39-3E48-B406-113CF7C97403}"/>
              </a:ext>
            </a:extLst>
          </p:cNvPr>
          <p:cNvSpPr>
            <a:spLocks noGrp="1"/>
          </p:cNvSpPr>
          <p:nvPr>
            <p:ph type="title"/>
          </p:nvPr>
        </p:nvSpPr>
        <p:spPr>
          <a:xfrm>
            <a:off x="1069848" y="196397"/>
            <a:ext cx="10058400" cy="529159"/>
          </a:xfrm>
        </p:spPr>
        <p:txBody>
          <a:bodyPr>
            <a:normAutofit fontScale="90000"/>
          </a:bodyPr>
          <a:lstStyle/>
          <a:p>
            <a:r>
              <a:rPr lang="ru-RU" dirty="0"/>
              <a:t>Задачи бюджетного контроля</a:t>
            </a:r>
          </a:p>
        </p:txBody>
      </p:sp>
      <p:sp>
        <p:nvSpPr>
          <p:cNvPr id="4" name="Номер слайда 3">
            <a:extLst>
              <a:ext uri="{FF2B5EF4-FFF2-40B4-BE49-F238E27FC236}">
                <a16:creationId xmlns="" xmlns:a16="http://schemas.microsoft.com/office/drawing/2014/main" id="{6C72A9A4-0BFC-5140-B128-A0048BFEC79E}"/>
              </a:ext>
            </a:extLst>
          </p:cNvPr>
          <p:cNvSpPr>
            <a:spLocks noGrp="1"/>
          </p:cNvSpPr>
          <p:nvPr>
            <p:ph type="sldNum" sz="quarter" idx="12"/>
          </p:nvPr>
        </p:nvSpPr>
        <p:spPr/>
        <p:txBody>
          <a:bodyPr>
            <a:normAutofit fontScale="85000" lnSpcReduction="20000"/>
          </a:bodyPr>
          <a:lstStyle/>
          <a:p>
            <a:fld id="{4864967F-2DBF-447D-8CDA-37E7E09C20AC}" type="slidenum">
              <a:rPr lang="ru-RU" smtClean="0"/>
              <a:t>14</a:t>
            </a:fld>
            <a:endParaRPr lang="ru-RU"/>
          </a:p>
        </p:txBody>
      </p:sp>
      <p:sp>
        <p:nvSpPr>
          <p:cNvPr id="3" name="Объект 2">
            <a:extLst>
              <a:ext uri="{FF2B5EF4-FFF2-40B4-BE49-F238E27FC236}">
                <a16:creationId xmlns="" xmlns:a16="http://schemas.microsoft.com/office/drawing/2014/main" id="{AC2E1FC8-6876-C044-BE66-0074CF5C2402}"/>
              </a:ext>
            </a:extLst>
          </p:cNvPr>
          <p:cNvSpPr>
            <a:spLocks noGrp="1"/>
          </p:cNvSpPr>
          <p:nvPr>
            <p:ph sz="quarter" idx="1"/>
          </p:nvPr>
        </p:nvSpPr>
        <p:spPr>
          <a:xfrm>
            <a:off x="1069848" y="1182757"/>
            <a:ext cx="10058400" cy="4989443"/>
          </a:xfrm>
        </p:spPr>
        <p:txBody>
          <a:bodyPr>
            <a:noAutofit/>
          </a:bodyPr>
          <a:lstStyle/>
          <a:p>
            <a:pPr algn="just">
              <a:lnSpc>
                <a:spcPct val="150000"/>
              </a:lnSpc>
              <a:buSzPct val="200000"/>
              <a:buFont typeface="Wingdings" pitchFamily="2" charset="2"/>
              <a:buChar char="ü"/>
            </a:pPr>
            <a:r>
              <a:rPr lang="ru-RU" sz="2400" dirty="0"/>
              <a:t>— получение точных оценок затрат;</a:t>
            </a:r>
          </a:p>
          <a:p>
            <a:pPr algn="just">
              <a:lnSpc>
                <a:spcPct val="150000"/>
              </a:lnSpc>
              <a:buSzPct val="200000"/>
              <a:buFont typeface="Wingdings" pitchFamily="2" charset="2"/>
              <a:buChar char="ü"/>
            </a:pPr>
            <a:r>
              <a:rPr lang="ru-RU" sz="2400" dirty="0"/>
              <a:t>— распределение расходов во времени;</a:t>
            </a:r>
          </a:p>
          <a:p>
            <a:pPr algn="just">
              <a:lnSpc>
                <a:spcPct val="150000"/>
              </a:lnSpc>
              <a:buSzPct val="200000"/>
              <a:buFont typeface="Wingdings" pitchFamily="2" charset="2"/>
              <a:buChar char="ü"/>
            </a:pPr>
            <a:r>
              <a:rPr lang="ru-RU" sz="2400" dirty="0"/>
              <a:t>— подтверждение затрат;</a:t>
            </a:r>
          </a:p>
          <a:p>
            <a:pPr algn="just">
              <a:lnSpc>
                <a:spcPct val="150000"/>
              </a:lnSpc>
              <a:buSzPct val="200000"/>
              <a:buFont typeface="Wingdings" pitchFamily="2" charset="2"/>
              <a:buChar char="ü"/>
            </a:pPr>
            <a:r>
              <a:rPr lang="ru-RU" sz="2400" dirty="0"/>
              <a:t>— своевременная отчетность по затратам;</a:t>
            </a:r>
          </a:p>
          <a:p>
            <a:pPr algn="just">
              <a:lnSpc>
                <a:spcPct val="150000"/>
              </a:lnSpc>
              <a:buSzPct val="200000"/>
              <a:buFont typeface="Wingdings" pitchFamily="2" charset="2"/>
              <a:buChar char="ü"/>
            </a:pPr>
            <a:r>
              <a:rPr lang="ru-RU" sz="2400" dirty="0"/>
              <a:t>— выявление ошибочных затрат;</a:t>
            </a:r>
          </a:p>
          <a:p>
            <a:pPr algn="just">
              <a:lnSpc>
                <a:spcPct val="150000"/>
              </a:lnSpc>
              <a:buSzPct val="200000"/>
              <a:buFont typeface="Wingdings" pitchFamily="2" charset="2"/>
              <a:buChar char="ü"/>
            </a:pPr>
            <a:r>
              <a:rPr lang="ru-RU" sz="2400" dirty="0"/>
              <a:t>— подготовка отчета о финансовом состоянии проекта;</a:t>
            </a:r>
          </a:p>
          <a:p>
            <a:pPr algn="just">
              <a:lnSpc>
                <a:spcPct val="150000"/>
              </a:lnSpc>
              <a:buSzPct val="200000"/>
              <a:buFont typeface="Wingdings" pitchFamily="2" charset="2"/>
              <a:buChar char="ü"/>
            </a:pPr>
            <a:r>
              <a:rPr lang="ru-RU" sz="2400" dirty="0"/>
              <a:t>— прогноз затрат.</a:t>
            </a:r>
          </a:p>
          <a:p>
            <a:pPr algn="just">
              <a:lnSpc>
                <a:spcPct val="150000"/>
              </a:lnSpc>
              <a:buSzPct val="200000"/>
              <a:buFont typeface="Wingdings" pitchFamily="2" charset="2"/>
              <a:buChar char="ü"/>
            </a:pPr>
            <a:endParaRPr lang="ru-RU" sz="2400" dirty="0"/>
          </a:p>
        </p:txBody>
      </p:sp>
    </p:spTree>
    <p:extLst>
      <p:ext uri="{BB962C8B-B14F-4D97-AF65-F5344CB8AC3E}">
        <p14:creationId xmlns:p14="http://schemas.microsoft.com/office/powerpoint/2010/main" val="368174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EB992DFE-2753-9E46-9C2C-45744F23ED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174434" y="424690"/>
            <a:ext cx="7024687" cy="6135136"/>
          </a:xfrm>
          <a:prstGeom prst="rect">
            <a:avLst/>
          </a:prstGeom>
          <a:noFill/>
          <a:ln>
            <a:noFill/>
          </a:ln>
        </p:spPr>
      </p:pic>
      <p:sp>
        <p:nvSpPr>
          <p:cNvPr id="2" name="Заголовок 1">
            <a:extLst>
              <a:ext uri="{FF2B5EF4-FFF2-40B4-BE49-F238E27FC236}">
                <a16:creationId xmlns="" xmlns:a16="http://schemas.microsoft.com/office/drawing/2014/main" id="{3FB67988-357E-6C4E-A170-6DEBA9A10CC4}"/>
              </a:ext>
            </a:extLst>
          </p:cNvPr>
          <p:cNvSpPr>
            <a:spLocks noGrp="1"/>
          </p:cNvSpPr>
          <p:nvPr>
            <p:ph type="title"/>
          </p:nvPr>
        </p:nvSpPr>
        <p:spPr>
          <a:xfrm>
            <a:off x="423805" y="236153"/>
            <a:ext cx="5619186" cy="2904612"/>
          </a:xfrm>
        </p:spPr>
        <p:txBody>
          <a:bodyPr>
            <a:normAutofit/>
          </a:bodyPr>
          <a:lstStyle/>
          <a:p>
            <a:r>
              <a:rPr lang="ru-RU" dirty="0"/>
              <a:t>Система бюджетного контроля</a:t>
            </a:r>
          </a:p>
        </p:txBody>
      </p:sp>
      <p:sp>
        <p:nvSpPr>
          <p:cNvPr id="4" name="Номер слайда 3">
            <a:extLst>
              <a:ext uri="{FF2B5EF4-FFF2-40B4-BE49-F238E27FC236}">
                <a16:creationId xmlns="" xmlns:a16="http://schemas.microsoft.com/office/drawing/2014/main" id="{3132981E-2F3D-DA40-B974-96342A50E6DA}"/>
              </a:ext>
            </a:extLst>
          </p:cNvPr>
          <p:cNvSpPr>
            <a:spLocks noGrp="1"/>
          </p:cNvSpPr>
          <p:nvPr>
            <p:ph type="sldNum" sz="quarter" idx="12"/>
          </p:nvPr>
        </p:nvSpPr>
        <p:spPr/>
        <p:txBody>
          <a:bodyPr>
            <a:normAutofit fontScale="85000" lnSpcReduction="20000"/>
          </a:bodyPr>
          <a:lstStyle/>
          <a:p>
            <a:fld id="{4864967F-2DBF-447D-8CDA-37E7E09C20AC}" type="slidenum">
              <a:rPr lang="ru-RU" smtClean="0"/>
              <a:t>15</a:t>
            </a:fld>
            <a:endParaRPr lang="ru-RU"/>
          </a:p>
        </p:txBody>
      </p:sp>
    </p:spTree>
    <p:extLst>
      <p:ext uri="{BB962C8B-B14F-4D97-AF65-F5344CB8AC3E}">
        <p14:creationId xmlns:p14="http://schemas.microsoft.com/office/powerpoint/2010/main" val="529097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1C89CB6-4752-CF46-8E4F-3B750B71B6D9}"/>
              </a:ext>
            </a:extLst>
          </p:cNvPr>
          <p:cNvSpPr>
            <a:spLocks noGrp="1"/>
          </p:cNvSpPr>
          <p:nvPr>
            <p:ph type="title"/>
          </p:nvPr>
        </p:nvSpPr>
        <p:spPr/>
        <p:txBody>
          <a:bodyPr>
            <a:normAutofit fontScale="90000"/>
          </a:bodyPr>
          <a:lstStyle/>
          <a:p>
            <a:r>
              <a:rPr lang="ru-RU" sz="6000" dirty="0"/>
              <a:t>Контроль реализации проекта</a:t>
            </a:r>
          </a:p>
        </p:txBody>
      </p:sp>
      <p:sp>
        <p:nvSpPr>
          <p:cNvPr id="4" name="Номер слайда 3">
            <a:extLst>
              <a:ext uri="{FF2B5EF4-FFF2-40B4-BE49-F238E27FC236}">
                <a16:creationId xmlns="" xmlns:a16="http://schemas.microsoft.com/office/drawing/2014/main" id="{542E566D-88D4-9C4C-84E4-AAAFA3CE26E6}"/>
              </a:ext>
            </a:extLst>
          </p:cNvPr>
          <p:cNvSpPr>
            <a:spLocks noGrp="1"/>
          </p:cNvSpPr>
          <p:nvPr>
            <p:ph type="sldNum" sz="quarter" idx="11"/>
          </p:nvPr>
        </p:nvSpPr>
        <p:spPr/>
        <p:txBody>
          <a:bodyPr/>
          <a:lstStyle/>
          <a:p>
            <a:fld id="{4864967F-2DBF-447D-8CDA-37E7E09C20AC}" type="slidenum">
              <a:rPr lang="ru-RU" smtClean="0"/>
              <a:t>16</a:t>
            </a:fld>
            <a:endParaRPr lang="ru-RU"/>
          </a:p>
        </p:txBody>
      </p:sp>
    </p:spTree>
    <p:extLst>
      <p:ext uri="{BB962C8B-B14F-4D97-AF65-F5344CB8AC3E}">
        <p14:creationId xmlns:p14="http://schemas.microsoft.com/office/powerpoint/2010/main" val="2902324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75631F8-78E9-9F44-A409-505E97CCC62B}"/>
              </a:ext>
            </a:extLst>
          </p:cNvPr>
          <p:cNvSpPr>
            <a:spLocks noGrp="1"/>
          </p:cNvSpPr>
          <p:nvPr>
            <p:ph type="title"/>
          </p:nvPr>
        </p:nvSpPr>
        <p:spPr/>
        <p:txBody>
          <a:bodyPr/>
          <a:lstStyle/>
          <a:p>
            <a:r>
              <a:rPr lang="ru-RU" dirty="0"/>
              <a:t>Контроль при реализации проекта </a:t>
            </a:r>
          </a:p>
        </p:txBody>
      </p:sp>
      <p:sp>
        <p:nvSpPr>
          <p:cNvPr id="4" name="Номер слайда 3">
            <a:extLst>
              <a:ext uri="{FF2B5EF4-FFF2-40B4-BE49-F238E27FC236}">
                <a16:creationId xmlns="" xmlns:a16="http://schemas.microsoft.com/office/drawing/2014/main" id="{7CE5B851-55AD-984E-8D33-ABFF7FC2A90D}"/>
              </a:ext>
            </a:extLst>
          </p:cNvPr>
          <p:cNvSpPr>
            <a:spLocks noGrp="1"/>
          </p:cNvSpPr>
          <p:nvPr>
            <p:ph type="sldNum" sz="quarter" idx="12"/>
          </p:nvPr>
        </p:nvSpPr>
        <p:spPr/>
        <p:txBody>
          <a:bodyPr>
            <a:normAutofit fontScale="85000" lnSpcReduction="20000"/>
          </a:bodyPr>
          <a:lstStyle/>
          <a:p>
            <a:fld id="{4864967F-2DBF-447D-8CDA-37E7E09C20AC}" type="slidenum">
              <a:rPr lang="ru-RU" smtClean="0"/>
              <a:t>17</a:t>
            </a:fld>
            <a:endParaRPr lang="ru-RU"/>
          </a:p>
        </p:txBody>
      </p:sp>
      <p:sp>
        <p:nvSpPr>
          <p:cNvPr id="3" name="Объект 2">
            <a:extLst>
              <a:ext uri="{FF2B5EF4-FFF2-40B4-BE49-F238E27FC236}">
                <a16:creationId xmlns="" xmlns:a16="http://schemas.microsoft.com/office/drawing/2014/main" id="{D2D40317-F46D-2B4D-AB27-C59C09675922}"/>
              </a:ext>
            </a:extLst>
          </p:cNvPr>
          <p:cNvSpPr>
            <a:spLocks noGrp="1"/>
          </p:cNvSpPr>
          <p:nvPr>
            <p:ph sz="quarter" idx="1"/>
          </p:nvPr>
        </p:nvSpPr>
        <p:spPr/>
        <p:txBody>
          <a:bodyPr>
            <a:normAutofit/>
          </a:bodyPr>
          <a:lstStyle/>
          <a:p>
            <a:pPr algn="just"/>
            <a:r>
              <a:rPr lang="ru-RU" sz="2400" dirty="0"/>
              <a:t>Контроль является необходимым элементом исполнения проекта. </a:t>
            </a:r>
          </a:p>
          <a:p>
            <a:pPr algn="just"/>
            <a:r>
              <a:rPr lang="ru-RU" sz="2400" dirty="0"/>
              <a:t>Поскольку исполнение проекта является основным процессом осуществления плана проекта, именно на этой фазе расходуются основные ресурсы и создается основная продукция. </a:t>
            </a:r>
          </a:p>
          <a:p>
            <a:pPr algn="just"/>
            <a:r>
              <a:rPr lang="ru-RU" sz="2400" dirty="0"/>
              <a:t>Команда исполнения проектом координирует и направляет технические и организационные взаимосвязи проекта. </a:t>
            </a:r>
          </a:p>
          <a:p>
            <a:pPr algn="just"/>
            <a:r>
              <a:rPr lang="ru-RU" sz="2400" dirty="0"/>
              <a:t>В ходе реализации проекта накапливается информация о выполнении работ и возникающих проблемах.</a:t>
            </a:r>
          </a:p>
          <a:p>
            <a:pPr algn="just"/>
            <a:endParaRPr lang="ru-RU" sz="2400" dirty="0"/>
          </a:p>
        </p:txBody>
      </p:sp>
    </p:spTree>
    <p:extLst>
      <p:ext uri="{BB962C8B-B14F-4D97-AF65-F5344CB8AC3E}">
        <p14:creationId xmlns:p14="http://schemas.microsoft.com/office/powerpoint/2010/main" val="225631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1F1D6CD-A9F1-F548-9462-ACCAEFCBF74C}"/>
              </a:ext>
            </a:extLst>
          </p:cNvPr>
          <p:cNvSpPr>
            <a:spLocks noGrp="1"/>
          </p:cNvSpPr>
          <p:nvPr>
            <p:ph type="title"/>
          </p:nvPr>
        </p:nvSpPr>
        <p:spPr>
          <a:xfrm>
            <a:off x="1069848" y="148966"/>
            <a:ext cx="10058400" cy="811733"/>
          </a:xfrm>
        </p:spPr>
        <p:txBody>
          <a:bodyPr/>
          <a:lstStyle/>
          <a:p>
            <a:r>
              <a:rPr lang="ru-RU" dirty="0"/>
              <a:t>Информация </a:t>
            </a:r>
          </a:p>
        </p:txBody>
      </p:sp>
      <p:sp>
        <p:nvSpPr>
          <p:cNvPr id="4" name="Номер слайда 3">
            <a:extLst>
              <a:ext uri="{FF2B5EF4-FFF2-40B4-BE49-F238E27FC236}">
                <a16:creationId xmlns="" xmlns:a16="http://schemas.microsoft.com/office/drawing/2014/main" id="{B984E3B8-30D8-694C-B2C8-933788042C81}"/>
              </a:ext>
            </a:extLst>
          </p:cNvPr>
          <p:cNvSpPr>
            <a:spLocks noGrp="1"/>
          </p:cNvSpPr>
          <p:nvPr>
            <p:ph type="sldNum" sz="quarter" idx="12"/>
          </p:nvPr>
        </p:nvSpPr>
        <p:spPr/>
        <p:txBody>
          <a:bodyPr>
            <a:normAutofit fontScale="85000" lnSpcReduction="20000"/>
          </a:bodyPr>
          <a:lstStyle/>
          <a:p>
            <a:fld id="{4864967F-2DBF-447D-8CDA-37E7E09C20AC}" type="slidenum">
              <a:rPr lang="ru-RU" smtClean="0"/>
              <a:t>18</a:t>
            </a:fld>
            <a:endParaRPr lang="ru-RU"/>
          </a:p>
        </p:txBody>
      </p:sp>
      <p:graphicFrame>
        <p:nvGraphicFramePr>
          <p:cNvPr id="5" name="Объект 4">
            <a:extLst>
              <a:ext uri="{FF2B5EF4-FFF2-40B4-BE49-F238E27FC236}">
                <a16:creationId xmlns="" xmlns:a16="http://schemas.microsoft.com/office/drawing/2014/main" id="{85A4C24C-7AB5-7143-BF13-ECF2BA1FF88D}"/>
              </a:ext>
            </a:extLst>
          </p:cNvPr>
          <p:cNvGraphicFramePr>
            <a:graphicFrameLocks noGrp="1"/>
          </p:cNvGraphicFramePr>
          <p:nvPr>
            <p:ph sz="quarter" idx="1"/>
            <p:extLst/>
          </p:nvPr>
        </p:nvGraphicFramePr>
        <p:xfrm>
          <a:off x="601884" y="1076447"/>
          <a:ext cx="10709244" cy="5561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211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graphicEl>
                                              <a:dgm id="{E405DDEC-B9F7-BD44-8E77-727E8E1C271E}"/>
                                            </p:graphicEl>
                                          </p:spTgt>
                                        </p:tgtEl>
                                        <p:attrNameLst>
                                          <p:attrName>style.visibility</p:attrName>
                                        </p:attrNameLst>
                                      </p:cBhvr>
                                      <p:to>
                                        <p:strVal val="visible"/>
                                      </p:to>
                                    </p:set>
                                    <p:animEffect transition="in" filter="strips(downRight)">
                                      <p:cBhvr>
                                        <p:cTn id="7" dur="500"/>
                                        <p:tgtEl>
                                          <p:spTgt spid="5">
                                            <p:graphicEl>
                                              <a:dgm id="{E405DDEC-B9F7-BD44-8E77-727E8E1C271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graphicEl>
                                              <a:dgm id="{132906C5-2D00-8641-BEE5-E3A6092455E3}"/>
                                            </p:graphicEl>
                                          </p:spTgt>
                                        </p:tgtEl>
                                        <p:attrNameLst>
                                          <p:attrName>style.visibility</p:attrName>
                                        </p:attrNameLst>
                                      </p:cBhvr>
                                      <p:to>
                                        <p:strVal val="visible"/>
                                      </p:to>
                                    </p:set>
                                    <p:animEffect transition="in" filter="strips(downRight)">
                                      <p:cBhvr>
                                        <p:cTn id="12" dur="500"/>
                                        <p:tgtEl>
                                          <p:spTgt spid="5">
                                            <p:graphicEl>
                                              <a:dgm id="{132906C5-2D00-8641-BEE5-E3A6092455E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graphicEl>
                                              <a:dgm id="{DA05138B-20D2-9549-8342-08CCE990E68B}"/>
                                            </p:graphicEl>
                                          </p:spTgt>
                                        </p:tgtEl>
                                        <p:attrNameLst>
                                          <p:attrName>style.visibility</p:attrName>
                                        </p:attrNameLst>
                                      </p:cBhvr>
                                      <p:to>
                                        <p:strVal val="visible"/>
                                      </p:to>
                                    </p:set>
                                    <p:animEffect transition="in" filter="strips(downRight)">
                                      <p:cBhvr>
                                        <p:cTn id="17" dur="500"/>
                                        <p:tgtEl>
                                          <p:spTgt spid="5">
                                            <p:graphicEl>
                                              <a:dgm id="{DA05138B-20D2-9549-8342-08CCE990E68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graphicEl>
                                              <a:dgm id="{0FBE6201-BA1E-BB40-8A23-9AC71CB719ED}"/>
                                            </p:graphicEl>
                                          </p:spTgt>
                                        </p:tgtEl>
                                        <p:attrNameLst>
                                          <p:attrName>style.visibility</p:attrName>
                                        </p:attrNameLst>
                                      </p:cBhvr>
                                      <p:to>
                                        <p:strVal val="visible"/>
                                      </p:to>
                                    </p:set>
                                    <p:animEffect transition="in" filter="strips(downRight)">
                                      <p:cBhvr>
                                        <p:cTn id="22" dur="500"/>
                                        <p:tgtEl>
                                          <p:spTgt spid="5">
                                            <p:graphicEl>
                                              <a:dgm id="{0FBE6201-BA1E-BB40-8A23-9AC71CB719E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
                                            <p:graphicEl>
                                              <a:dgm id="{37F0D2DB-3204-B94C-AABC-74F69AC285BA}"/>
                                            </p:graphicEl>
                                          </p:spTgt>
                                        </p:tgtEl>
                                        <p:attrNameLst>
                                          <p:attrName>style.visibility</p:attrName>
                                        </p:attrNameLst>
                                      </p:cBhvr>
                                      <p:to>
                                        <p:strVal val="visible"/>
                                      </p:to>
                                    </p:set>
                                    <p:animEffect transition="in" filter="strips(downRight)">
                                      <p:cBhvr>
                                        <p:cTn id="27" dur="500"/>
                                        <p:tgtEl>
                                          <p:spTgt spid="5">
                                            <p:graphicEl>
                                              <a:dgm id="{37F0D2DB-3204-B94C-AABC-74F69AC285B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
                                            <p:graphicEl>
                                              <a:dgm id="{4EE3DE94-0EE5-FF41-ACD8-B9FBF0E1F8BD}"/>
                                            </p:graphicEl>
                                          </p:spTgt>
                                        </p:tgtEl>
                                        <p:attrNameLst>
                                          <p:attrName>style.visibility</p:attrName>
                                        </p:attrNameLst>
                                      </p:cBhvr>
                                      <p:to>
                                        <p:strVal val="visible"/>
                                      </p:to>
                                    </p:set>
                                    <p:animEffect transition="in" filter="strips(downRight)">
                                      <p:cBhvr>
                                        <p:cTn id="32" dur="500"/>
                                        <p:tgtEl>
                                          <p:spTgt spid="5">
                                            <p:graphicEl>
                                              <a:dgm id="{4EE3DE94-0EE5-FF41-ACD8-B9FBF0E1F8B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
                                            <p:graphicEl>
                                              <a:dgm id="{583A57F4-6AFD-704F-918B-8AE8344E2F2D}"/>
                                            </p:graphicEl>
                                          </p:spTgt>
                                        </p:tgtEl>
                                        <p:attrNameLst>
                                          <p:attrName>style.visibility</p:attrName>
                                        </p:attrNameLst>
                                      </p:cBhvr>
                                      <p:to>
                                        <p:strVal val="visible"/>
                                      </p:to>
                                    </p:set>
                                    <p:animEffect transition="in" filter="strips(downRight)">
                                      <p:cBhvr>
                                        <p:cTn id="37" dur="500"/>
                                        <p:tgtEl>
                                          <p:spTgt spid="5">
                                            <p:graphicEl>
                                              <a:dgm id="{583A57F4-6AFD-704F-918B-8AE8344E2F2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7A2F81B-A3C6-BA4C-A798-1D7BCE09534D}"/>
              </a:ext>
            </a:extLst>
          </p:cNvPr>
          <p:cNvSpPr>
            <a:spLocks noGrp="1"/>
          </p:cNvSpPr>
          <p:nvPr>
            <p:ph type="title"/>
          </p:nvPr>
        </p:nvSpPr>
        <p:spPr/>
        <p:txBody>
          <a:bodyPr>
            <a:normAutofit fontScale="90000"/>
          </a:bodyPr>
          <a:lstStyle/>
          <a:p>
            <a:r>
              <a:rPr lang="ru-RU" dirty="0"/>
              <a:t>Инструменты и методы процесса отчетности об исполнении</a:t>
            </a:r>
          </a:p>
        </p:txBody>
      </p:sp>
      <p:sp>
        <p:nvSpPr>
          <p:cNvPr id="4" name="Номер слайда 3">
            <a:extLst>
              <a:ext uri="{FF2B5EF4-FFF2-40B4-BE49-F238E27FC236}">
                <a16:creationId xmlns="" xmlns:a16="http://schemas.microsoft.com/office/drawing/2014/main" id="{F8C52802-83D9-A54F-865B-D137F423537B}"/>
              </a:ext>
            </a:extLst>
          </p:cNvPr>
          <p:cNvSpPr>
            <a:spLocks noGrp="1"/>
          </p:cNvSpPr>
          <p:nvPr>
            <p:ph type="sldNum" sz="quarter" idx="12"/>
          </p:nvPr>
        </p:nvSpPr>
        <p:spPr/>
        <p:txBody>
          <a:bodyPr>
            <a:normAutofit fontScale="85000" lnSpcReduction="20000"/>
          </a:bodyPr>
          <a:lstStyle/>
          <a:p>
            <a:fld id="{4864967F-2DBF-447D-8CDA-37E7E09C20AC}" type="slidenum">
              <a:rPr lang="ru-RU" smtClean="0"/>
              <a:t>19</a:t>
            </a:fld>
            <a:endParaRPr lang="ru-RU"/>
          </a:p>
        </p:txBody>
      </p:sp>
      <p:graphicFrame>
        <p:nvGraphicFramePr>
          <p:cNvPr id="5" name="Объект 4">
            <a:extLst>
              <a:ext uri="{FF2B5EF4-FFF2-40B4-BE49-F238E27FC236}">
                <a16:creationId xmlns="" xmlns:a16="http://schemas.microsoft.com/office/drawing/2014/main" id="{D969AE69-A661-ED42-A3DF-2EC92C765C59}"/>
              </a:ext>
            </a:extLst>
          </p:cNvPr>
          <p:cNvGraphicFramePr>
            <a:graphicFrameLocks noGrp="1"/>
          </p:cNvGraphicFramePr>
          <p:nvPr>
            <p:ph sz="quarter" idx="1"/>
            <p:extLst>
              <p:ext uri="{D42A27DB-BD31-4B8C-83A1-F6EECF244321}">
                <p14:modId xmlns:p14="http://schemas.microsoft.com/office/powerpoint/2010/main" val="614586924"/>
              </p:ext>
            </p:extLst>
          </p:nvPr>
        </p:nvGraphicFramePr>
        <p:xfrm>
          <a:off x="817563" y="1600200"/>
          <a:ext cx="10871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354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graphicEl>
                                              <a:dgm id="{E307E49A-F270-8D40-8A32-7AD6967A5EF5}"/>
                                            </p:graphicEl>
                                          </p:spTgt>
                                        </p:tgtEl>
                                        <p:attrNameLst>
                                          <p:attrName>style.visibility</p:attrName>
                                        </p:attrNameLst>
                                      </p:cBhvr>
                                      <p:to>
                                        <p:strVal val="visible"/>
                                      </p:to>
                                    </p:set>
                                    <p:anim calcmode="lin" valueType="num">
                                      <p:cBhvr additive="base">
                                        <p:cTn id="7" dur="500" fill="hold"/>
                                        <p:tgtEl>
                                          <p:spTgt spid="5">
                                            <p:graphicEl>
                                              <a:dgm id="{E307E49A-F270-8D40-8A32-7AD6967A5EF5}"/>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E307E49A-F270-8D40-8A32-7AD6967A5EF5}"/>
                                            </p:graphic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graphicEl>
                                              <a:dgm id="{AD95F4BF-784D-B442-B8CE-6BEC89670C21}"/>
                                            </p:graphicEl>
                                          </p:spTgt>
                                        </p:tgtEl>
                                        <p:attrNameLst>
                                          <p:attrName>style.visibility</p:attrName>
                                        </p:attrNameLst>
                                      </p:cBhvr>
                                      <p:to>
                                        <p:strVal val="visible"/>
                                      </p:to>
                                    </p:set>
                                    <p:anim calcmode="lin" valueType="num">
                                      <p:cBhvr additive="base">
                                        <p:cTn id="11" dur="500" fill="hold"/>
                                        <p:tgtEl>
                                          <p:spTgt spid="5">
                                            <p:graphicEl>
                                              <a:dgm id="{AD95F4BF-784D-B442-B8CE-6BEC89670C21}"/>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graphicEl>
                                              <a:dgm id="{AD95F4BF-784D-B442-B8CE-6BEC89670C21}"/>
                                            </p:graphic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5">
                                            <p:graphicEl>
                                              <a:dgm id="{6912E080-04AF-9949-95C8-2BB1144BD000}"/>
                                            </p:graphicEl>
                                          </p:spTgt>
                                        </p:tgtEl>
                                        <p:attrNameLst>
                                          <p:attrName>style.visibility</p:attrName>
                                        </p:attrNameLst>
                                      </p:cBhvr>
                                      <p:to>
                                        <p:strVal val="visible"/>
                                      </p:to>
                                    </p:set>
                                    <p:anim calcmode="lin" valueType="num">
                                      <p:cBhvr additive="base">
                                        <p:cTn id="15" dur="500" fill="hold"/>
                                        <p:tgtEl>
                                          <p:spTgt spid="5">
                                            <p:graphicEl>
                                              <a:dgm id="{6912E080-04AF-9949-95C8-2BB1144BD000}"/>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graphicEl>
                                              <a:dgm id="{6912E080-04AF-9949-95C8-2BB1144BD000}"/>
                                            </p:graphic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5">
                                            <p:graphicEl>
                                              <a:dgm id="{5CCA56DB-A1D8-CC4C-A14B-D7B1A0CB8A30}"/>
                                            </p:graphicEl>
                                          </p:spTgt>
                                        </p:tgtEl>
                                        <p:attrNameLst>
                                          <p:attrName>style.visibility</p:attrName>
                                        </p:attrNameLst>
                                      </p:cBhvr>
                                      <p:to>
                                        <p:strVal val="visible"/>
                                      </p:to>
                                    </p:set>
                                    <p:anim calcmode="lin" valueType="num">
                                      <p:cBhvr additive="base">
                                        <p:cTn id="21" dur="500" fill="hold"/>
                                        <p:tgtEl>
                                          <p:spTgt spid="5">
                                            <p:graphicEl>
                                              <a:dgm id="{5CCA56DB-A1D8-CC4C-A14B-D7B1A0CB8A30}"/>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graphicEl>
                                              <a:dgm id="{5CCA56DB-A1D8-CC4C-A14B-D7B1A0CB8A30}"/>
                                            </p:graphicEl>
                                          </p:spTgt>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5">
                                            <p:graphicEl>
                                              <a:dgm id="{F2DC034F-C8EB-B54B-91C7-9E96E1CCD320}"/>
                                            </p:graphicEl>
                                          </p:spTgt>
                                        </p:tgtEl>
                                        <p:attrNameLst>
                                          <p:attrName>style.visibility</p:attrName>
                                        </p:attrNameLst>
                                      </p:cBhvr>
                                      <p:to>
                                        <p:strVal val="visible"/>
                                      </p:to>
                                    </p:set>
                                    <p:anim calcmode="lin" valueType="num">
                                      <p:cBhvr additive="base">
                                        <p:cTn id="25" dur="500" fill="hold"/>
                                        <p:tgtEl>
                                          <p:spTgt spid="5">
                                            <p:graphicEl>
                                              <a:dgm id="{F2DC034F-C8EB-B54B-91C7-9E96E1CCD320}"/>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F2DC034F-C8EB-B54B-91C7-9E96E1CCD320}"/>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5">
                                            <p:graphicEl>
                                              <a:dgm id="{ADCB0CDE-A625-3D48-A127-8FF95208A6D8}"/>
                                            </p:graphicEl>
                                          </p:spTgt>
                                        </p:tgtEl>
                                        <p:attrNameLst>
                                          <p:attrName>style.visibility</p:attrName>
                                        </p:attrNameLst>
                                      </p:cBhvr>
                                      <p:to>
                                        <p:strVal val="visible"/>
                                      </p:to>
                                    </p:set>
                                    <p:anim calcmode="lin" valueType="num">
                                      <p:cBhvr additive="base">
                                        <p:cTn id="31" dur="500" fill="hold"/>
                                        <p:tgtEl>
                                          <p:spTgt spid="5">
                                            <p:graphicEl>
                                              <a:dgm id="{ADCB0CDE-A625-3D48-A127-8FF95208A6D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ADCB0CDE-A625-3D48-A127-8FF95208A6D8}"/>
                                            </p:graphicEl>
                                          </p:spTgt>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5">
                                            <p:graphicEl>
                                              <a:dgm id="{0EB7E083-3528-304C-ADBA-8B7B6FF6D132}"/>
                                            </p:graphicEl>
                                          </p:spTgt>
                                        </p:tgtEl>
                                        <p:attrNameLst>
                                          <p:attrName>style.visibility</p:attrName>
                                        </p:attrNameLst>
                                      </p:cBhvr>
                                      <p:to>
                                        <p:strVal val="visible"/>
                                      </p:to>
                                    </p:set>
                                    <p:anim calcmode="lin" valueType="num">
                                      <p:cBhvr additive="base">
                                        <p:cTn id="35" dur="500" fill="hold"/>
                                        <p:tgtEl>
                                          <p:spTgt spid="5">
                                            <p:graphicEl>
                                              <a:dgm id="{0EB7E083-3528-304C-ADBA-8B7B6FF6D132}"/>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graphicEl>
                                              <a:dgm id="{0EB7E083-3528-304C-ADBA-8B7B6FF6D132}"/>
                                            </p:graphic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5">
                                            <p:graphicEl>
                                              <a:dgm id="{77F750DF-2C4C-A548-8FB8-251B3B72E3A9}"/>
                                            </p:graphicEl>
                                          </p:spTgt>
                                        </p:tgtEl>
                                        <p:attrNameLst>
                                          <p:attrName>style.visibility</p:attrName>
                                        </p:attrNameLst>
                                      </p:cBhvr>
                                      <p:to>
                                        <p:strVal val="visible"/>
                                      </p:to>
                                    </p:set>
                                    <p:anim calcmode="lin" valueType="num">
                                      <p:cBhvr additive="base">
                                        <p:cTn id="41" dur="500" fill="hold"/>
                                        <p:tgtEl>
                                          <p:spTgt spid="5">
                                            <p:graphicEl>
                                              <a:dgm id="{77F750DF-2C4C-A548-8FB8-251B3B72E3A9}"/>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graphicEl>
                                              <a:dgm id="{77F750DF-2C4C-A548-8FB8-251B3B72E3A9}"/>
                                            </p:graphicEl>
                                          </p:spTgt>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5">
                                            <p:graphicEl>
                                              <a:dgm id="{BC739709-45C1-BF42-9AE2-B426AB935A77}"/>
                                            </p:graphicEl>
                                          </p:spTgt>
                                        </p:tgtEl>
                                        <p:attrNameLst>
                                          <p:attrName>style.visibility</p:attrName>
                                        </p:attrNameLst>
                                      </p:cBhvr>
                                      <p:to>
                                        <p:strVal val="visible"/>
                                      </p:to>
                                    </p:set>
                                    <p:anim calcmode="lin" valueType="num">
                                      <p:cBhvr additive="base">
                                        <p:cTn id="45" dur="500" fill="hold"/>
                                        <p:tgtEl>
                                          <p:spTgt spid="5">
                                            <p:graphicEl>
                                              <a:dgm id="{BC739709-45C1-BF42-9AE2-B426AB935A77}"/>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graphicEl>
                                              <a:dgm id="{BC739709-45C1-BF42-9AE2-B426AB935A77}"/>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Понятие «мониторинг»</a:t>
            </a:r>
            <a:endParaRPr lang="ru-RU" dirty="0"/>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2</a:t>
            </a:fld>
            <a:endParaRPr lang="ru-RU"/>
          </a:p>
        </p:txBody>
      </p:sp>
      <p:sp>
        <p:nvSpPr>
          <p:cNvPr id="4" name="Объект 3"/>
          <p:cNvSpPr>
            <a:spLocks noGrp="1"/>
          </p:cNvSpPr>
          <p:nvPr>
            <p:ph sz="quarter" idx="1"/>
          </p:nvPr>
        </p:nvSpPr>
        <p:spPr/>
        <p:txBody>
          <a:bodyPr/>
          <a:lstStyle/>
          <a:p>
            <a:r>
              <a:rPr lang="ru-RU" sz="4000" b="1" i="1" dirty="0"/>
              <a:t>Мониторинг</a:t>
            </a:r>
            <a:r>
              <a:rPr lang="ru-RU" sz="4000" b="1" dirty="0"/>
              <a:t> </a:t>
            </a:r>
            <a:r>
              <a:rPr lang="ru-RU" sz="4000" dirty="0"/>
              <a:t>- </a:t>
            </a:r>
            <a:r>
              <a:rPr lang="ru-RU" sz="4000" i="1" dirty="0"/>
              <a:t>это процесс, при помощи которого проект-менеджер определяет, правильны ли его решения, как осуществляется проект (по времени, стоимости, ресурсам), не требуются ли корректировки.</a:t>
            </a:r>
            <a:endParaRPr lang="ru-RU" sz="4000" dirty="0"/>
          </a:p>
          <a:p>
            <a:endParaRPr lang="ru-RU" dirty="0"/>
          </a:p>
        </p:txBody>
      </p:sp>
    </p:spTree>
    <p:extLst>
      <p:ext uri="{BB962C8B-B14F-4D97-AF65-F5344CB8AC3E}">
        <p14:creationId xmlns:p14="http://schemas.microsoft.com/office/powerpoint/2010/main" val="1511583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819D9CA-9F8C-8349-A535-14B4122E5DA6}"/>
              </a:ext>
            </a:extLst>
          </p:cNvPr>
          <p:cNvSpPr>
            <a:spLocks noGrp="1"/>
          </p:cNvSpPr>
          <p:nvPr>
            <p:ph type="title"/>
          </p:nvPr>
        </p:nvSpPr>
        <p:spPr>
          <a:xfrm>
            <a:off x="743645" y="116884"/>
            <a:ext cx="10058400" cy="628551"/>
          </a:xfrm>
        </p:spPr>
        <p:txBody>
          <a:bodyPr>
            <a:normAutofit fontScale="90000"/>
          </a:bodyPr>
          <a:lstStyle/>
          <a:p>
            <a:r>
              <a:rPr lang="ru-RU" sz="4000" dirty="0"/>
              <a:t>Методы прогнозирования</a:t>
            </a:r>
          </a:p>
        </p:txBody>
      </p:sp>
      <p:sp>
        <p:nvSpPr>
          <p:cNvPr id="4" name="Номер слайда 3">
            <a:extLst>
              <a:ext uri="{FF2B5EF4-FFF2-40B4-BE49-F238E27FC236}">
                <a16:creationId xmlns="" xmlns:a16="http://schemas.microsoft.com/office/drawing/2014/main" id="{9AB72BA1-704C-8043-BF7A-7AF832C15B12}"/>
              </a:ext>
            </a:extLst>
          </p:cNvPr>
          <p:cNvSpPr>
            <a:spLocks noGrp="1"/>
          </p:cNvSpPr>
          <p:nvPr>
            <p:ph type="sldNum" sz="quarter" idx="12"/>
          </p:nvPr>
        </p:nvSpPr>
        <p:spPr/>
        <p:txBody>
          <a:bodyPr>
            <a:normAutofit fontScale="85000" lnSpcReduction="20000"/>
          </a:bodyPr>
          <a:lstStyle/>
          <a:p>
            <a:fld id="{4864967F-2DBF-447D-8CDA-37E7E09C20AC}" type="slidenum">
              <a:rPr lang="ru-RU" smtClean="0"/>
              <a:t>20</a:t>
            </a:fld>
            <a:endParaRPr lang="ru-RU"/>
          </a:p>
        </p:txBody>
      </p:sp>
      <mc:AlternateContent xmlns:mc="http://schemas.openxmlformats.org/markup-compatibility/2006" xmlns:a14="http://schemas.microsoft.com/office/drawing/2010/main">
        <mc:Choice Requires="a14">
          <p:sp>
            <p:nvSpPr>
              <p:cNvPr id="3" name="Объект 2">
                <a:extLst>
                  <a:ext uri="{FF2B5EF4-FFF2-40B4-BE49-F238E27FC236}">
                    <a16:creationId xmlns="" xmlns:a16="http://schemas.microsoft.com/office/drawing/2014/main" id="{463A26AF-632B-F34F-BE41-1A6BC9B2438D}"/>
                  </a:ext>
                </a:extLst>
              </p:cNvPr>
              <p:cNvSpPr>
                <a:spLocks noGrp="1"/>
              </p:cNvSpPr>
              <p:nvPr>
                <p:ph sz="quarter" idx="1"/>
              </p:nvPr>
            </p:nvSpPr>
            <p:spPr>
              <a:xfrm>
                <a:off x="417443" y="834887"/>
                <a:ext cx="10710805" cy="5803022"/>
              </a:xfrm>
            </p:spPr>
            <p:txBody>
              <a:bodyPr>
                <a:normAutofit/>
              </a:bodyPr>
              <a:lstStyle/>
              <a:p>
                <a:pPr algn="just"/>
                <a:r>
                  <a:rPr lang="ru-RU" sz="2400" dirty="0"/>
                  <a:t>Прогнозирование — это проверка к определенному сроку данных о фактическом исполнении проекта и основанные на этих данных предположения о будущем исполнении проекта.</a:t>
                </a:r>
              </a:p>
              <a:p>
                <a:pPr algn="just"/>
                <a:r>
                  <a:rPr lang="ru-RU" sz="2400" dirty="0"/>
                  <a:t>Помимо оценки текущего состояния, для контроля затрат необходимо прогнозировать будущее развитие проекта. Прогнозная итоговая стоимость проекта (</a:t>
                </a:r>
                <a:r>
                  <a:rPr lang="ru-RU" sz="2400" dirty="0" err="1"/>
                  <a:t>Cf</a:t>
                </a:r>
                <a:r>
                  <a:rPr lang="ru-RU" sz="2400" dirty="0"/>
                  <a:t>) может быть получена по следующей формуле:</a:t>
                </a:r>
              </a:p>
              <a:p>
                <a:pPr marL="0" indent="0" algn="just">
                  <a:buNone/>
                </a:pPr>
                <a:endParaRPr lang="ru-RU" sz="2400" i="1" dirty="0">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ru-RU" sz="2400" i="1">
                              <a:latin typeface="Cambria Math"/>
                            </a:rPr>
                          </m:ctrlPr>
                        </m:sSubPr>
                        <m:e>
                          <m:r>
                            <a:rPr lang="en-US" sz="2400" i="1">
                              <a:latin typeface="Cambria Math" panose="02040503050406030204" pitchFamily="18" charset="0"/>
                            </a:rPr>
                            <m:t>𝐶</m:t>
                          </m:r>
                        </m:e>
                        <m:sub>
                          <m:r>
                            <a:rPr lang="ru-RU" sz="2400" i="1">
                              <a:latin typeface="Cambria Math" panose="02040503050406030204" pitchFamily="18" charset="0"/>
                            </a:rPr>
                            <m:t>𝑓</m:t>
                          </m:r>
                        </m:sub>
                      </m:sSub>
                      <m:r>
                        <a:rPr lang="ru-RU" sz="2400" i="1">
                          <a:latin typeface="Cambria Math" panose="02040503050406030204" pitchFamily="18" charset="0"/>
                        </a:rPr>
                        <m:t>=</m:t>
                      </m:r>
                      <m:f>
                        <m:fPr>
                          <m:ctrlPr>
                            <a:rPr lang="ru-RU" sz="2400" i="1">
                              <a:latin typeface="Cambria Math"/>
                            </a:rPr>
                          </m:ctrlPr>
                        </m:fPr>
                        <m:num>
                          <m:sSub>
                            <m:sSubPr>
                              <m:ctrlPr>
                                <a:rPr lang="ru-RU" sz="2400" i="1">
                                  <a:latin typeface="Cambria Math"/>
                                </a:rPr>
                              </m:ctrlPr>
                            </m:sSubPr>
                            <m:e>
                              <m:r>
                                <a:rPr lang="ru-RU" sz="2400" i="1">
                                  <a:latin typeface="Cambria Math" panose="02040503050406030204" pitchFamily="18" charset="0"/>
                                </a:rPr>
                                <m:t>𝐶</m:t>
                              </m:r>
                            </m:e>
                            <m:sub>
                              <m:r>
                                <a:rPr lang="ru-RU" sz="2400" i="1">
                                  <a:latin typeface="Cambria Math" panose="02040503050406030204" pitchFamily="18" charset="0"/>
                                </a:rPr>
                                <m:t>𝑡</m:t>
                              </m:r>
                            </m:sub>
                          </m:sSub>
                        </m:num>
                        <m:den>
                          <m:sSub>
                            <m:sSubPr>
                              <m:ctrlPr>
                                <a:rPr lang="ru-RU" sz="2400" i="1">
                                  <a:latin typeface="Cambria Math"/>
                                </a:rPr>
                              </m:ctrlPr>
                            </m:sSubPr>
                            <m:e>
                              <m:r>
                                <a:rPr lang="ru-RU" sz="2400" i="1">
                                  <a:latin typeface="Cambria Math" panose="02040503050406030204" pitchFamily="18" charset="0"/>
                                </a:rPr>
                                <m:t>𝑉</m:t>
                              </m:r>
                            </m:e>
                            <m:sub>
                              <m:r>
                                <a:rPr lang="ru-RU" sz="2400" i="1">
                                  <a:latin typeface="Cambria Math" panose="02040503050406030204" pitchFamily="18" charset="0"/>
                                </a:rPr>
                                <m:t>𝑡</m:t>
                              </m:r>
                            </m:sub>
                          </m:sSub>
                        </m:den>
                      </m:f>
                    </m:oMath>
                  </m:oMathPara>
                </a14:m>
                <a:endParaRPr lang="ru-RU" sz="2400" dirty="0"/>
              </a:p>
              <a:p>
                <a:pPr algn="just"/>
                <a:r>
                  <a:rPr lang="ru-RU" sz="2400" dirty="0"/>
                  <a:t>где </a:t>
                </a:r>
                <a14:m>
                  <m:oMath xmlns:m="http://schemas.openxmlformats.org/officeDocument/2006/math">
                    <m:sSub>
                      <m:sSubPr>
                        <m:ctrlPr>
                          <a:rPr lang="ru-RU" sz="2400" i="1">
                            <a:latin typeface="Cambria Math"/>
                          </a:rPr>
                        </m:ctrlPr>
                      </m:sSubPr>
                      <m:e>
                        <m:r>
                          <a:rPr lang="ru-RU" sz="2400" i="1">
                            <a:latin typeface="Cambria Math" panose="02040503050406030204" pitchFamily="18" charset="0"/>
                          </a:rPr>
                          <m:t>𝐶</m:t>
                        </m:r>
                      </m:e>
                      <m:sub>
                        <m:r>
                          <a:rPr lang="ru-RU" sz="2400" i="1">
                            <a:latin typeface="Cambria Math" panose="02040503050406030204" pitchFamily="18" charset="0"/>
                          </a:rPr>
                          <m:t>𝑡</m:t>
                        </m:r>
                      </m:sub>
                    </m:sSub>
                  </m:oMath>
                </a14:m>
                <a:r>
                  <a:rPr lang="ru-RU" sz="2400" dirty="0"/>
                  <a:t> — фактические затраты на момент времени </a:t>
                </a:r>
                <a:r>
                  <a:rPr lang="ru-RU" sz="2400" dirty="0" err="1"/>
                  <a:t>t</a:t>
                </a:r>
                <a:r>
                  <a:rPr lang="ru-RU" sz="2400" dirty="0"/>
                  <a:t>; </a:t>
                </a:r>
                <a14:m>
                  <m:oMath xmlns:m="http://schemas.openxmlformats.org/officeDocument/2006/math">
                    <m:sSub>
                      <m:sSubPr>
                        <m:ctrlPr>
                          <a:rPr lang="ru-RU" sz="2400" i="1">
                            <a:latin typeface="Cambria Math"/>
                          </a:rPr>
                        </m:ctrlPr>
                      </m:sSubPr>
                      <m:e>
                        <m:r>
                          <a:rPr lang="ru-RU" sz="2400" i="1">
                            <a:latin typeface="Cambria Math" panose="02040503050406030204" pitchFamily="18" charset="0"/>
                          </a:rPr>
                          <m:t>𝑉</m:t>
                        </m:r>
                      </m:e>
                      <m:sub>
                        <m:r>
                          <a:rPr lang="ru-RU" sz="2400" i="1">
                            <a:latin typeface="Cambria Math" panose="02040503050406030204" pitchFamily="18" charset="0"/>
                          </a:rPr>
                          <m:t>𝑡</m:t>
                        </m:r>
                      </m:sub>
                    </m:sSub>
                  </m:oMath>
                </a14:m>
                <a:r>
                  <a:rPr lang="ru-RU" sz="2400" dirty="0"/>
                  <a:t> — доля работ, выполненная за это время.</a:t>
                </a:r>
              </a:p>
            </p:txBody>
          </p:sp>
        </mc:Choice>
        <mc:Fallback xmlns="">
          <p:sp>
            <p:nvSpPr>
              <p:cNvPr id="3" name="Объект 2">
                <a:extLst>
                  <a:ext uri="{FF2B5EF4-FFF2-40B4-BE49-F238E27FC236}">
                    <a16:creationId xmlns:a16="http://schemas.microsoft.com/office/drawing/2014/main" id="{463A26AF-632B-F34F-BE41-1A6BC9B2438D}"/>
                  </a:ext>
                </a:extLst>
              </p:cNvPr>
              <p:cNvSpPr>
                <a:spLocks noGrp="1" noRot="1" noChangeAspect="1" noMove="1" noResize="1" noEditPoints="1" noAdjustHandles="1" noChangeArrowheads="1" noChangeShapeType="1" noTextEdit="1"/>
              </p:cNvSpPr>
              <p:nvPr>
                <p:ph idx="1"/>
              </p:nvPr>
            </p:nvSpPr>
            <p:spPr>
              <a:xfrm>
                <a:off x="417443" y="834887"/>
                <a:ext cx="10710805" cy="5803022"/>
              </a:xfrm>
              <a:blipFill>
                <a:blip r:embed="rId2"/>
                <a:stretch>
                  <a:fillRect l="-474" t="-1310" r="-829"/>
                </a:stretch>
              </a:blipFill>
            </p:spPr>
            <p:txBody>
              <a:bodyPr/>
              <a:lstStyle/>
              <a:p>
                <a:r>
                  <a:rPr lang="ru-RU">
                    <a:noFill/>
                  </a:rPr>
                  <a:t> </a:t>
                </a:r>
              </a:p>
            </p:txBody>
          </p:sp>
        </mc:Fallback>
      </mc:AlternateContent>
    </p:spTree>
    <p:extLst>
      <p:ext uri="{BB962C8B-B14F-4D97-AF65-F5344CB8AC3E}">
        <p14:creationId xmlns:p14="http://schemas.microsoft.com/office/powerpoint/2010/main" val="280273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819D9CA-9F8C-8349-A535-14B4122E5DA6}"/>
              </a:ext>
            </a:extLst>
          </p:cNvPr>
          <p:cNvSpPr>
            <a:spLocks noGrp="1"/>
          </p:cNvSpPr>
          <p:nvPr>
            <p:ph type="title"/>
          </p:nvPr>
        </p:nvSpPr>
        <p:spPr>
          <a:xfrm>
            <a:off x="743645" y="116884"/>
            <a:ext cx="10058400" cy="628551"/>
          </a:xfrm>
        </p:spPr>
        <p:txBody>
          <a:bodyPr>
            <a:normAutofit fontScale="90000"/>
          </a:bodyPr>
          <a:lstStyle/>
          <a:p>
            <a:r>
              <a:rPr lang="ru-RU" sz="4000" dirty="0"/>
              <a:t>Методы прогнозирования</a:t>
            </a:r>
          </a:p>
        </p:txBody>
      </p:sp>
      <p:sp>
        <p:nvSpPr>
          <p:cNvPr id="4" name="Номер слайда 3">
            <a:extLst>
              <a:ext uri="{FF2B5EF4-FFF2-40B4-BE49-F238E27FC236}">
                <a16:creationId xmlns="" xmlns:a16="http://schemas.microsoft.com/office/drawing/2014/main" id="{9AB72BA1-704C-8043-BF7A-7AF832C15B12}"/>
              </a:ext>
            </a:extLst>
          </p:cNvPr>
          <p:cNvSpPr>
            <a:spLocks noGrp="1"/>
          </p:cNvSpPr>
          <p:nvPr>
            <p:ph type="sldNum" sz="quarter" idx="12"/>
          </p:nvPr>
        </p:nvSpPr>
        <p:spPr/>
        <p:txBody>
          <a:bodyPr>
            <a:normAutofit fontScale="85000" lnSpcReduction="20000"/>
          </a:bodyPr>
          <a:lstStyle/>
          <a:p>
            <a:fld id="{4864967F-2DBF-447D-8CDA-37E7E09C20AC}" type="slidenum">
              <a:rPr lang="ru-RU" smtClean="0"/>
              <a:t>21</a:t>
            </a:fld>
            <a:endParaRPr lang="ru-RU"/>
          </a:p>
        </p:txBody>
      </p:sp>
      <p:sp>
        <p:nvSpPr>
          <p:cNvPr id="3" name="Объект 2">
            <a:extLst>
              <a:ext uri="{FF2B5EF4-FFF2-40B4-BE49-F238E27FC236}">
                <a16:creationId xmlns="" xmlns:a16="http://schemas.microsoft.com/office/drawing/2014/main" id="{463A26AF-632B-F34F-BE41-1A6BC9B2438D}"/>
              </a:ext>
            </a:extLst>
          </p:cNvPr>
          <p:cNvSpPr>
            <a:spLocks noGrp="1"/>
          </p:cNvSpPr>
          <p:nvPr>
            <p:ph sz="quarter" idx="1"/>
          </p:nvPr>
        </p:nvSpPr>
        <p:spPr>
          <a:xfrm>
            <a:off x="417443" y="834887"/>
            <a:ext cx="10710805" cy="5803022"/>
          </a:xfrm>
        </p:spPr>
        <p:txBody>
          <a:bodyPr>
            <a:normAutofit lnSpcReduction="10000"/>
          </a:bodyPr>
          <a:lstStyle/>
          <a:p>
            <a:pPr algn="just"/>
            <a:r>
              <a:rPr lang="ru-RU" sz="2400" dirty="0"/>
              <a:t>Методы временных рядов. Эти методы используют историчес­кие данные в качестве основы для оценки будущих результатов. Примерами методов из данной категории могут быть: освоенный объ­ем, экстраполяция и оценка тренда и др.</a:t>
            </a:r>
          </a:p>
          <a:p>
            <a:pPr algn="just"/>
            <a:r>
              <a:rPr lang="ru-RU" sz="2400" dirty="0"/>
              <a:t>Причинно-следственные / эконометрические методы. Данные методы основаны на возможности определения факторов, которые могут повлиять на прогнозы. Например, падение процентной став­ки по кредитам может спровоцировать рост продаж домов.</a:t>
            </a:r>
          </a:p>
          <a:p>
            <a:pPr algn="just"/>
            <a:r>
              <a:rPr lang="ru-RU" sz="2400" dirty="0"/>
              <a:t>Субъективные методы. Эти методы включают в себя интуитив­ные суждения, мнения и вероятностные оценки для определения бу­дущих результатов. Примерами таких методов являются составные прогнозы, опросы, метод </a:t>
            </a:r>
            <a:r>
              <a:rPr lang="ru-RU" sz="2400" dirty="0" err="1"/>
              <a:t>Дельфи</a:t>
            </a:r>
            <a:r>
              <a:rPr lang="ru-RU" sz="2400" dirty="0"/>
              <a:t>, разработка сценариев, прогнози­рование технологий и прогнозирование по аналогиям.</a:t>
            </a:r>
          </a:p>
          <a:p>
            <a:pPr algn="just"/>
            <a:r>
              <a:rPr lang="ru-RU" sz="2400" dirty="0"/>
              <a:t>Другие методы. Другие методы могут включать в себя моделиро­вание, вероятностное прогнозирование и др.</a:t>
            </a:r>
          </a:p>
        </p:txBody>
      </p:sp>
    </p:spTree>
    <p:extLst>
      <p:ext uri="{BB962C8B-B14F-4D97-AF65-F5344CB8AC3E}">
        <p14:creationId xmlns:p14="http://schemas.microsoft.com/office/powerpoint/2010/main" val="428273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DD97C97-8E06-7249-BF67-E65AC3B05C8F}"/>
              </a:ext>
            </a:extLst>
          </p:cNvPr>
          <p:cNvSpPr>
            <a:spLocks noGrp="1"/>
          </p:cNvSpPr>
          <p:nvPr>
            <p:ph type="title"/>
          </p:nvPr>
        </p:nvSpPr>
        <p:spPr>
          <a:xfrm>
            <a:off x="1069848" y="236154"/>
            <a:ext cx="10058400" cy="549037"/>
          </a:xfrm>
        </p:spPr>
        <p:txBody>
          <a:bodyPr>
            <a:normAutofit fontScale="90000"/>
          </a:bodyPr>
          <a:lstStyle/>
          <a:p>
            <a:r>
              <a:rPr lang="ru-RU" dirty="0"/>
              <a:t>Методы коммуникаций</a:t>
            </a:r>
          </a:p>
        </p:txBody>
      </p:sp>
      <p:sp>
        <p:nvSpPr>
          <p:cNvPr id="4" name="Номер слайда 3">
            <a:extLst>
              <a:ext uri="{FF2B5EF4-FFF2-40B4-BE49-F238E27FC236}">
                <a16:creationId xmlns="" xmlns:a16="http://schemas.microsoft.com/office/drawing/2014/main" id="{010F1EB8-CCED-C24E-9384-1FA468C01891}"/>
              </a:ext>
            </a:extLst>
          </p:cNvPr>
          <p:cNvSpPr>
            <a:spLocks noGrp="1"/>
          </p:cNvSpPr>
          <p:nvPr>
            <p:ph type="sldNum" sz="quarter" idx="12"/>
          </p:nvPr>
        </p:nvSpPr>
        <p:spPr/>
        <p:txBody>
          <a:bodyPr>
            <a:normAutofit fontScale="85000" lnSpcReduction="20000"/>
          </a:bodyPr>
          <a:lstStyle/>
          <a:p>
            <a:fld id="{4864967F-2DBF-447D-8CDA-37E7E09C20AC}" type="slidenum">
              <a:rPr lang="ru-RU" smtClean="0"/>
              <a:t>22</a:t>
            </a:fld>
            <a:endParaRPr lang="ru-RU"/>
          </a:p>
        </p:txBody>
      </p:sp>
      <p:sp>
        <p:nvSpPr>
          <p:cNvPr id="3" name="Объект 2">
            <a:extLst>
              <a:ext uri="{FF2B5EF4-FFF2-40B4-BE49-F238E27FC236}">
                <a16:creationId xmlns="" xmlns:a16="http://schemas.microsoft.com/office/drawing/2014/main" id="{FE629868-5C8D-0447-8EA0-FEA07B367E1B}"/>
              </a:ext>
            </a:extLst>
          </p:cNvPr>
          <p:cNvSpPr>
            <a:spLocks noGrp="1"/>
          </p:cNvSpPr>
          <p:nvPr>
            <p:ph sz="quarter" idx="1"/>
          </p:nvPr>
        </p:nvSpPr>
        <p:spPr>
          <a:xfrm>
            <a:off x="824948" y="1023730"/>
            <a:ext cx="10303300" cy="5148470"/>
          </a:xfrm>
        </p:spPr>
        <p:txBody>
          <a:bodyPr>
            <a:noAutofit/>
          </a:bodyPr>
          <a:lstStyle/>
          <a:p>
            <a:pPr algn="just"/>
            <a:r>
              <a:rPr lang="ru-RU" sz="2400" i="1" dirty="0"/>
              <a:t>Совещания по статусу проекта:</a:t>
            </a:r>
            <a:r>
              <a:rPr lang="ru-RU" sz="2400" dirty="0"/>
              <a:t> предоставление обновлен­ной информации относительно развития проекта. </a:t>
            </a:r>
          </a:p>
          <a:p>
            <a:pPr algn="just"/>
            <a:r>
              <a:rPr lang="ru-RU" sz="2400" dirty="0"/>
              <a:t>Совещания могут проходить с участием команды проекта и ме­неджера, менеджера проекта и заинтересованных сторон, менедже­ра проекта и пользователей или заказчиков, менеджера проекта и команды управления и т. д.</a:t>
            </a:r>
          </a:p>
          <a:p>
            <a:pPr algn="just"/>
            <a:r>
              <a:rPr lang="ru-RU" sz="2400" dirty="0"/>
              <a:t>Регулярные и своевременные совещания способны предотвратить неприятные сюрпризы, так как вы постоянно информи­руете заинтересованных лиц и заказчиков о положении дел в проекте. </a:t>
            </a:r>
          </a:p>
          <a:p>
            <a:pPr algn="just"/>
            <a:r>
              <a:rPr lang="ru-RU" sz="2400" dirty="0"/>
              <a:t>Совещания с командой проекта способны выявить потенциальные рис­ки проекта и дать возможность менеджеру определить и управлять проблемами, прежде чем они станут неконтролируемыми.</a:t>
            </a:r>
          </a:p>
        </p:txBody>
      </p:sp>
    </p:spTree>
    <p:extLst>
      <p:ext uri="{BB962C8B-B14F-4D97-AF65-F5344CB8AC3E}">
        <p14:creationId xmlns:p14="http://schemas.microsoft.com/office/powerpoint/2010/main" val="7958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5E2E017-865B-424D-B8D4-261D21C1120A}"/>
              </a:ext>
            </a:extLst>
          </p:cNvPr>
          <p:cNvSpPr>
            <a:spLocks noGrp="1"/>
          </p:cNvSpPr>
          <p:nvPr>
            <p:ph type="title"/>
          </p:nvPr>
        </p:nvSpPr>
        <p:spPr>
          <a:xfrm>
            <a:off x="1069848" y="246092"/>
            <a:ext cx="10058400" cy="867090"/>
          </a:xfrm>
        </p:spPr>
        <p:txBody>
          <a:bodyPr/>
          <a:lstStyle/>
          <a:p>
            <a:r>
              <a:rPr lang="ru-RU" dirty="0"/>
              <a:t>Системы отчетности</a:t>
            </a:r>
          </a:p>
        </p:txBody>
      </p:sp>
      <p:sp>
        <p:nvSpPr>
          <p:cNvPr id="4" name="Номер слайда 3">
            <a:extLst>
              <a:ext uri="{FF2B5EF4-FFF2-40B4-BE49-F238E27FC236}">
                <a16:creationId xmlns="" xmlns:a16="http://schemas.microsoft.com/office/drawing/2014/main" id="{78E2475E-A9EC-9141-B39B-6EF1D58DE19C}"/>
              </a:ext>
            </a:extLst>
          </p:cNvPr>
          <p:cNvSpPr>
            <a:spLocks noGrp="1"/>
          </p:cNvSpPr>
          <p:nvPr>
            <p:ph type="sldNum" sz="quarter" idx="12"/>
          </p:nvPr>
        </p:nvSpPr>
        <p:spPr/>
        <p:txBody>
          <a:bodyPr>
            <a:normAutofit fontScale="85000" lnSpcReduction="20000"/>
          </a:bodyPr>
          <a:lstStyle/>
          <a:p>
            <a:fld id="{4864967F-2DBF-447D-8CDA-37E7E09C20AC}" type="slidenum">
              <a:rPr lang="ru-RU" smtClean="0"/>
              <a:t>23</a:t>
            </a:fld>
            <a:endParaRPr lang="ru-RU"/>
          </a:p>
        </p:txBody>
      </p:sp>
      <p:sp>
        <p:nvSpPr>
          <p:cNvPr id="3" name="Объект 2">
            <a:extLst>
              <a:ext uri="{FF2B5EF4-FFF2-40B4-BE49-F238E27FC236}">
                <a16:creationId xmlns="" xmlns:a16="http://schemas.microsoft.com/office/drawing/2014/main" id="{2551D92C-2FBD-6742-9E4D-FE13B1AF1DD0}"/>
              </a:ext>
            </a:extLst>
          </p:cNvPr>
          <p:cNvSpPr>
            <a:spLocks noGrp="1"/>
          </p:cNvSpPr>
          <p:nvPr>
            <p:ph sz="quarter" idx="1"/>
          </p:nvPr>
        </p:nvSpPr>
        <p:spPr>
          <a:xfrm>
            <a:off x="834887" y="1202635"/>
            <a:ext cx="10293361" cy="5435274"/>
          </a:xfrm>
        </p:spPr>
        <p:txBody>
          <a:bodyPr>
            <a:noAutofit/>
          </a:bodyPr>
          <a:lstStyle/>
          <a:p>
            <a:pPr algn="just"/>
            <a:r>
              <a:rPr lang="ru-RU" sz="2400" dirty="0"/>
              <a:t>Системы отчетности используются для записи, хранения и распространения информации о проекте (включая информацию об исполне­нии работ, стоимости и расписании). </a:t>
            </a:r>
          </a:p>
          <a:p>
            <a:pPr algn="just"/>
            <a:r>
              <a:rPr lang="ru-RU" sz="2400" dirty="0"/>
              <a:t>Информация может распространяться в виде презентаций, таблиц, графиков в различных видах, включая </a:t>
            </a:r>
            <a:r>
              <a:rPr lang="en-US" sz="2400" dirty="0"/>
              <a:t>S</a:t>
            </a:r>
            <a:r>
              <a:rPr lang="ru-RU" sz="2400" dirty="0"/>
              <a:t>-кривую, гистограммы и др.</a:t>
            </a:r>
          </a:p>
          <a:p>
            <a:pPr algn="just"/>
            <a:r>
              <a:rPr lang="ru-RU" sz="2400" dirty="0"/>
              <a:t>Выходами процесса являются: отчеты об исполнении и запросы на изменения.</a:t>
            </a:r>
          </a:p>
          <a:p>
            <a:pPr algn="just"/>
            <a:r>
              <a:rPr lang="ru-RU" sz="2400" dirty="0"/>
              <a:t>Панель инструментов — это пример простого отчета, использующего цвет­ные индикаторы «красный — желтый — зеленый» для отражения статуса проекта. Красный цвет означает, что у данного элемента есть проблемы или отставание от расписания, желтый цвет означа­ет, что существует потенциальная опасность для этого элемента и необходимы корректирующие действия, зеленый цвет означает, что все хорошо.</a:t>
            </a:r>
          </a:p>
          <a:p>
            <a:pPr algn="just"/>
            <a:endParaRPr lang="ru-RU" sz="2400" dirty="0"/>
          </a:p>
        </p:txBody>
      </p:sp>
    </p:spTree>
    <p:extLst>
      <p:ext uri="{BB962C8B-B14F-4D97-AF65-F5344CB8AC3E}">
        <p14:creationId xmlns:p14="http://schemas.microsoft.com/office/powerpoint/2010/main" val="253317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9C18D15-E189-CA47-8569-AC749B9BC1EA}"/>
              </a:ext>
            </a:extLst>
          </p:cNvPr>
          <p:cNvSpPr>
            <a:spLocks noGrp="1"/>
          </p:cNvSpPr>
          <p:nvPr>
            <p:ph type="title"/>
          </p:nvPr>
        </p:nvSpPr>
        <p:spPr>
          <a:xfrm>
            <a:off x="1069848" y="172115"/>
            <a:ext cx="10058400" cy="1020077"/>
          </a:xfrm>
        </p:spPr>
        <p:txBody>
          <a:bodyPr>
            <a:noAutofit/>
          </a:bodyPr>
          <a:lstStyle/>
          <a:p>
            <a:r>
              <a:rPr lang="ru-RU" sz="3200" dirty="0"/>
              <a:t>Контроль осуществляется на основании отчетности об исполнении проекта</a:t>
            </a:r>
          </a:p>
        </p:txBody>
      </p:sp>
      <p:sp>
        <p:nvSpPr>
          <p:cNvPr id="4" name="Номер слайда 3">
            <a:extLst>
              <a:ext uri="{FF2B5EF4-FFF2-40B4-BE49-F238E27FC236}">
                <a16:creationId xmlns="" xmlns:a16="http://schemas.microsoft.com/office/drawing/2014/main" id="{C3E19677-7D08-334B-A89D-42E47E759309}"/>
              </a:ext>
            </a:extLst>
          </p:cNvPr>
          <p:cNvSpPr>
            <a:spLocks noGrp="1"/>
          </p:cNvSpPr>
          <p:nvPr>
            <p:ph type="sldNum" sz="quarter" idx="12"/>
          </p:nvPr>
        </p:nvSpPr>
        <p:spPr/>
        <p:txBody>
          <a:bodyPr>
            <a:normAutofit fontScale="85000" lnSpcReduction="20000"/>
          </a:bodyPr>
          <a:lstStyle/>
          <a:p>
            <a:fld id="{4864967F-2DBF-447D-8CDA-37E7E09C20AC}" type="slidenum">
              <a:rPr lang="ru-RU" smtClean="0"/>
              <a:t>24</a:t>
            </a:fld>
            <a:endParaRPr lang="ru-RU"/>
          </a:p>
        </p:txBody>
      </p:sp>
      <p:grpSp>
        <p:nvGrpSpPr>
          <p:cNvPr id="16" name="Diagram group">
            <a:extLst>
              <a:ext uri="{FF2B5EF4-FFF2-40B4-BE49-F238E27FC236}">
                <a16:creationId xmlns="" xmlns:a16="http://schemas.microsoft.com/office/drawing/2014/main" id="{0588D83E-51FD-3B4D-9494-A54DF32A63BD}"/>
              </a:ext>
            </a:extLst>
          </p:cNvPr>
          <p:cNvGrpSpPr/>
          <p:nvPr/>
        </p:nvGrpSpPr>
        <p:grpSpPr>
          <a:xfrm>
            <a:off x="2972448" y="1281436"/>
            <a:ext cx="6602602" cy="1432876"/>
            <a:chOff x="3476055" y="3535"/>
            <a:chExt cx="6602602" cy="1143855"/>
          </a:xfrm>
          <a:scene3d>
            <a:camera prst="perspectiveLeft" zoom="91000"/>
            <a:lightRig rig="threePt" dir="t">
              <a:rot lat="0" lon="0" rev="20640000"/>
            </a:lightRig>
          </a:scene3d>
        </p:grpSpPr>
        <p:grpSp>
          <p:nvGrpSpPr>
            <p:cNvPr id="17" name="Группа 16">
              <a:extLst>
                <a:ext uri="{FF2B5EF4-FFF2-40B4-BE49-F238E27FC236}">
                  <a16:creationId xmlns="" xmlns:a16="http://schemas.microsoft.com/office/drawing/2014/main" id="{64A07AD1-DE7B-6948-9749-75305F94B924}"/>
                </a:ext>
              </a:extLst>
            </p:cNvPr>
            <p:cNvGrpSpPr/>
            <p:nvPr/>
          </p:nvGrpSpPr>
          <p:grpSpPr>
            <a:xfrm>
              <a:off x="3476055" y="3535"/>
              <a:ext cx="6602602" cy="1143855"/>
              <a:chOff x="3476055" y="3535"/>
              <a:chExt cx="6602602" cy="1143855"/>
            </a:xfrm>
          </p:grpSpPr>
          <p:sp>
            <p:nvSpPr>
              <p:cNvPr id="18" name="Прямоугольник с двумя скругленными соседними углами 17">
                <a:extLst>
                  <a:ext uri="{FF2B5EF4-FFF2-40B4-BE49-F238E27FC236}">
                    <a16:creationId xmlns="" xmlns:a16="http://schemas.microsoft.com/office/drawing/2014/main" id="{21CF7764-3D61-6F4D-82FE-B35B2CAA1767}"/>
                  </a:ext>
                </a:extLst>
              </p:cNvPr>
              <p:cNvSpPr/>
              <p:nvPr/>
            </p:nvSpPr>
            <p:spPr>
              <a:xfrm rot="5400000">
                <a:off x="6205428" y="-2725838"/>
                <a:ext cx="1143855" cy="6602602"/>
              </a:xfrm>
              <a:prstGeom prst="round2SameRect">
                <a:avLst/>
              </a:prstGeom>
              <a:sp3d extrusionH="50600">
                <a:bevelT w="101600" h="80600"/>
                <a:bevelB w="80600" h="80600"/>
              </a:sp3d>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 xmlns:a16="http://schemas.microsoft.com/office/drawing/2014/main" id="{71F48C1D-11C3-F143-8FE3-C0DBF91204C2}"/>
                  </a:ext>
                </a:extLst>
              </p:cNvPr>
              <p:cNvSpPr txBox="1"/>
              <p:nvPr/>
            </p:nvSpPr>
            <p:spPr>
              <a:xfrm>
                <a:off x="3476055" y="59373"/>
                <a:ext cx="6546764" cy="103217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a:t>— характеризуют его состояние (расходование ресурсов, исполнение расписания и бюджета) на отчетную дату;</a:t>
                </a:r>
              </a:p>
            </p:txBody>
          </p:sp>
        </p:grpSp>
      </p:grpSp>
      <p:grpSp>
        <p:nvGrpSpPr>
          <p:cNvPr id="20" name="Diagram group">
            <a:extLst>
              <a:ext uri="{FF2B5EF4-FFF2-40B4-BE49-F238E27FC236}">
                <a16:creationId xmlns="" xmlns:a16="http://schemas.microsoft.com/office/drawing/2014/main" id="{9DE85479-9EB1-BF49-BFB4-EC0F1634E7ED}"/>
              </a:ext>
            </a:extLst>
          </p:cNvPr>
          <p:cNvGrpSpPr/>
          <p:nvPr/>
        </p:nvGrpSpPr>
        <p:grpSpPr>
          <a:xfrm>
            <a:off x="3057508" y="2988785"/>
            <a:ext cx="6662168" cy="1444579"/>
            <a:chOff x="3465269" y="1570066"/>
            <a:chExt cx="6662168" cy="1143254"/>
          </a:xfrm>
          <a:scene3d>
            <a:camera prst="perspectiveLeft" zoom="91000"/>
            <a:lightRig rig="threePt" dir="t">
              <a:rot lat="0" lon="0" rev="20640000"/>
            </a:lightRig>
          </a:scene3d>
        </p:grpSpPr>
        <p:grpSp>
          <p:nvGrpSpPr>
            <p:cNvPr id="21" name="Группа 20">
              <a:extLst>
                <a:ext uri="{FF2B5EF4-FFF2-40B4-BE49-F238E27FC236}">
                  <a16:creationId xmlns="" xmlns:a16="http://schemas.microsoft.com/office/drawing/2014/main" id="{0222E925-D0CB-2442-8747-C17C3176B4C6}"/>
                </a:ext>
              </a:extLst>
            </p:cNvPr>
            <p:cNvGrpSpPr/>
            <p:nvPr/>
          </p:nvGrpSpPr>
          <p:grpSpPr>
            <a:xfrm>
              <a:off x="3465269" y="1570066"/>
              <a:ext cx="6662168" cy="1143254"/>
              <a:chOff x="3465269" y="1570066"/>
              <a:chExt cx="6662168" cy="1143254"/>
            </a:xfrm>
          </p:grpSpPr>
          <p:sp>
            <p:nvSpPr>
              <p:cNvPr id="22" name="Прямоугольник с двумя скругленными соседними углами 21">
                <a:extLst>
                  <a:ext uri="{FF2B5EF4-FFF2-40B4-BE49-F238E27FC236}">
                    <a16:creationId xmlns="" xmlns:a16="http://schemas.microsoft.com/office/drawing/2014/main" id="{1D6C9101-8F54-464E-ABD5-DDA15A87DD94}"/>
                  </a:ext>
                </a:extLst>
              </p:cNvPr>
              <p:cNvSpPr/>
              <p:nvPr/>
            </p:nvSpPr>
            <p:spPr>
              <a:xfrm rot="5400000">
                <a:off x="6224726" y="-1189391"/>
                <a:ext cx="1143254" cy="6662168"/>
              </a:xfrm>
              <a:prstGeom prst="round2SameRect">
                <a:avLst/>
              </a:prstGeom>
              <a:sp3d extrusionH="50600">
                <a:bevelT w="101600" h="80600"/>
                <a:bevelB w="80600" h="80600"/>
              </a:sp3d>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23" name="TextBox 22">
                <a:extLst>
                  <a:ext uri="{FF2B5EF4-FFF2-40B4-BE49-F238E27FC236}">
                    <a16:creationId xmlns="" xmlns:a16="http://schemas.microsoft.com/office/drawing/2014/main" id="{44348B87-5B22-5346-8504-D12A0C3F4793}"/>
                  </a:ext>
                </a:extLst>
              </p:cNvPr>
              <p:cNvSpPr txBox="1"/>
              <p:nvPr/>
            </p:nvSpPr>
            <p:spPr>
              <a:xfrm>
                <a:off x="3465270" y="1625874"/>
                <a:ext cx="6606359" cy="103163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dirty="0"/>
                  <a:t>позволяют судить о динамике проекта (какие результаты достигнуты, какие операции завершены, а какие находятся в стадии выполнения);</a:t>
                </a:r>
              </a:p>
            </p:txBody>
          </p:sp>
        </p:grpSp>
      </p:grpSp>
      <p:grpSp>
        <p:nvGrpSpPr>
          <p:cNvPr id="24" name="Diagram group">
            <a:extLst>
              <a:ext uri="{FF2B5EF4-FFF2-40B4-BE49-F238E27FC236}">
                <a16:creationId xmlns="" xmlns:a16="http://schemas.microsoft.com/office/drawing/2014/main" id="{D5E1DDAE-1204-B04D-AE59-9772EE2C5B6A}"/>
              </a:ext>
            </a:extLst>
          </p:cNvPr>
          <p:cNvGrpSpPr/>
          <p:nvPr/>
        </p:nvGrpSpPr>
        <p:grpSpPr>
          <a:xfrm>
            <a:off x="3057508" y="4982137"/>
            <a:ext cx="6626938" cy="1044000"/>
            <a:chOff x="3461678" y="3150133"/>
            <a:chExt cx="6626938" cy="1143254"/>
          </a:xfrm>
          <a:scene3d>
            <a:camera prst="perspectiveLeft" zoom="91000"/>
            <a:lightRig rig="threePt" dir="t">
              <a:rot lat="0" lon="0" rev="20640000"/>
            </a:lightRig>
          </a:scene3d>
        </p:grpSpPr>
        <p:grpSp>
          <p:nvGrpSpPr>
            <p:cNvPr id="25" name="Группа 24">
              <a:extLst>
                <a:ext uri="{FF2B5EF4-FFF2-40B4-BE49-F238E27FC236}">
                  <a16:creationId xmlns="" xmlns:a16="http://schemas.microsoft.com/office/drawing/2014/main" id="{7C067AA2-C37C-9445-92E6-70E03ED7FDA7}"/>
                </a:ext>
              </a:extLst>
            </p:cNvPr>
            <p:cNvGrpSpPr/>
            <p:nvPr/>
          </p:nvGrpSpPr>
          <p:grpSpPr>
            <a:xfrm>
              <a:off x="3461678" y="3150133"/>
              <a:ext cx="6626938" cy="1143254"/>
              <a:chOff x="3461678" y="3150133"/>
              <a:chExt cx="6626938" cy="1143254"/>
            </a:xfrm>
          </p:grpSpPr>
          <p:sp>
            <p:nvSpPr>
              <p:cNvPr id="26" name="Прямоугольник с двумя скругленными соседними углами 25">
                <a:extLst>
                  <a:ext uri="{FF2B5EF4-FFF2-40B4-BE49-F238E27FC236}">
                    <a16:creationId xmlns="" xmlns:a16="http://schemas.microsoft.com/office/drawing/2014/main" id="{72576F2C-7990-AE4B-A092-163164DA6E8D}"/>
                  </a:ext>
                </a:extLst>
              </p:cNvPr>
              <p:cNvSpPr/>
              <p:nvPr/>
            </p:nvSpPr>
            <p:spPr>
              <a:xfrm rot="5400000">
                <a:off x="6203520" y="408291"/>
                <a:ext cx="1143254" cy="6626938"/>
              </a:xfrm>
              <a:prstGeom prst="round2SameRect">
                <a:avLst/>
              </a:prstGeom>
              <a:sp3d extrusionH="50600">
                <a:bevelT w="101600" h="80600"/>
                <a:bevelB w="80600" h="80600"/>
              </a:sp3d>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27" name="TextBox 26">
                <a:extLst>
                  <a:ext uri="{FF2B5EF4-FFF2-40B4-BE49-F238E27FC236}">
                    <a16:creationId xmlns="" xmlns:a16="http://schemas.microsoft.com/office/drawing/2014/main" id="{E0BDB94D-58CA-1D4B-AF40-C661239595B2}"/>
                  </a:ext>
                </a:extLst>
              </p:cNvPr>
              <p:cNvSpPr txBox="1"/>
              <p:nvPr/>
            </p:nvSpPr>
            <p:spPr>
              <a:xfrm>
                <a:off x="3461679" y="3205942"/>
                <a:ext cx="6571129" cy="1031636"/>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ru-RU" sz="2400" kern="1200"/>
                  <a:t> — суждения о будущем состоянии и прогрессе проекта.</a:t>
                </a:r>
                <a:endParaRPr lang="ru-RU" sz="2400" kern="1200" dirty="0"/>
              </a:p>
            </p:txBody>
          </p:sp>
        </p:grpSp>
      </p:grpSp>
      <p:grpSp>
        <p:nvGrpSpPr>
          <p:cNvPr id="28" name="Группа 27">
            <a:extLst>
              <a:ext uri="{FF2B5EF4-FFF2-40B4-BE49-F238E27FC236}">
                <a16:creationId xmlns="" xmlns:a16="http://schemas.microsoft.com/office/drawing/2014/main" id="{15615A92-3653-234B-BABB-AE312F5263D9}"/>
              </a:ext>
            </a:extLst>
          </p:cNvPr>
          <p:cNvGrpSpPr/>
          <p:nvPr/>
        </p:nvGrpSpPr>
        <p:grpSpPr>
          <a:xfrm>
            <a:off x="1144677" y="1368770"/>
            <a:ext cx="2547839" cy="2772987"/>
            <a:chOff x="666764" y="3535"/>
            <a:chExt cx="2547839" cy="2027320"/>
          </a:xfrm>
        </p:grpSpPr>
        <p:sp>
          <p:nvSpPr>
            <p:cNvPr id="29" name="Нашивка 28">
              <a:extLst>
                <a:ext uri="{FF2B5EF4-FFF2-40B4-BE49-F238E27FC236}">
                  <a16:creationId xmlns="" xmlns:a16="http://schemas.microsoft.com/office/drawing/2014/main" id="{DE26BA2A-FB9C-FA4D-AFF4-FABF3EE0F8F5}"/>
                </a:ext>
              </a:extLst>
            </p:cNvPr>
            <p:cNvSpPr/>
            <p:nvPr/>
          </p:nvSpPr>
          <p:spPr>
            <a:xfrm rot="5400000">
              <a:off x="1061257" y="-390958"/>
              <a:ext cx="1758853" cy="2547839"/>
            </a:xfrm>
            <a:prstGeom prst="chevron">
              <a:avLst/>
            </a:prstGeom>
          </p:spPr>
          <p:style>
            <a:lnRef idx="2">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0" name="Нашивка 4">
              <a:extLst>
                <a:ext uri="{FF2B5EF4-FFF2-40B4-BE49-F238E27FC236}">
                  <a16:creationId xmlns="" xmlns:a16="http://schemas.microsoft.com/office/drawing/2014/main" id="{F92B6566-BD1F-1E41-B88E-2EBC0B3A1C64}"/>
                </a:ext>
              </a:extLst>
            </p:cNvPr>
            <p:cNvSpPr txBox="1"/>
            <p:nvPr/>
          </p:nvSpPr>
          <p:spPr>
            <a:xfrm>
              <a:off x="666764" y="272002"/>
              <a:ext cx="2547839" cy="1758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300" kern="1200" dirty="0"/>
                <a:t>• отчеты о состоянии проекта</a:t>
              </a:r>
            </a:p>
          </p:txBody>
        </p:sp>
      </p:grpSp>
      <p:grpSp>
        <p:nvGrpSpPr>
          <p:cNvPr id="31" name="Группа 30">
            <a:extLst>
              <a:ext uri="{FF2B5EF4-FFF2-40B4-BE49-F238E27FC236}">
                <a16:creationId xmlns="" xmlns:a16="http://schemas.microsoft.com/office/drawing/2014/main" id="{DD928AB8-70CC-3249-B8A5-02C2998E357F}"/>
              </a:ext>
            </a:extLst>
          </p:cNvPr>
          <p:cNvGrpSpPr/>
          <p:nvPr/>
        </p:nvGrpSpPr>
        <p:grpSpPr>
          <a:xfrm>
            <a:off x="1217751" y="3081523"/>
            <a:ext cx="2550778" cy="2931567"/>
            <a:chOff x="663825" y="1570065"/>
            <a:chExt cx="2550778" cy="2023602"/>
          </a:xfrm>
        </p:grpSpPr>
        <p:sp>
          <p:nvSpPr>
            <p:cNvPr id="32" name="Нашивка 31">
              <a:extLst>
                <a:ext uri="{FF2B5EF4-FFF2-40B4-BE49-F238E27FC236}">
                  <a16:creationId xmlns="" xmlns:a16="http://schemas.microsoft.com/office/drawing/2014/main" id="{74EC2C62-41E9-D34C-860B-226762D9AB02}"/>
                </a:ext>
              </a:extLst>
            </p:cNvPr>
            <p:cNvSpPr/>
            <p:nvPr/>
          </p:nvSpPr>
          <p:spPr>
            <a:xfrm rot="5400000">
              <a:off x="1061257" y="1175572"/>
              <a:ext cx="1758853" cy="2547839"/>
            </a:xfrm>
            <a:prstGeom prst="chevron">
              <a:avLst/>
            </a:prstGeom>
          </p:spPr>
          <p:style>
            <a:lnRef idx="2">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3" name="Нашивка 4">
              <a:extLst>
                <a:ext uri="{FF2B5EF4-FFF2-40B4-BE49-F238E27FC236}">
                  <a16:creationId xmlns="" xmlns:a16="http://schemas.microsoft.com/office/drawing/2014/main" id="{4E0A1D44-C691-7349-B558-E8BD09BF2E1F}"/>
                </a:ext>
              </a:extLst>
            </p:cNvPr>
            <p:cNvSpPr txBox="1"/>
            <p:nvPr/>
          </p:nvSpPr>
          <p:spPr>
            <a:xfrm>
              <a:off x="663825" y="1834814"/>
              <a:ext cx="2547839" cy="1758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300" kern="1200" dirty="0"/>
                <a:t>• отчеты о прогрессе проекта</a:t>
              </a:r>
            </a:p>
          </p:txBody>
        </p:sp>
      </p:grpSp>
      <p:grpSp>
        <p:nvGrpSpPr>
          <p:cNvPr id="34" name="Группа 33">
            <a:extLst>
              <a:ext uri="{FF2B5EF4-FFF2-40B4-BE49-F238E27FC236}">
                <a16:creationId xmlns="" xmlns:a16="http://schemas.microsoft.com/office/drawing/2014/main" id="{8D1B17B7-57D4-AB45-A524-FA60C167324F}"/>
              </a:ext>
            </a:extLst>
          </p:cNvPr>
          <p:cNvGrpSpPr/>
          <p:nvPr/>
        </p:nvGrpSpPr>
        <p:grpSpPr>
          <a:xfrm>
            <a:off x="1214812" y="5058923"/>
            <a:ext cx="2550778" cy="1924628"/>
            <a:chOff x="663825" y="3136596"/>
            <a:chExt cx="2550778" cy="1924628"/>
          </a:xfrm>
        </p:grpSpPr>
        <p:sp>
          <p:nvSpPr>
            <p:cNvPr id="35" name="Нашивка 34">
              <a:extLst>
                <a:ext uri="{FF2B5EF4-FFF2-40B4-BE49-F238E27FC236}">
                  <a16:creationId xmlns="" xmlns:a16="http://schemas.microsoft.com/office/drawing/2014/main" id="{B24C275B-92D7-0649-9A45-652A096C688B}"/>
                </a:ext>
              </a:extLst>
            </p:cNvPr>
            <p:cNvSpPr/>
            <p:nvPr/>
          </p:nvSpPr>
          <p:spPr>
            <a:xfrm rot="5400000">
              <a:off x="1061257" y="2742103"/>
              <a:ext cx="1758853" cy="2547839"/>
            </a:xfrm>
            <a:prstGeom prst="chevron">
              <a:avLst/>
            </a:prstGeom>
          </p:spPr>
          <p:style>
            <a:lnRef idx="2">
              <a:schemeClr val="dk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36" name="Нашивка 4">
              <a:extLst>
                <a:ext uri="{FF2B5EF4-FFF2-40B4-BE49-F238E27FC236}">
                  <a16:creationId xmlns="" xmlns:a16="http://schemas.microsoft.com/office/drawing/2014/main" id="{A45826D0-4807-9D4C-B20E-C6E4EA722D2D}"/>
                </a:ext>
              </a:extLst>
            </p:cNvPr>
            <p:cNvSpPr txBox="1"/>
            <p:nvPr/>
          </p:nvSpPr>
          <p:spPr>
            <a:xfrm>
              <a:off x="663825" y="3302371"/>
              <a:ext cx="2547839" cy="17588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ru-RU" sz="2400" kern="1200" dirty="0"/>
                <a:t>• прогнозы</a:t>
              </a:r>
            </a:p>
          </p:txBody>
        </p:sp>
      </p:grpSp>
    </p:spTree>
    <p:extLst>
      <p:ext uri="{BB962C8B-B14F-4D97-AF65-F5344CB8AC3E}">
        <p14:creationId xmlns:p14="http://schemas.microsoft.com/office/powerpoint/2010/main" val="2129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BF5C7AA-4395-EB4E-84E4-A7CA5473A489}"/>
              </a:ext>
            </a:extLst>
          </p:cNvPr>
          <p:cNvSpPr>
            <a:spLocks noGrp="1"/>
          </p:cNvSpPr>
          <p:nvPr>
            <p:ph type="title"/>
          </p:nvPr>
        </p:nvSpPr>
        <p:spPr>
          <a:xfrm>
            <a:off x="1069848" y="484632"/>
            <a:ext cx="10058400" cy="858031"/>
          </a:xfrm>
        </p:spPr>
        <p:txBody>
          <a:bodyPr/>
          <a:lstStyle/>
          <a:p>
            <a:r>
              <a:rPr lang="ru-RU" dirty="0"/>
              <a:t>Контроль</a:t>
            </a:r>
          </a:p>
        </p:txBody>
      </p:sp>
      <p:sp>
        <p:nvSpPr>
          <p:cNvPr id="4" name="Номер слайда 3">
            <a:extLst>
              <a:ext uri="{FF2B5EF4-FFF2-40B4-BE49-F238E27FC236}">
                <a16:creationId xmlns="" xmlns:a16="http://schemas.microsoft.com/office/drawing/2014/main" id="{4FC3A663-D3E4-9F49-BED8-56F0BB4B7203}"/>
              </a:ext>
            </a:extLst>
          </p:cNvPr>
          <p:cNvSpPr>
            <a:spLocks noGrp="1"/>
          </p:cNvSpPr>
          <p:nvPr>
            <p:ph type="sldNum" sz="quarter" idx="12"/>
          </p:nvPr>
        </p:nvSpPr>
        <p:spPr/>
        <p:txBody>
          <a:bodyPr>
            <a:normAutofit fontScale="85000" lnSpcReduction="20000"/>
          </a:bodyPr>
          <a:lstStyle/>
          <a:p>
            <a:fld id="{4864967F-2DBF-447D-8CDA-37E7E09C20AC}" type="slidenum">
              <a:rPr lang="ru-RU" smtClean="0"/>
              <a:t>25</a:t>
            </a:fld>
            <a:endParaRPr lang="ru-RU"/>
          </a:p>
        </p:txBody>
      </p:sp>
      <p:sp>
        <p:nvSpPr>
          <p:cNvPr id="3" name="Объект 2">
            <a:extLst>
              <a:ext uri="{FF2B5EF4-FFF2-40B4-BE49-F238E27FC236}">
                <a16:creationId xmlns="" xmlns:a16="http://schemas.microsoft.com/office/drawing/2014/main" id="{99FAFEDB-9AFB-FA47-A234-2DF1DDF4C16C}"/>
              </a:ext>
            </a:extLst>
          </p:cNvPr>
          <p:cNvSpPr>
            <a:spLocks noGrp="1"/>
          </p:cNvSpPr>
          <p:nvPr>
            <p:ph sz="quarter" idx="1"/>
          </p:nvPr>
        </p:nvSpPr>
        <p:spPr>
          <a:xfrm>
            <a:off x="1069848" y="1342663"/>
            <a:ext cx="10058400" cy="4829537"/>
          </a:xfrm>
        </p:spPr>
        <p:txBody>
          <a:bodyPr>
            <a:noAutofit/>
          </a:bodyPr>
          <a:lstStyle/>
          <a:p>
            <a:pPr algn="just"/>
            <a:r>
              <a:rPr lang="ru-RU" sz="2400" dirty="0"/>
              <a:t>Эта информация требует соответствующих управленческих воздействий, внесения изменений. Получить же информацию возможно в процессе контроля.</a:t>
            </a:r>
          </a:p>
          <a:p>
            <a:pPr algn="just"/>
            <a:r>
              <a:rPr lang="ru-RU" sz="2400" dirty="0"/>
              <a:t>Контроль — систематически протекающий процесс обработки информации, предназначенный для выявления различий между плановыми величинами и величинами, взятыми для сравнения, а также анализа выявленных отклонений.</a:t>
            </a:r>
          </a:p>
          <a:p>
            <a:pPr algn="just"/>
            <a:r>
              <a:rPr lang="ru-RU" sz="2400" dirty="0"/>
              <a:t>Контроль охватывает весь период планирования и реализации проекта. Для успеха проекта его контрольная система должна отвечать требованиям гибкости, экономичности, полезности для проекта, этической приемлемости для исполнителей и команды проекта, быстроты реагирования, удобства в документировании, способности к расширению.</a:t>
            </a:r>
          </a:p>
          <a:p>
            <a:pPr algn="just"/>
            <a:endParaRPr lang="ru-RU" sz="2400" dirty="0"/>
          </a:p>
        </p:txBody>
      </p:sp>
    </p:spTree>
    <p:extLst>
      <p:ext uri="{BB962C8B-B14F-4D97-AF65-F5344CB8AC3E}">
        <p14:creationId xmlns:p14="http://schemas.microsoft.com/office/powerpoint/2010/main" val="398376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D26466F-339E-1342-A4AB-BA80115EBD43}"/>
              </a:ext>
            </a:extLst>
          </p:cNvPr>
          <p:cNvSpPr>
            <a:spLocks noGrp="1"/>
          </p:cNvSpPr>
          <p:nvPr>
            <p:ph type="title"/>
          </p:nvPr>
        </p:nvSpPr>
        <p:spPr>
          <a:xfrm>
            <a:off x="1069848" y="148967"/>
            <a:ext cx="10058400" cy="869606"/>
          </a:xfrm>
        </p:spPr>
        <p:txBody>
          <a:bodyPr/>
          <a:lstStyle/>
          <a:p>
            <a:r>
              <a:rPr lang="ru-RU" dirty="0"/>
              <a:t>Контроль должен обеспечить</a:t>
            </a:r>
          </a:p>
        </p:txBody>
      </p:sp>
      <p:sp>
        <p:nvSpPr>
          <p:cNvPr id="4" name="Номер слайда 3">
            <a:extLst>
              <a:ext uri="{FF2B5EF4-FFF2-40B4-BE49-F238E27FC236}">
                <a16:creationId xmlns="" xmlns:a16="http://schemas.microsoft.com/office/drawing/2014/main" id="{D9D905E5-B260-F04F-8B7B-8B983B43E893}"/>
              </a:ext>
            </a:extLst>
          </p:cNvPr>
          <p:cNvSpPr>
            <a:spLocks noGrp="1"/>
          </p:cNvSpPr>
          <p:nvPr>
            <p:ph type="sldNum" sz="quarter" idx="12"/>
          </p:nvPr>
        </p:nvSpPr>
        <p:spPr/>
        <p:txBody>
          <a:bodyPr>
            <a:normAutofit fontScale="85000" lnSpcReduction="20000"/>
          </a:bodyPr>
          <a:lstStyle/>
          <a:p>
            <a:fld id="{4864967F-2DBF-447D-8CDA-37E7E09C20AC}" type="slidenum">
              <a:rPr lang="ru-RU" smtClean="0"/>
              <a:t>26</a:t>
            </a:fld>
            <a:endParaRPr lang="ru-RU"/>
          </a:p>
        </p:txBody>
      </p:sp>
      <p:grpSp>
        <p:nvGrpSpPr>
          <p:cNvPr id="6" name="Группа 5">
            <a:extLst>
              <a:ext uri="{FF2B5EF4-FFF2-40B4-BE49-F238E27FC236}">
                <a16:creationId xmlns="" xmlns:a16="http://schemas.microsoft.com/office/drawing/2014/main" id="{06DE15B6-9B05-9643-8352-1DA86E8AB684}"/>
              </a:ext>
            </a:extLst>
          </p:cNvPr>
          <p:cNvGrpSpPr/>
          <p:nvPr/>
        </p:nvGrpSpPr>
        <p:grpSpPr>
          <a:xfrm>
            <a:off x="393539" y="1082540"/>
            <a:ext cx="10734709" cy="1299442"/>
            <a:chOff x="3883632" y="0"/>
            <a:chExt cx="2291134" cy="916453"/>
          </a:xfrm>
        </p:grpSpPr>
        <p:sp>
          <p:nvSpPr>
            <p:cNvPr id="16" name="Нашивка 15">
              <a:extLst>
                <a:ext uri="{FF2B5EF4-FFF2-40B4-BE49-F238E27FC236}">
                  <a16:creationId xmlns="" xmlns:a16="http://schemas.microsoft.com/office/drawing/2014/main" id="{34779C76-BFBD-8041-B830-330CBEF756CB}"/>
                </a:ext>
              </a:extLst>
            </p:cNvPr>
            <p:cNvSpPr/>
            <p:nvPr/>
          </p:nvSpPr>
          <p:spPr>
            <a:xfrm>
              <a:off x="3883632" y="0"/>
              <a:ext cx="2291134" cy="916453"/>
            </a:xfrm>
            <a:prstGeom prst="chevron">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7" name="Нашивка 4">
              <a:extLst>
                <a:ext uri="{FF2B5EF4-FFF2-40B4-BE49-F238E27FC236}">
                  <a16:creationId xmlns="" xmlns:a16="http://schemas.microsoft.com/office/drawing/2014/main" id="{327DCEB9-1048-A049-B02B-95ACF1A12B65}"/>
                </a:ext>
              </a:extLst>
            </p:cNvPr>
            <p:cNvSpPr txBox="1"/>
            <p:nvPr/>
          </p:nvSpPr>
          <p:spPr>
            <a:xfrm>
              <a:off x="4341859" y="0"/>
              <a:ext cx="1374681" cy="91645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ru-RU" sz="2400" kern="1200" dirty="0">
                  <a:solidFill>
                    <a:schemeClr val="tx1"/>
                  </a:solidFill>
                </a:rPr>
                <a:t>мониторинг (систематическое и планомерное наблюдение за всеми процессами реализации проекта)</a:t>
              </a:r>
            </a:p>
          </p:txBody>
        </p:sp>
      </p:grpSp>
      <p:grpSp>
        <p:nvGrpSpPr>
          <p:cNvPr id="7" name="Группа 6">
            <a:extLst>
              <a:ext uri="{FF2B5EF4-FFF2-40B4-BE49-F238E27FC236}">
                <a16:creationId xmlns="" xmlns:a16="http://schemas.microsoft.com/office/drawing/2014/main" id="{225CC01F-B869-C646-96B1-9AFE435CF406}"/>
              </a:ext>
            </a:extLst>
          </p:cNvPr>
          <p:cNvGrpSpPr/>
          <p:nvPr/>
        </p:nvGrpSpPr>
        <p:grpSpPr>
          <a:xfrm>
            <a:off x="1840375" y="2532457"/>
            <a:ext cx="9287873" cy="916453"/>
            <a:chOff x="3883632" y="1044790"/>
            <a:chExt cx="2291134" cy="916453"/>
          </a:xfrm>
        </p:grpSpPr>
        <p:sp>
          <p:nvSpPr>
            <p:cNvPr id="14" name="Нашивка 13">
              <a:extLst>
                <a:ext uri="{FF2B5EF4-FFF2-40B4-BE49-F238E27FC236}">
                  <a16:creationId xmlns="" xmlns:a16="http://schemas.microsoft.com/office/drawing/2014/main" id="{1A490877-09B0-B64C-9FD9-E868490A4919}"/>
                </a:ext>
              </a:extLst>
            </p:cNvPr>
            <p:cNvSpPr/>
            <p:nvPr/>
          </p:nvSpPr>
          <p:spPr>
            <a:xfrm>
              <a:off x="3883632" y="1044790"/>
              <a:ext cx="2291134" cy="916453"/>
            </a:xfrm>
            <a:prstGeom prst="chevron">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5" name="Нашивка 6">
              <a:extLst>
                <a:ext uri="{FF2B5EF4-FFF2-40B4-BE49-F238E27FC236}">
                  <a16:creationId xmlns="" xmlns:a16="http://schemas.microsoft.com/office/drawing/2014/main" id="{5A44168B-9A73-494A-B45A-65A739681968}"/>
                </a:ext>
              </a:extLst>
            </p:cNvPr>
            <p:cNvSpPr txBox="1"/>
            <p:nvPr/>
          </p:nvSpPr>
          <p:spPr>
            <a:xfrm>
              <a:off x="4341859" y="1044790"/>
              <a:ext cx="1374681" cy="91645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ru-RU" sz="2400" kern="1200" dirty="0">
                  <a:solidFill>
                    <a:schemeClr val="tx1"/>
                  </a:solidFill>
                </a:rPr>
                <a:t>выявление отклонений от целей реализации проекта</a:t>
              </a:r>
            </a:p>
          </p:txBody>
        </p:sp>
      </p:grpSp>
      <p:grpSp>
        <p:nvGrpSpPr>
          <p:cNvPr id="8" name="Группа 7">
            <a:extLst>
              <a:ext uri="{FF2B5EF4-FFF2-40B4-BE49-F238E27FC236}">
                <a16:creationId xmlns="" xmlns:a16="http://schemas.microsoft.com/office/drawing/2014/main" id="{E0C89EF2-C93E-0541-9007-876DF0D6A1DE}"/>
              </a:ext>
            </a:extLst>
          </p:cNvPr>
          <p:cNvGrpSpPr/>
          <p:nvPr/>
        </p:nvGrpSpPr>
        <p:grpSpPr>
          <a:xfrm>
            <a:off x="3460831" y="3599385"/>
            <a:ext cx="7667418" cy="1210290"/>
            <a:chOff x="3883632" y="2089547"/>
            <a:chExt cx="2291134" cy="916453"/>
          </a:xfrm>
        </p:grpSpPr>
        <p:sp>
          <p:nvSpPr>
            <p:cNvPr id="12" name="Нашивка 11">
              <a:extLst>
                <a:ext uri="{FF2B5EF4-FFF2-40B4-BE49-F238E27FC236}">
                  <a16:creationId xmlns="" xmlns:a16="http://schemas.microsoft.com/office/drawing/2014/main" id="{0D0927F5-62F3-294B-A545-4794489B540A}"/>
                </a:ext>
              </a:extLst>
            </p:cNvPr>
            <p:cNvSpPr/>
            <p:nvPr/>
          </p:nvSpPr>
          <p:spPr>
            <a:xfrm>
              <a:off x="3883632" y="2089547"/>
              <a:ext cx="2291134" cy="916453"/>
            </a:xfrm>
            <a:prstGeom prst="chevron">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3" name="Нашивка 8">
              <a:extLst>
                <a:ext uri="{FF2B5EF4-FFF2-40B4-BE49-F238E27FC236}">
                  <a16:creationId xmlns="" xmlns:a16="http://schemas.microsoft.com/office/drawing/2014/main" id="{77BC40E1-DFE8-BF49-882B-CEDC33BB1B96}"/>
                </a:ext>
              </a:extLst>
            </p:cNvPr>
            <p:cNvSpPr txBox="1"/>
            <p:nvPr/>
          </p:nvSpPr>
          <p:spPr>
            <a:xfrm>
              <a:off x="4341859" y="2089547"/>
              <a:ext cx="1374681" cy="91645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ru-RU" sz="2400" kern="1200" dirty="0">
                  <a:solidFill>
                    <a:schemeClr val="tx1"/>
                  </a:solidFill>
                </a:rPr>
                <a:t>прогнозирование последствий сложившейся ситуации</a:t>
              </a:r>
            </a:p>
          </p:txBody>
        </p:sp>
      </p:grpSp>
      <p:grpSp>
        <p:nvGrpSpPr>
          <p:cNvPr id="9" name="Группа 8">
            <a:extLst>
              <a:ext uri="{FF2B5EF4-FFF2-40B4-BE49-F238E27FC236}">
                <a16:creationId xmlns="" xmlns:a16="http://schemas.microsoft.com/office/drawing/2014/main" id="{531E2474-22DF-8141-9BE0-C7E7A5836577}"/>
              </a:ext>
            </a:extLst>
          </p:cNvPr>
          <p:cNvGrpSpPr/>
          <p:nvPr/>
        </p:nvGrpSpPr>
        <p:grpSpPr>
          <a:xfrm>
            <a:off x="5073552" y="4960150"/>
            <a:ext cx="6054696" cy="1637411"/>
            <a:chOff x="3883632" y="3134305"/>
            <a:chExt cx="2291134" cy="916453"/>
          </a:xfrm>
        </p:grpSpPr>
        <p:sp>
          <p:nvSpPr>
            <p:cNvPr id="10" name="Нашивка 9">
              <a:extLst>
                <a:ext uri="{FF2B5EF4-FFF2-40B4-BE49-F238E27FC236}">
                  <a16:creationId xmlns="" xmlns:a16="http://schemas.microsoft.com/office/drawing/2014/main" id="{7D6C4A2D-49F9-B54F-9986-0FF03EFCBEBB}"/>
                </a:ext>
              </a:extLst>
            </p:cNvPr>
            <p:cNvSpPr/>
            <p:nvPr/>
          </p:nvSpPr>
          <p:spPr>
            <a:xfrm>
              <a:off x="3883632" y="3134305"/>
              <a:ext cx="2291134" cy="916453"/>
            </a:xfrm>
            <a:prstGeom prst="chevron">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1" name="Нашивка 10">
              <a:extLst>
                <a:ext uri="{FF2B5EF4-FFF2-40B4-BE49-F238E27FC236}">
                  <a16:creationId xmlns="" xmlns:a16="http://schemas.microsoft.com/office/drawing/2014/main" id="{71B24F6E-EF5A-B440-88C0-E29AB3DC4937}"/>
                </a:ext>
              </a:extLst>
            </p:cNvPr>
            <p:cNvSpPr txBox="1"/>
            <p:nvPr/>
          </p:nvSpPr>
          <p:spPr>
            <a:xfrm>
              <a:off x="4341859" y="3134305"/>
              <a:ext cx="1374681" cy="91645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ru-RU" sz="2400" kern="1200" dirty="0">
                  <a:solidFill>
                    <a:schemeClr val="tx1"/>
                  </a:solidFill>
                </a:rPr>
                <a:t>обоснование необходимости принятия корректирующего воздействия</a:t>
              </a:r>
            </a:p>
          </p:txBody>
        </p:sp>
      </p:grpSp>
    </p:spTree>
    <p:extLst>
      <p:ext uri="{BB962C8B-B14F-4D97-AF65-F5344CB8AC3E}">
        <p14:creationId xmlns:p14="http://schemas.microsoft.com/office/powerpoint/2010/main" val="109734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A7B7D87-0470-6F4C-A2FA-4B728C35BFDD}"/>
              </a:ext>
            </a:extLst>
          </p:cNvPr>
          <p:cNvSpPr>
            <a:spLocks noGrp="1"/>
          </p:cNvSpPr>
          <p:nvPr>
            <p:ph type="title"/>
          </p:nvPr>
        </p:nvSpPr>
        <p:spPr>
          <a:xfrm>
            <a:off x="1069848" y="484632"/>
            <a:ext cx="10058400" cy="780642"/>
          </a:xfrm>
        </p:spPr>
        <p:txBody>
          <a:bodyPr/>
          <a:lstStyle/>
          <a:p>
            <a:r>
              <a:rPr lang="ru-RU" dirty="0"/>
              <a:t>Виды контроля</a:t>
            </a:r>
          </a:p>
        </p:txBody>
      </p:sp>
      <p:sp>
        <p:nvSpPr>
          <p:cNvPr id="4" name="Номер слайда 3">
            <a:extLst>
              <a:ext uri="{FF2B5EF4-FFF2-40B4-BE49-F238E27FC236}">
                <a16:creationId xmlns="" xmlns:a16="http://schemas.microsoft.com/office/drawing/2014/main" id="{91068B90-BA8B-9648-A64F-945476251E23}"/>
              </a:ext>
            </a:extLst>
          </p:cNvPr>
          <p:cNvSpPr>
            <a:spLocks noGrp="1"/>
          </p:cNvSpPr>
          <p:nvPr>
            <p:ph type="sldNum" sz="quarter" idx="12"/>
          </p:nvPr>
        </p:nvSpPr>
        <p:spPr/>
        <p:txBody>
          <a:bodyPr>
            <a:normAutofit fontScale="85000" lnSpcReduction="20000"/>
          </a:bodyPr>
          <a:lstStyle/>
          <a:p>
            <a:fld id="{4864967F-2DBF-447D-8CDA-37E7E09C20AC}" type="slidenum">
              <a:rPr lang="ru-RU" smtClean="0"/>
              <a:t>27</a:t>
            </a:fld>
            <a:endParaRPr lang="ru-RU"/>
          </a:p>
        </p:txBody>
      </p:sp>
      <p:graphicFrame>
        <p:nvGraphicFramePr>
          <p:cNvPr id="5" name="Объект 4">
            <a:extLst>
              <a:ext uri="{FF2B5EF4-FFF2-40B4-BE49-F238E27FC236}">
                <a16:creationId xmlns="" xmlns:a16="http://schemas.microsoft.com/office/drawing/2014/main" id="{D00DA6DD-6889-AB40-A2F2-B6B4E449C69F}"/>
              </a:ext>
            </a:extLst>
          </p:cNvPr>
          <p:cNvGraphicFramePr>
            <a:graphicFrameLocks noGrp="1"/>
          </p:cNvGraphicFramePr>
          <p:nvPr>
            <p:ph sz="quarter" idx="1"/>
            <p:extLst/>
          </p:nvPr>
        </p:nvGraphicFramePr>
        <p:xfrm>
          <a:off x="1069848" y="1265274"/>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94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graphicEl>
                                              <a:dgm id="{29888E43-9D33-BD43-942C-BFD7063915B9}"/>
                                            </p:graphicEl>
                                          </p:spTgt>
                                        </p:tgtEl>
                                        <p:attrNameLst>
                                          <p:attrName>style.visibility</p:attrName>
                                        </p:attrNameLst>
                                      </p:cBhvr>
                                      <p:to>
                                        <p:strVal val="visible"/>
                                      </p:to>
                                    </p:set>
                                    <p:anim calcmode="lin" valueType="num">
                                      <p:cBhvr>
                                        <p:cTn id="7" dur="1000" fill="hold"/>
                                        <p:tgtEl>
                                          <p:spTgt spid="5">
                                            <p:graphicEl>
                                              <a:dgm id="{29888E43-9D33-BD43-942C-BFD7063915B9}"/>
                                            </p:graphicEl>
                                          </p:spTgt>
                                        </p:tgtEl>
                                        <p:attrNameLst>
                                          <p:attrName>ppt_w</p:attrName>
                                        </p:attrNameLst>
                                      </p:cBhvr>
                                      <p:tavLst>
                                        <p:tav tm="0">
                                          <p:val>
                                            <p:strVal val="#ppt_w*0.70"/>
                                          </p:val>
                                        </p:tav>
                                        <p:tav tm="100000">
                                          <p:val>
                                            <p:strVal val="#ppt_w"/>
                                          </p:val>
                                        </p:tav>
                                      </p:tavLst>
                                    </p:anim>
                                    <p:anim calcmode="lin" valueType="num">
                                      <p:cBhvr>
                                        <p:cTn id="8" dur="1000" fill="hold"/>
                                        <p:tgtEl>
                                          <p:spTgt spid="5">
                                            <p:graphicEl>
                                              <a:dgm id="{29888E43-9D33-BD43-942C-BFD7063915B9}"/>
                                            </p:graphicEl>
                                          </p:spTgt>
                                        </p:tgtEl>
                                        <p:attrNameLst>
                                          <p:attrName>ppt_h</p:attrName>
                                        </p:attrNameLst>
                                      </p:cBhvr>
                                      <p:tavLst>
                                        <p:tav tm="0">
                                          <p:val>
                                            <p:strVal val="#ppt_h"/>
                                          </p:val>
                                        </p:tav>
                                        <p:tav tm="100000">
                                          <p:val>
                                            <p:strVal val="#ppt_h"/>
                                          </p:val>
                                        </p:tav>
                                      </p:tavLst>
                                    </p:anim>
                                    <p:animEffect transition="in" filter="fade">
                                      <p:cBhvr>
                                        <p:cTn id="9" dur="1000"/>
                                        <p:tgtEl>
                                          <p:spTgt spid="5">
                                            <p:graphicEl>
                                              <a:dgm id="{29888E43-9D33-BD43-942C-BFD7063915B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graphicEl>
                                              <a:dgm id="{A7254F94-A503-EE42-A77E-17D9C40F585E}"/>
                                            </p:graphicEl>
                                          </p:spTgt>
                                        </p:tgtEl>
                                        <p:attrNameLst>
                                          <p:attrName>style.visibility</p:attrName>
                                        </p:attrNameLst>
                                      </p:cBhvr>
                                      <p:to>
                                        <p:strVal val="visible"/>
                                      </p:to>
                                    </p:set>
                                    <p:anim calcmode="lin" valueType="num">
                                      <p:cBhvr>
                                        <p:cTn id="14" dur="1000" fill="hold"/>
                                        <p:tgtEl>
                                          <p:spTgt spid="5">
                                            <p:graphicEl>
                                              <a:dgm id="{A7254F94-A503-EE42-A77E-17D9C40F585E}"/>
                                            </p:graphicEl>
                                          </p:spTgt>
                                        </p:tgtEl>
                                        <p:attrNameLst>
                                          <p:attrName>ppt_w</p:attrName>
                                        </p:attrNameLst>
                                      </p:cBhvr>
                                      <p:tavLst>
                                        <p:tav tm="0">
                                          <p:val>
                                            <p:strVal val="#ppt_w*0.70"/>
                                          </p:val>
                                        </p:tav>
                                        <p:tav tm="100000">
                                          <p:val>
                                            <p:strVal val="#ppt_w"/>
                                          </p:val>
                                        </p:tav>
                                      </p:tavLst>
                                    </p:anim>
                                    <p:anim calcmode="lin" valueType="num">
                                      <p:cBhvr>
                                        <p:cTn id="15" dur="1000" fill="hold"/>
                                        <p:tgtEl>
                                          <p:spTgt spid="5">
                                            <p:graphicEl>
                                              <a:dgm id="{A7254F94-A503-EE42-A77E-17D9C40F585E}"/>
                                            </p:graphicEl>
                                          </p:spTgt>
                                        </p:tgtEl>
                                        <p:attrNameLst>
                                          <p:attrName>ppt_h</p:attrName>
                                        </p:attrNameLst>
                                      </p:cBhvr>
                                      <p:tavLst>
                                        <p:tav tm="0">
                                          <p:val>
                                            <p:strVal val="#ppt_h"/>
                                          </p:val>
                                        </p:tav>
                                        <p:tav tm="100000">
                                          <p:val>
                                            <p:strVal val="#ppt_h"/>
                                          </p:val>
                                        </p:tav>
                                      </p:tavLst>
                                    </p:anim>
                                    <p:animEffect transition="in" filter="fade">
                                      <p:cBhvr>
                                        <p:cTn id="16" dur="1000"/>
                                        <p:tgtEl>
                                          <p:spTgt spid="5">
                                            <p:graphicEl>
                                              <a:dgm id="{A7254F94-A503-EE42-A77E-17D9C40F585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graphicEl>
                                              <a:dgm id="{0AD8A044-2DE0-4A43-B008-6BEC74B7113B}"/>
                                            </p:graphicEl>
                                          </p:spTgt>
                                        </p:tgtEl>
                                        <p:attrNameLst>
                                          <p:attrName>style.visibility</p:attrName>
                                        </p:attrNameLst>
                                      </p:cBhvr>
                                      <p:to>
                                        <p:strVal val="visible"/>
                                      </p:to>
                                    </p:set>
                                    <p:anim calcmode="lin" valueType="num">
                                      <p:cBhvr>
                                        <p:cTn id="21" dur="1000" fill="hold"/>
                                        <p:tgtEl>
                                          <p:spTgt spid="5">
                                            <p:graphicEl>
                                              <a:dgm id="{0AD8A044-2DE0-4A43-B008-6BEC74B7113B}"/>
                                            </p:graphicEl>
                                          </p:spTgt>
                                        </p:tgtEl>
                                        <p:attrNameLst>
                                          <p:attrName>ppt_w</p:attrName>
                                        </p:attrNameLst>
                                      </p:cBhvr>
                                      <p:tavLst>
                                        <p:tav tm="0">
                                          <p:val>
                                            <p:strVal val="#ppt_w*0.70"/>
                                          </p:val>
                                        </p:tav>
                                        <p:tav tm="100000">
                                          <p:val>
                                            <p:strVal val="#ppt_w"/>
                                          </p:val>
                                        </p:tav>
                                      </p:tavLst>
                                    </p:anim>
                                    <p:anim calcmode="lin" valueType="num">
                                      <p:cBhvr>
                                        <p:cTn id="22" dur="1000" fill="hold"/>
                                        <p:tgtEl>
                                          <p:spTgt spid="5">
                                            <p:graphicEl>
                                              <a:dgm id="{0AD8A044-2DE0-4A43-B008-6BEC74B7113B}"/>
                                            </p:graphicEl>
                                          </p:spTgt>
                                        </p:tgtEl>
                                        <p:attrNameLst>
                                          <p:attrName>ppt_h</p:attrName>
                                        </p:attrNameLst>
                                      </p:cBhvr>
                                      <p:tavLst>
                                        <p:tav tm="0">
                                          <p:val>
                                            <p:strVal val="#ppt_h"/>
                                          </p:val>
                                        </p:tav>
                                        <p:tav tm="100000">
                                          <p:val>
                                            <p:strVal val="#ppt_h"/>
                                          </p:val>
                                        </p:tav>
                                      </p:tavLst>
                                    </p:anim>
                                    <p:animEffect transition="in" filter="fade">
                                      <p:cBhvr>
                                        <p:cTn id="23" dur="1000"/>
                                        <p:tgtEl>
                                          <p:spTgt spid="5">
                                            <p:graphicEl>
                                              <a:dgm id="{0AD8A044-2DE0-4A43-B008-6BEC74B7113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graphicEl>
                                              <a:dgm id="{8F9640D2-8489-D247-A9A4-D9F34FF8A010}"/>
                                            </p:graphicEl>
                                          </p:spTgt>
                                        </p:tgtEl>
                                        <p:attrNameLst>
                                          <p:attrName>style.visibility</p:attrName>
                                        </p:attrNameLst>
                                      </p:cBhvr>
                                      <p:to>
                                        <p:strVal val="visible"/>
                                      </p:to>
                                    </p:set>
                                    <p:anim calcmode="lin" valueType="num">
                                      <p:cBhvr>
                                        <p:cTn id="28" dur="1000" fill="hold"/>
                                        <p:tgtEl>
                                          <p:spTgt spid="5">
                                            <p:graphicEl>
                                              <a:dgm id="{8F9640D2-8489-D247-A9A4-D9F34FF8A010}"/>
                                            </p:graphicEl>
                                          </p:spTgt>
                                        </p:tgtEl>
                                        <p:attrNameLst>
                                          <p:attrName>ppt_w</p:attrName>
                                        </p:attrNameLst>
                                      </p:cBhvr>
                                      <p:tavLst>
                                        <p:tav tm="0">
                                          <p:val>
                                            <p:strVal val="#ppt_w*0.70"/>
                                          </p:val>
                                        </p:tav>
                                        <p:tav tm="100000">
                                          <p:val>
                                            <p:strVal val="#ppt_w"/>
                                          </p:val>
                                        </p:tav>
                                      </p:tavLst>
                                    </p:anim>
                                    <p:anim calcmode="lin" valueType="num">
                                      <p:cBhvr>
                                        <p:cTn id="29" dur="1000" fill="hold"/>
                                        <p:tgtEl>
                                          <p:spTgt spid="5">
                                            <p:graphicEl>
                                              <a:dgm id="{8F9640D2-8489-D247-A9A4-D9F34FF8A010}"/>
                                            </p:graphicEl>
                                          </p:spTgt>
                                        </p:tgtEl>
                                        <p:attrNameLst>
                                          <p:attrName>ppt_h</p:attrName>
                                        </p:attrNameLst>
                                      </p:cBhvr>
                                      <p:tavLst>
                                        <p:tav tm="0">
                                          <p:val>
                                            <p:strVal val="#ppt_h"/>
                                          </p:val>
                                        </p:tav>
                                        <p:tav tm="100000">
                                          <p:val>
                                            <p:strVal val="#ppt_h"/>
                                          </p:val>
                                        </p:tav>
                                      </p:tavLst>
                                    </p:anim>
                                    <p:animEffect transition="in" filter="fade">
                                      <p:cBhvr>
                                        <p:cTn id="30" dur="1000"/>
                                        <p:tgtEl>
                                          <p:spTgt spid="5">
                                            <p:graphicEl>
                                              <a:dgm id="{8F9640D2-8489-D247-A9A4-D9F34FF8A0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39B4A12-18DC-7941-9EB3-A8FE6C02617A}"/>
              </a:ext>
            </a:extLst>
          </p:cNvPr>
          <p:cNvSpPr>
            <a:spLocks noGrp="1"/>
          </p:cNvSpPr>
          <p:nvPr>
            <p:ph type="title"/>
          </p:nvPr>
        </p:nvSpPr>
        <p:spPr>
          <a:xfrm>
            <a:off x="1069848" y="176288"/>
            <a:ext cx="10058400" cy="908233"/>
          </a:xfrm>
        </p:spPr>
        <p:txBody>
          <a:bodyPr/>
          <a:lstStyle/>
          <a:p>
            <a:r>
              <a:rPr lang="ru-RU" dirty="0"/>
              <a:t>Предварительный контроль</a:t>
            </a:r>
          </a:p>
        </p:txBody>
      </p:sp>
      <p:sp>
        <p:nvSpPr>
          <p:cNvPr id="4" name="Номер слайда 3">
            <a:extLst>
              <a:ext uri="{FF2B5EF4-FFF2-40B4-BE49-F238E27FC236}">
                <a16:creationId xmlns="" xmlns:a16="http://schemas.microsoft.com/office/drawing/2014/main" id="{5480B598-92E6-F340-834E-6D1773E7D82F}"/>
              </a:ext>
            </a:extLst>
          </p:cNvPr>
          <p:cNvSpPr>
            <a:spLocks noGrp="1"/>
          </p:cNvSpPr>
          <p:nvPr>
            <p:ph type="sldNum" sz="quarter" idx="12"/>
          </p:nvPr>
        </p:nvSpPr>
        <p:spPr/>
        <p:txBody>
          <a:bodyPr>
            <a:normAutofit fontScale="85000" lnSpcReduction="20000"/>
          </a:bodyPr>
          <a:lstStyle/>
          <a:p>
            <a:fld id="{4864967F-2DBF-447D-8CDA-37E7E09C20AC}" type="slidenum">
              <a:rPr lang="ru-RU" smtClean="0"/>
              <a:t>28</a:t>
            </a:fld>
            <a:endParaRPr lang="ru-RU"/>
          </a:p>
        </p:txBody>
      </p:sp>
      <p:sp>
        <p:nvSpPr>
          <p:cNvPr id="3" name="Объект 2">
            <a:extLst>
              <a:ext uri="{FF2B5EF4-FFF2-40B4-BE49-F238E27FC236}">
                <a16:creationId xmlns="" xmlns:a16="http://schemas.microsoft.com/office/drawing/2014/main" id="{7B167EAF-FA9A-C847-B7BF-0D9B4B84D3BC}"/>
              </a:ext>
            </a:extLst>
          </p:cNvPr>
          <p:cNvSpPr>
            <a:spLocks noGrp="1"/>
          </p:cNvSpPr>
          <p:nvPr>
            <p:ph sz="quarter" idx="1"/>
          </p:nvPr>
        </p:nvSpPr>
        <p:spPr>
          <a:xfrm>
            <a:off x="1069848" y="1084521"/>
            <a:ext cx="10058400" cy="2566456"/>
          </a:xfrm>
        </p:spPr>
        <p:txBody>
          <a:bodyPr>
            <a:normAutofit/>
          </a:bodyPr>
          <a:lstStyle/>
          <a:p>
            <a:pPr algn="just"/>
            <a:r>
              <a:rPr lang="ru-RU" sz="2400" dirty="0"/>
              <a:t>Предварительный контроль осуществляется до фактического начала работ по реализации проекта и направлен на соблюдение определенных правил и процедур. </a:t>
            </a:r>
          </a:p>
          <a:p>
            <a:pPr algn="just"/>
            <a:r>
              <a:rPr lang="ru-RU" sz="2400" dirty="0"/>
              <a:t>Он включает в себя контроль трудовых, материальных и финансовых ресурсов с точки зрения установления требований к ним и предельных величин</a:t>
            </a:r>
          </a:p>
        </p:txBody>
      </p:sp>
      <p:sp>
        <p:nvSpPr>
          <p:cNvPr id="5" name="Стрелка вправо 4">
            <a:extLst>
              <a:ext uri="{FF2B5EF4-FFF2-40B4-BE49-F238E27FC236}">
                <a16:creationId xmlns="" xmlns:a16="http://schemas.microsoft.com/office/drawing/2014/main" id="{E7960E39-B017-E14D-81DB-B6B9B821F3E3}"/>
              </a:ext>
            </a:extLst>
          </p:cNvPr>
          <p:cNvSpPr/>
          <p:nvPr/>
        </p:nvSpPr>
        <p:spPr>
          <a:xfrm>
            <a:off x="253662" y="4496007"/>
            <a:ext cx="5838794" cy="2190200"/>
          </a:xfrm>
          <a:prstGeom prst="rightArrow">
            <a:avLst/>
          </a:prstGeom>
          <a:scene3d>
            <a:camera prst="orthographicFront">
              <a:rot lat="0" lon="0" rev="0"/>
            </a:camera>
            <a:lightRig rig="contrasting" dir="t">
              <a:rot lat="0" lon="0" rev="1200000"/>
            </a:lightRig>
          </a:scene3d>
          <a:sp3d z="-300000" prstMaterial="plastic"/>
        </p:spPr>
        <p:style>
          <a:lnRef idx="1">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grpSp>
        <p:nvGrpSpPr>
          <p:cNvPr id="6" name="Группа 5">
            <a:extLst>
              <a:ext uri="{FF2B5EF4-FFF2-40B4-BE49-F238E27FC236}">
                <a16:creationId xmlns="" xmlns:a16="http://schemas.microsoft.com/office/drawing/2014/main" id="{82739996-677C-C441-83CF-5AAFFF3EF184}"/>
              </a:ext>
            </a:extLst>
          </p:cNvPr>
          <p:cNvGrpSpPr/>
          <p:nvPr/>
        </p:nvGrpSpPr>
        <p:grpSpPr>
          <a:xfrm>
            <a:off x="432813" y="5263115"/>
            <a:ext cx="1880629" cy="655985"/>
            <a:chOff x="1066" y="1215237"/>
            <a:chExt cx="3211133" cy="1620316"/>
          </a:xfrm>
          <a:scene3d>
            <a:camera prst="orthographicFront">
              <a:rot lat="0" lon="0" rev="0"/>
            </a:camera>
            <a:lightRig rig="contrasting" dir="t">
              <a:rot lat="0" lon="0" rev="1200000"/>
            </a:lightRig>
          </a:scene3d>
        </p:grpSpPr>
        <p:sp>
          <p:nvSpPr>
            <p:cNvPr id="13" name="Скругленный прямоугольник 12">
              <a:extLst>
                <a:ext uri="{FF2B5EF4-FFF2-40B4-BE49-F238E27FC236}">
                  <a16:creationId xmlns="" xmlns:a16="http://schemas.microsoft.com/office/drawing/2014/main" id="{BB75B2E4-CC90-F849-9027-5B5CDEDD5F0B}"/>
                </a:ext>
              </a:extLst>
            </p:cNvPr>
            <p:cNvSpPr/>
            <p:nvPr/>
          </p:nvSpPr>
          <p:spPr>
            <a:xfrm>
              <a:off x="1066" y="1215237"/>
              <a:ext cx="3211133" cy="1620316"/>
            </a:xfrm>
            <a:prstGeom prst="roundRect">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4" name="Скругленный прямоугольник 5">
              <a:extLst>
                <a:ext uri="{FF2B5EF4-FFF2-40B4-BE49-F238E27FC236}">
                  <a16:creationId xmlns="" xmlns:a16="http://schemas.microsoft.com/office/drawing/2014/main" id="{E9916E71-741D-7D4D-9F45-24E28F53F889}"/>
                </a:ext>
              </a:extLst>
            </p:cNvPr>
            <p:cNvSpPr txBox="1"/>
            <p:nvPr/>
          </p:nvSpPr>
          <p:spPr>
            <a:xfrm>
              <a:off x="80163" y="1294334"/>
              <a:ext cx="3052939" cy="146212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1400" kern="1200"/>
                <a:t>Предварительный</a:t>
              </a:r>
            </a:p>
          </p:txBody>
        </p:sp>
      </p:grpSp>
      <p:grpSp>
        <p:nvGrpSpPr>
          <p:cNvPr id="7" name="Группа 6">
            <a:extLst>
              <a:ext uri="{FF2B5EF4-FFF2-40B4-BE49-F238E27FC236}">
                <a16:creationId xmlns="" xmlns:a16="http://schemas.microsoft.com/office/drawing/2014/main" id="{3CF7D66A-5885-C840-8FB0-F9509F30E02E}"/>
              </a:ext>
            </a:extLst>
          </p:cNvPr>
          <p:cNvGrpSpPr/>
          <p:nvPr/>
        </p:nvGrpSpPr>
        <p:grpSpPr>
          <a:xfrm>
            <a:off x="2430166" y="5263115"/>
            <a:ext cx="1063039" cy="655985"/>
            <a:chOff x="3423633" y="1215237"/>
            <a:chExt cx="3211133" cy="1620316"/>
          </a:xfrm>
          <a:scene3d>
            <a:camera prst="orthographicFront">
              <a:rot lat="0" lon="0" rev="0"/>
            </a:camera>
            <a:lightRig rig="contrasting" dir="t">
              <a:rot lat="0" lon="0" rev="1200000"/>
            </a:lightRig>
          </a:scene3d>
        </p:grpSpPr>
        <p:sp>
          <p:nvSpPr>
            <p:cNvPr id="11" name="Скругленный прямоугольник 10">
              <a:extLst>
                <a:ext uri="{FF2B5EF4-FFF2-40B4-BE49-F238E27FC236}">
                  <a16:creationId xmlns="" xmlns:a16="http://schemas.microsoft.com/office/drawing/2014/main" id="{E7B4C6A3-E5B0-CD48-9C49-0A5312F7826B}"/>
                </a:ext>
              </a:extLst>
            </p:cNvPr>
            <p:cNvSpPr/>
            <p:nvPr/>
          </p:nvSpPr>
          <p:spPr>
            <a:xfrm>
              <a:off x="3423633" y="1215237"/>
              <a:ext cx="3211133" cy="1620316"/>
            </a:xfrm>
            <a:prstGeom prst="roundRect">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2" name="Скругленный прямоугольник 7">
              <a:extLst>
                <a:ext uri="{FF2B5EF4-FFF2-40B4-BE49-F238E27FC236}">
                  <a16:creationId xmlns="" xmlns:a16="http://schemas.microsoft.com/office/drawing/2014/main" id="{F1594D3D-58E6-3D45-B576-D043E788F8CC}"/>
                </a:ext>
              </a:extLst>
            </p:cNvPr>
            <p:cNvSpPr txBox="1"/>
            <p:nvPr/>
          </p:nvSpPr>
          <p:spPr>
            <a:xfrm>
              <a:off x="3502730" y="1294334"/>
              <a:ext cx="3052939" cy="14621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1400" kern="1200"/>
                <a:t>Текущий</a:t>
              </a:r>
            </a:p>
          </p:txBody>
        </p:sp>
      </p:grpSp>
      <p:grpSp>
        <p:nvGrpSpPr>
          <p:cNvPr id="8" name="Группа 7">
            <a:extLst>
              <a:ext uri="{FF2B5EF4-FFF2-40B4-BE49-F238E27FC236}">
                <a16:creationId xmlns="" xmlns:a16="http://schemas.microsoft.com/office/drawing/2014/main" id="{C9C76ABB-3229-E34A-8BC3-3E8F64CE4B10}"/>
              </a:ext>
            </a:extLst>
          </p:cNvPr>
          <p:cNvGrpSpPr/>
          <p:nvPr/>
        </p:nvGrpSpPr>
        <p:grpSpPr>
          <a:xfrm>
            <a:off x="3584060" y="5263115"/>
            <a:ext cx="1797803" cy="655985"/>
            <a:chOff x="6846199" y="1215237"/>
            <a:chExt cx="3211133" cy="1620316"/>
          </a:xfrm>
          <a:scene3d>
            <a:camera prst="orthographicFront">
              <a:rot lat="0" lon="0" rev="0"/>
            </a:camera>
            <a:lightRig rig="contrasting" dir="t">
              <a:rot lat="0" lon="0" rev="1200000"/>
            </a:lightRig>
          </a:scene3d>
        </p:grpSpPr>
        <p:sp>
          <p:nvSpPr>
            <p:cNvPr id="9" name="Скругленный прямоугольник 8">
              <a:extLst>
                <a:ext uri="{FF2B5EF4-FFF2-40B4-BE49-F238E27FC236}">
                  <a16:creationId xmlns="" xmlns:a16="http://schemas.microsoft.com/office/drawing/2014/main" id="{02ECDC83-3365-BB40-A4A6-85330825D9FC}"/>
                </a:ext>
              </a:extLst>
            </p:cNvPr>
            <p:cNvSpPr/>
            <p:nvPr/>
          </p:nvSpPr>
          <p:spPr>
            <a:xfrm>
              <a:off x="6846199" y="1215237"/>
              <a:ext cx="3211133" cy="1620316"/>
            </a:xfrm>
            <a:prstGeom prst="roundRect">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0" name="Скругленный прямоугольник 9">
              <a:extLst>
                <a:ext uri="{FF2B5EF4-FFF2-40B4-BE49-F238E27FC236}">
                  <a16:creationId xmlns="" xmlns:a16="http://schemas.microsoft.com/office/drawing/2014/main" id="{5C06C719-6321-3F43-9853-47EEB0F02CE2}"/>
                </a:ext>
              </a:extLst>
            </p:cNvPr>
            <p:cNvSpPr txBox="1"/>
            <p:nvPr/>
          </p:nvSpPr>
          <p:spPr>
            <a:xfrm>
              <a:off x="6925296" y="1294334"/>
              <a:ext cx="3052939" cy="14621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1400" kern="1200"/>
                <a:t>Заключительный</a:t>
              </a:r>
            </a:p>
          </p:txBody>
        </p:sp>
      </p:grpSp>
      <p:pic>
        <p:nvPicPr>
          <p:cNvPr id="16" name="Рисунок 15">
            <a:extLst>
              <a:ext uri="{FF2B5EF4-FFF2-40B4-BE49-F238E27FC236}">
                <a16:creationId xmlns="" xmlns:a16="http://schemas.microsoft.com/office/drawing/2014/main" id="{76F118D8-291F-F047-B4F8-1A4855CC2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377" y="3061911"/>
            <a:ext cx="3036871" cy="3796089"/>
          </a:xfrm>
          <a:prstGeom prst="rect">
            <a:avLst/>
          </a:prstGeom>
        </p:spPr>
      </p:pic>
    </p:spTree>
    <p:extLst>
      <p:ext uri="{BB962C8B-B14F-4D97-AF65-F5344CB8AC3E}">
        <p14:creationId xmlns:p14="http://schemas.microsoft.com/office/powerpoint/2010/main" val="121964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Предварительный контроль</a:t>
            </a:r>
            <a:endParaRPr lang="ru-RU" dirty="0"/>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29</a:t>
            </a:fld>
            <a:endParaRPr lang="ru-RU"/>
          </a:p>
        </p:txBody>
      </p:sp>
      <p:sp>
        <p:nvSpPr>
          <p:cNvPr id="4" name="Объект 3"/>
          <p:cNvSpPr>
            <a:spLocks noGrp="1"/>
          </p:cNvSpPr>
          <p:nvPr>
            <p:ph sz="quarter" idx="1"/>
          </p:nvPr>
        </p:nvSpPr>
        <p:spPr/>
        <p:txBody>
          <a:bodyPr>
            <a:normAutofit fontScale="77500" lnSpcReduction="20000"/>
          </a:bodyPr>
          <a:lstStyle/>
          <a:p>
            <a:pPr fontAlgn="base"/>
            <a:r>
              <a:rPr lang="ru-RU" dirty="0"/>
              <a:t>осуществляется до фактического начала работ по реализации проекта и направлен на соблюдение определенных правил и процедур. Предварительный контроль, как правило, затрагивает ресурсное обеспечение работ (трудовые, материальные и финансовые ресурсы).</a:t>
            </a:r>
          </a:p>
          <a:p>
            <a:pPr fontAlgn="base"/>
            <a:r>
              <a:rPr lang="ru-RU" b="1" dirty="0"/>
              <a:t>В области трудовых ресурсов </a:t>
            </a:r>
            <a:r>
              <a:rPr lang="ru-RU" dirty="0"/>
              <a:t>он направлен на тщательный анализ деловых и профессиональных знаний и навыков, которые необходимы для выполнения должностных обязанностей (устанавливается минимально необходимый уровень образования, квалификации и т. д.).</a:t>
            </a:r>
          </a:p>
          <a:p>
            <a:pPr fontAlgn="base"/>
            <a:r>
              <a:rPr lang="ru-RU" b="1" dirty="0"/>
              <a:t>Контроль материальных ресурсов </a:t>
            </a:r>
            <a:r>
              <a:rPr lang="ru-RU" dirty="0"/>
              <a:t>осуществляется с целью выработки требований к составу и качеству используемых оборудования и материалов, выбора надежных поставщиков, доказавших свои возможности поставлять материалы, соответствующие техническим условиям.</a:t>
            </a:r>
          </a:p>
          <a:p>
            <a:pPr fontAlgn="base"/>
            <a:r>
              <a:rPr lang="ru-RU" b="1" dirty="0"/>
              <a:t>В процессе контроля финансовых ресурсов</a:t>
            </a:r>
            <a:r>
              <a:rPr lang="ru-RU" dirty="0"/>
              <a:t>, в рамках утверждаемых статей бюджета проекта, устанавливаются предельные значения затрат во временном интервале с тем, чтобы не допустить исчерпания средств до окончания работ.</a:t>
            </a:r>
          </a:p>
          <a:p>
            <a:endParaRPr lang="ru-RU" dirty="0"/>
          </a:p>
        </p:txBody>
      </p:sp>
    </p:spTree>
    <p:extLst>
      <p:ext uri="{BB962C8B-B14F-4D97-AF65-F5344CB8AC3E}">
        <p14:creationId xmlns:p14="http://schemas.microsoft.com/office/powerpoint/2010/main" val="335756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Задачи мониторинга </a:t>
            </a:r>
            <a:endParaRPr lang="ru-RU" dirty="0"/>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3</a:t>
            </a:fld>
            <a:endParaRPr lang="ru-RU"/>
          </a:p>
        </p:txBody>
      </p:sp>
      <p:sp>
        <p:nvSpPr>
          <p:cNvPr id="4" name="Объект 3"/>
          <p:cNvSpPr>
            <a:spLocks noGrp="1"/>
          </p:cNvSpPr>
          <p:nvPr>
            <p:ph sz="quarter" idx="1"/>
          </p:nvPr>
        </p:nvSpPr>
        <p:spPr/>
        <p:txBody>
          <a:bodyPr>
            <a:normAutofit fontScale="92500" lnSpcReduction="20000"/>
          </a:bodyPr>
          <a:lstStyle/>
          <a:p>
            <a:pPr marL="0" indent="0" fontAlgn="base">
              <a:buNone/>
            </a:pPr>
            <a:r>
              <a:rPr lang="ru-RU" dirty="0"/>
              <a:t>состоят </a:t>
            </a:r>
            <a:r>
              <a:rPr lang="ru-RU" dirty="0" smtClean="0"/>
              <a:t>в том, </a:t>
            </a:r>
            <a:r>
              <a:rPr lang="ru-RU" dirty="0"/>
              <a:t>чтобы получить фактические данные о ходе выполнения проекта, сопоставить их с плановыми характеристиками и выявить отклонения, на основании которых будут приняты последующие управленческие решения.</a:t>
            </a:r>
            <a:endParaRPr lang="ru-RU" sz="2400" dirty="0"/>
          </a:p>
          <a:p>
            <a:pPr fontAlgn="base"/>
            <a:r>
              <a:rPr lang="ru-RU" dirty="0"/>
              <a:t>Мониторинг должен обеспечить:</a:t>
            </a:r>
            <a:endParaRPr lang="ru-RU" sz="2400" dirty="0"/>
          </a:p>
          <a:p>
            <a:pPr lvl="1" fontAlgn="base"/>
            <a:r>
              <a:rPr lang="ru-RU" i="1" dirty="0"/>
              <a:t>учет </a:t>
            </a:r>
            <a:r>
              <a:rPr lang="ru-RU" dirty="0"/>
              <a:t>(систематическое и планомерное наблюдение за всеми процессами реализации проекта);</a:t>
            </a:r>
            <a:endParaRPr lang="ru-RU" sz="2000" dirty="0"/>
          </a:p>
          <a:p>
            <a:pPr lvl="1" fontAlgn="base"/>
            <a:r>
              <a:rPr lang="ru-RU" i="1" dirty="0"/>
              <a:t>выявление отклонений</a:t>
            </a:r>
            <a:r>
              <a:rPr lang="ru-RU" dirty="0"/>
              <a:t> от целей реализации проекта с помощью ряда критериев и ограничений, которые фиксируются в календарных планах, бюджетах, расчетных потребностях в трудовых и материальных затратах, финансовых, нормативных и др.;</a:t>
            </a:r>
            <a:endParaRPr lang="ru-RU" sz="2000" dirty="0"/>
          </a:p>
          <a:p>
            <a:pPr lvl="1" fontAlgn="base"/>
            <a:r>
              <a:rPr lang="ru-RU" i="1" dirty="0"/>
              <a:t>прогнозирование последствий</a:t>
            </a:r>
            <a:r>
              <a:rPr lang="ru-RU" dirty="0"/>
              <a:t> сложившейся ситуации;</a:t>
            </a:r>
            <a:endParaRPr lang="ru-RU" sz="2000" dirty="0"/>
          </a:p>
          <a:p>
            <a:pPr lvl="1" fontAlgn="base"/>
            <a:r>
              <a:rPr lang="ru-RU" i="1" dirty="0"/>
              <a:t>обоснование необходимости принятия корректирующего воздействия</a:t>
            </a:r>
            <a:r>
              <a:rPr lang="ru-RU" dirty="0"/>
              <a:t>.</a:t>
            </a:r>
            <a:endParaRPr lang="ru-RU" sz="2000" dirty="0"/>
          </a:p>
          <a:p>
            <a:endParaRPr lang="ru-RU" dirty="0"/>
          </a:p>
        </p:txBody>
      </p:sp>
    </p:spTree>
    <p:extLst>
      <p:ext uri="{BB962C8B-B14F-4D97-AF65-F5344CB8AC3E}">
        <p14:creationId xmlns:p14="http://schemas.microsoft.com/office/powerpoint/2010/main" val="1763903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Текущий контроль</a:t>
            </a:r>
            <a:endParaRPr lang="ru-RU" dirty="0"/>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30</a:t>
            </a:fld>
            <a:endParaRPr lang="ru-RU"/>
          </a:p>
        </p:txBody>
      </p:sp>
      <p:sp>
        <p:nvSpPr>
          <p:cNvPr id="4" name="Объект 3"/>
          <p:cNvSpPr>
            <a:spLocks noGrp="1"/>
          </p:cNvSpPr>
          <p:nvPr>
            <p:ph sz="quarter" idx="1"/>
          </p:nvPr>
        </p:nvSpPr>
        <p:spPr/>
        <p:txBody>
          <a:bodyPr>
            <a:normAutofit fontScale="85000" lnSpcReduction="10000"/>
          </a:bodyPr>
          <a:lstStyle/>
          <a:p>
            <a:pPr fontAlgn="base"/>
            <a:r>
              <a:rPr lang="ru-RU" dirty="0"/>
              <a:t>осуществляется непосредственно при реализации проекта и обязательно включает в себя процедуру мониторинга. </a:t>
            </a:r>
          </a:p>
          <a:p>
            <a:pPr fontAlgn="base"/>
            <a:r>
              <a:rPr lang="ru-RU" dirty="0"/>
              <a:t>Он осуществляется по факторам:</a:t>
            </a:r>
            <a:endParaRPr lang="ru-RU" sz="2400" dirty="0"/>
          </a:p>
          <a:p>
            <a:pPr lvl="1" fontAlgn="base"/>
            <a:r>
              <a:rPr lang="ru-RU" dirty="0"/>
              <a:t>времени (достижение промежуточных целей и объемов работ);</a:t>
            </a:r>
            <a:endParaRPr lang="ru-RU" sz="2000" dirty="0"/>
          </a:p>
          <a:p>
            <a:pPr lvl="1" fontAlgn="base"/>
            <a:r>
              <a:rPr lang="ru-RU" dirty="0"/>
              <a:t>бюджета (уровень расходования финансовых средств);</a:t>
            </a:r>
            <a:endParaRPr lang="ru-RU" sz="2000" dirty="0"/>
          </a:p>
          <a:p>
            <a:pPr lvl="1" fontAlgn="base"/>
            <a:r>
              <a:rPr lang="ru-RU" dirty="0"/>
              <a:t>ресурсов (фактические затраты материально-технических ресурсов);</a:t>
            </a:r>
            <a:endParaRPr lang="ru-RU" sz="2000" dirty="0"/>
          </a:p>
          <a:p>
            <a:pPr lvl="1" fontAlgn="base"/>
            <a:r>
              <a:rPr lang="ru-RU" dirty="0"/>
              <a:t>качества (уровень качества работ).</a:t>
            </a:r>
          </a:p>
          <a:p>
            <a:pPr marL="342900" lvl="1" indent="-342900" fontAlgn="base">
              <a:buFont typeface="Arial" pitchFamily="34" charset="0"/>
              <a:buChar char="•"/>
            </a:pPr>
            <a:r>
              <a:rPr lang="ru-RU" sz="3200" dirty="0"/>
              <a:t>Текущий мониторинг и контроль осуществляется в целях оперативного регулирования реализацией проекта и базируется на сравнении достигнутых результатов с установленными в проекте стоимостными, временными и ресурсными характеристиками.</a:t>
            </a:r>
          </a:p>
          <a:p>
            <a:endParaRPr lang="ru-RU" dirty="0"/>
          </a:p>
        </p:txBody>
      </p:sp>
    </p:spTree>
    <p:extLst>
      <p:ext uri="{BB962C8B-B14F-4D97-AF65-F5344CB8AC3E}">
        <p14:creationId xmlns:p14="http://schemas.microsoft.com/office/powerpoint/2010/main" val="1201685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B3CE2E-E6BF-F34A-ADA1-ABB90727DF26}"/>
              </a:ext>
            </a:extLst>
          </p:cNvPr>
          <p:cNvSpPr>
            <a:spLocks noGrp="1"/>
          </p:cNvSpPr>
          <p:nvPr>
            <p:ph type="title"/>
          </p:nvPr>
        </p:nvSpPr>
        <p:spPr>
          <a:xfrm>
            <a:off x="1139422" y="112492"/>
            <a:ext cx="10058400" cy="738112"/>
          </a:xfrm>
        </p:spPr>
        <p:txBody>
          <a:bodyPr>
            <a:normAutofit fontScale="90000"/>
          </a:bodyPr>
          <a:lstStyle/>
          <a:p>
            <a:r>
              <a:rPr lang="ru-RU" dirty="0">
                <a:ea typeface="Petersburg-Italic"/>
              </a:rPr>
              <a:t>Текущий контроль</a:t>
            </a:r>
            <a:endParaRPr lang="ru-RU" dirty="0"/>
          </a:p>
        </p:txBody>
      </p:sp>
      <p:sp>
        <p:nvSpPr>
          <p:cNvPr id="4" name="Номер слайда 3">
            <a:extLst>
              <a:ext uri="{FF2B5EF4-FFF2-40B4-BE49-F238E27FC236}">
                <a16:creationId xmlns="" xmlns:a16="http://schemas.microsoft.com/office/drawing/2014/main" id="{ABD631A1-189B-214A-BCEF-58942D5BDAE8}"/>
              </a:ext>
            </a:extLst>
          </p:cNvPr>
          <p:cNvSpPr>
            <a:spLocks noGrp="1"/>
          </p:cNvSpPr>
          <p:nvPr>
            <p:ph type="sldNum" sz="quarter" idx="12"/>
          </p:nvPr>
        </p:nvSpPr>
        <p:spPr/>
        <p:txBody>
          <a:bodyPr>
            <a:normAutofit fontScale="85000" lnSpcReduction="20000"/>
          </a:bodyPr>
          <a:lstStyle/>
          <a:p>
            <a:fld id="{4864967F-2DBF-447D-8CDA-37E7E09C20AC}" type="slidenum">
              <a:rPr lang="ru-RU" smtClean="0"/>
              <a:t>31</a:t>
            </a:fld>
            <a:endParaRPr lang="ru-RU"/>
          </a:p>
        </p:txBody>
      </p:sp>
      <p:graphicFrame>
        <p:nvGraphicFramePr>
          <p:cNvPr id="6" name="Объект 5">
            <a:extLst>
              <a:ext uri="{FF2B5EF4-FFF2-40B4-BE49-F238E27FC236}">
                <a16:creationId xmlns="" xmlns:a16="http://schemas.microsoft.com/office/drawing/2014/main" id="{D099643A-8146-A744-A627-39AB8EB5451F}"/>
              </a:ext>
            </a:extLst>
          </p:cNvPr>
          <p:cNvGraphicFramePr>
            <a:graphicFrameLocks noGrp="1"/>
          </p:cNvGraphicFramePr>
          <p:nvPr>
            <p:ph sz="quarter" idx="1"/>
            <p:extLst/>
          </p:nvPr>
        </p:nvGraphicFramePr>
        <p:xfrm>
          <a:off x="522731" y="2377187"/>
          <a:ext cx="11428475" cy="2695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a:extLst>
              <a:ext uri="{FF2B5EF4-FFF2-40B4-BE49-F238E27FC236}">
                <a16:creationId xmlns="" xmlns:a16="http://schemas.microsoft.com/office/drawing/2014/main" id="{A88DFEEA-1FEA-9946-BF83-75FF6037BE32}"/>
              </a:ext>
            </a:extLst>
          </p:cNvPr>
          <p:cNvSpPr/>
          <p:nvPr/>
        </p:nvSpPr>
        <p:spPr>
          <a:xfrm>
            <a:off x="522732" y="850604"/>
            <a:ext cx="11428475" cy="1200329"/>
          </a:xfrm>
          <a:prstGeom prst="rect">
            <a:avLst/>
          </a:prstGeom>
        </p:spPr>
        <p:txBody>
          <a:bodyPr wrap="square">
            <a:spAutoFit/>
          </a:bodyPr>
          <a:lstStyle/>
          <a:p>
            <a:pPr algn="just"/>
            <a:r>
              <a:rPr lang="ru-RU" sz="2400" dirty="0">
                <a:ea typeface="Petersburg-Italic"/>
              </a:rPr>
              <a:t>Текущий контроль </a:t>
            </a:r>
            <a:r>
              <a:rPr lang="ru-RU" sz="2400" dirty="0">
                <a:ea typeface="Petersburg-Regular"/>
              </a:rPr>
              <a:t>осуществляется непосредственно при реализации проекта. Он основан на сравнении достигнутых результатов с установленными в проекте стоимостными, временными и ресурсными характеристиками. </a:t>
            </a:r>
            <a:endParaRPr lang="ru-RU" sz="2400" dirty="0"/>
          </a:p>
        </p:txBody>
      </p:sp>
      <p:sp>
        <p:nvSpPr>
          <p:cNvPr id="7" name="Стрелка вправо 6">
            <a:extLst>
              <a:ext uri="{FF2B5EF4-FFF2-40B4-BE49-F238E27FC236}">
                <a16:creationId xmlns="" xmlns:a16="http://schemas.microsoft.com/office/drawing/2014/main" id="{00BD6189-E8A0-4E48-93DB-3A0D6420F673}"/>
              </a:ext>
            </a:extLst>
          </p:cNvPr>
          <p:cNvSpPr/>
          <p:nvPr/>
        </p:nvSpPr>
        <p:spPr>
          <a:xfrm>
            <a:off x="5367923" y="4559798"/>
            <a:ext cx="5838794" cy="2190200"/>
          </a:xfrm>
          <a:prstGeom prst="rightArrow">
            <a:avLst/>
          </a:prstGeom>
          <a:scene3d>
            <a:camera prst="orthographicFront">
              <a:rot lat="0" lon="0" rev="0"/>
            </a:camera>
            <a:lightRig rig="contrasting" dir="t">
              <a:rot lat="0" lon="0" rev="1200000"/>
            </a:lightRig>
          </a:scene3d>
          <a:sp3d z="-300000" prstMaterial="plastic"/>
        </p:spPr>
        <p:style>
          <a:lnRef idx="1">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grpSp>
        <p:nvGrpSpPr>
          <p:cNvPr id="11" name="Группа 10">
            <a:extLst>
              <a:ext uri="{FF2B5EF4-FFF2-40B4-BE49-F238E27FC236}">
                <a16:creationId xmlns="" xmlns:a16="http://schemas.microsoft.com/office/drawing/2014/main" id="{2CF1C8A9-A6F5-5049-958C-9A984B9B0464}"/>
              </a:ext>
            </a:extLst>
          </p:cNvPr>
          <p:cNvGrpSpPr/>
          <p:nvPr/>
        </p:nvGrpSpPr>
        <p:grpSpPr>
          <a:xfrm>
            <a:off x="7512528" y="5326906"/>
            <a:ext cx="1063039" cy="655985"/>
            <a:chOff x="3423633" y="1215237"/>
            <a:chExt cx="3211133" cy="1620316"/>
          </a:xfrm>
          <a:scene3d>
            <a:camera prst="orthographicFront">
              <a:rot lat="0" lon="0" rev="0"/>
            </a:camera>
            <a:lightRig rig="contrasting" dir="t">
              <a:rot lat="0" lon="0" rev="1200000"/>
            </a:lightRig>
          </a:scene3d>
        </p:grpSpPr>
        <p:sp>
          <p:nvSpPr>
            <p:cNvPr id="12" name="Скругленный прямоугольник 11">
              <a:extLst>
                <a:ext uri="{FF2B5EF4-FFF2-40B4-BE49-F238E27FC236}">
                  <a16:creationId xmlns="" xmlns:a16="http://schemas.microsoft.com/office/drawing/2014/main" id="{425A2270-248C-F141-A4EE-F42A5D32CA58}"/>
                </a:ext>
              </a:extLst>
            </p:cNvPr>
            <p:cNvSpPr/>
            <p:nvPr/>
          </p:nvSpPr>
          <p:spPr>
            <a:xfrm>
              <a:off x="3423633" y="1215237"/>
              <a:ext cx="3211133" cy="1620316"/>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sp>
        <p:sp>
          <p:nvSpPr>
            <p:cNvPr id="13" name="Скругленный прямоугольник 7">
              <a:extLst>
                <a:ext uri="{FF2B5EF4-FFF2-40B4-BE49-F238E27FC236}">
                  <a16:creationId xmlns="" xmlns:a16="http://schemas.microsoft.com/office/drawing/2014/main" id="{D67CDC0D-4649-DD46-9FFE-790FEEFA9841}"/>
                </a:ext>
              </a:extLst>
            </p:cNvPr>
            <p:cNvSpPr txBox="1"/>
            <p:nvPr/>
          </p:nvSpPr>
          <p:spPr>
            <a:xfrm>
              <a:off x="3502730" y="1294334"/>
              <a:ext cx="3052939" cy="146212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1400" kern="1200"/>
                <a:t>Текущий</a:t>
              </a:r>
            </a:p>
          </p:txBody>
        </p:sp>
      </p:grpSp>
      <p:grpSp>
        <p:nvGrpSpPr>
          <p:cNvPr id="14" name="Группа 13">
            <a:extLst>
              <a:ext uri="{FF2B5EF4-FFF2-40B4-BE49-F238E27FC236}">
                <a16:creationId xmlns="" xmlns:a16="http://schemas.microsoft.com/office/drawing/2014/main" id="{6C08788B-643F-D14B-B02B-7634419DA1EB}"/>
              </a:ext>
            </a:extLst>
          </p:cNvPr>
          <p:cNvGrpSpPr/>
          <p:nvPr/>
        </p:nvGrpSpPr>
        <p:grpSpPr>
          <a:xfrm>
            <a:off x="8698321" y="5326906"/>
            <a:ext cx="1797803" cy="655985"/>
            <a:chOff x="6846199" y="1215237"/>
            <a:chExt cx="3211133" cy="1620316"/>
          </a:xfrm>
          <a:scene3d>
            <a:camera prst="orthographicFront">
              <a:rot lat="0" lon="0" rev="0"/>
            </a:camera>
            <a:lightRig rig="contrasting" dir="t">
              <a:rot lat="0" lon="0" rev="1200000"/>
            </a:lightRig>
          </a:scene3d>
        </p:grpSpPr>
        <p:sp>
          <p:nvSpPr>
            <p:cNvPr id="15" name="Скругленный прямоугольник 14">
              <a:extLst>
                <a:ext uri="{FF2B5EF4-FFF2-40B4-BE49-F238E27FC236}">
                  <a16:creationId xmlns="" xmlns:a16="http://schemas.microsoft.com/office/drawing/2014/main" id="{92DBDD56-8EF0-824A-A067-5E1F68D84A9E}"/>
                </a:ext>
              </a:extLst>
            </p:cNvPr>
            <p:cNvSpPr/>
            <p:nvPr/>
          </p:nvSpPr>
          <p:spPr>
            <a:xfrm>
              <a:off x="6846199" y="1215237"/>
              <a:ext cx="3211133" cy="1620316"/>
            </a:xfrm>
            <a:prstGeom prst="roundRect">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6" name="Скругленный прямоугольник 9">
              <a:extLst>
                <a:ext uri="{FF2B5EF4-FFF2-40B4-BE49-F238E27FC236}">
                  <a16:creationId xmlns="" xmlns:a16="http://schemas.microsoft.com/office/drawing/2014/main" id="{9C1F27DB-1610-6C42-A7DF-D43D112796AA}"/>
                </a:ext>
              </a:extLst>
            </p:cNvPr>
            <p:cNvSpPr txBox="1"/>
            <p:nvPr/>
          </p:nvSpPr>
          <p:spPr>
            <a:xfrm>
              <a:off x="6925296" y="1294334"/>
              <a:ext cx="3052939" cy="14621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1400" kern="1200"/>
                <a:t>Заключительный</a:t>
              </a:r>
            </a:p>
          </p:txBody>
        </p:sp>
      </p:grpSp>
      <p:grpSp>
        <p:nvGrpSpPr>
          <p:cNvPr id="17" name="Группа 16">
            <a:extLst>
              <a:ext uri="{FF2B5EF4-FFF2-40B4-BE49-F238E27FC236}">
                <a16:creationId xmlns="" xmlns:a16="http://schemas.microsoft.com/office/drawing/2014/main" id="{976B6FA3-02A1-5744-8A4E-0CAB90D2DCCA}"/>
              </a:ext>
            </a:extLst>
          </p:cNvPr>
          <p:cNvGrpSpPr/>
          <p:nvPr/>
        </p:nvGrpSpPr>
        <p:grpSpPr>
          <a:xfrm>
            <a:off x="5550197" y="5292379"/>
            <a:ext cx="1823346" cy="707775"/>
            <a:chOff x="1066" y="1215237"/>
            <a:chExt cx="3211133" cy="1620316"/>
          </a:xfrm>
          <a:scene3d>
            <a:camera prst="orthographicFront">
              <a:rot lat="0" lon="0" rev="0"/>
            </a:camera>
            <a:lightRig rig="contrasting" dir="t">
              <a:rot lat="0" lon="0" rev="1200000"/>
            </a:lightRig>
          </a:scene3d>
        </p:grpSpPr>
        <p:sp>
          <p:nvSpPr>
            <p:cNvPr id="18" name="Скругленный прямоугольник 17">
              <a:extLst>
                <a:ext uri="{FF2B5EF4-FFF2-40B4-BE49-F238E27FC236}">
                  <a16:creationId xmlns="" xmlns:a16="http://schemas.microsoft.com/office/drawing/2014/main" id="{FCBB5440-99E7-7F4D-9D2A-E38B89DAA641}"/>
                </a:ext>
              </a:extLst>
            </p:cNvPr>
            <p:cNvSpPr/>
            <p:nvPr/>
          </p:nvSpPr>
          <p:spPr>
            <a:xfrm>
              <a:off x="1066" y="1215237"/>
              <a:ext cx="3211133" cy="1620316"/>
            </a:xfrm>
            <a:prstGeom prst="roundRect">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9" name="Скругленный прямоугольник 4">
              <a:extLst>
                <a:ext uri="{FF2B5EF4-FFF2-40B4-BE49-F238E27FC236}">
                  <a16:creationId xmlns="" xmlns:a16="http://schemas.microsoft.com/office/drawing/2014/main" id="{F88488E0-9A22-4A48-84E3-02F2107A3295}"/>
                </a:ext>
              </a:extLst>
            </p:cNvPr>
            <p:cNvSpPr txBox="1"/>
            <p:nvPr/>
          </p:nvSpPr>
          <p:spPr>
            <a:xfrm>
              <a:off x="80163" y="1294334"/>
              <a:ext cx="3052939" cy="14621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1400" kern="1200"/>
                <a:t>Предварительный</a:t>
              </a:r>
            </a:p>
          </p:txBody>
        </p:sp>
      </p:grpSp>
    </p:spTree>
    <p:extLst>
      <p:ext uri="{BB962C8B-B14F-4D97-AF65-F5344CB8AC3E}">
        <p14:creationId xmlns:p14="http://schemas.microsoft.com/office/powerpoint/2010/main" val="24506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graphicEl>
                                              <a:dgm id="{E97756DA-75D6-D14D-9934-C482E7C0883D}"/>
                                            </p:graphicEl>
                                          </p:spTgt>
                                        </p:tgtEl>
                                        <p:attrNameLst>
                                          <p:attrName>style.visibility</p:attrName>
                                        </p:attrNameLst>
                                      </p:cBhvr>
                                      <p:to>
                                        <p:strVal val="visible"/>
                                      </p:to>
                                    </p:set>
                                    <p:animEffect transition="in" filter="checkerboard(across)">
                                      <p:cBhvr>
                                        <p:cTn id="12" dur="500"/>
                                        <p:tgtEl>
                                          <p:spTgt spid="6">
                                            <p:graphicEl>
                                              <a:dgm id="{E97756DA-75D6-D14D-9934-C482E7C0883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graphicEl>
                                              <a:dgm id="{A5C85B9E-1DD9-6B4A-A953-D6A7E3CBA1BA}"/>
                                            </p:graphicEl>
                                          </p:spTgt>
                                        </p:tgtEl>
                                        <p:attrNameLst>
                                          <p:attrName>style.visibility</p:attrName>
                                        </p:attrNameLst>
                                      </p:cBhvr>
                                      <p:to>
                                        <p:strVal val="visible"/>
                                      </p:to>
                                    </p:set>
                                    <p:animEffect transition="in" filter="checkerboard(across)">
                                      <p:cBhvr>
                                        <p:cTn id="17" dur="500"/>
                                        <p:tgtEl>
                                          <p:spTgt spid="6">
                                            <p:graphicEl>
                                              <a:dgm id="{A5C85B9E-1DD9-6B4A-A953-D6A7E3CBA1B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graphicEl>
                                              <a:dgm id="{7C539B21-6900-E449-BC49-5110BA874515}"/>
                                            </p:graphicEl>
                                          </p:spTgt>
                                        </p:tgtEl>
                                        <p:attrNameLst>
                                          <p:attrName>style.visibility</p:attrName>
                                        </p:attrNameLst>
                                      </p:cBhvr>
                                      <p:to>
                                        <p:strVal val="visible"/>
                                      </p:to>
                                    </p:set>
                                    <p:animEffect transition="in" filter="checkerboard(across)">
                                      <p:cBhvr>
                                        <p:cTn id="22" dur="500"/>
                                        <p:tgtEl>
                                          <p:spTgt spid="6">
                                            <p:graphicEl>
                                              <a:dgm id="{7C539B21-6900-E449-BC49-5110BA87451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graphicEl>
                                              <a:dgm id="{B4021354-00C7-384F-A82F-84BF72252D65}"/>
                                            </p:graphicEl>
                                          </p:spTgt>
                                        </p:tgtEl>
                                        <p:attrNameLst>
                                          <p:attrName>style.visibility</p:attrName>
                                        </p:attrNameLst>
                                      </p:cBhvr>
                                      <p:to>
                                        <p:strVal val="visible"/>
                                      </p:to>
                                    </p:set>
                                    <p:animEffect transition="in" filter="checkerboard(across)">
                                      <p:cBhvr>
                                        <p:cTn id="27" dur="500"/>
                                        <p:tgtEl>
                                          <p:spTgt spid="6">
                                            <p:graphicEl>
                                              <a:dgm id="{B4021354-00C7-384F-A82F-84BF72252D6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graphicEl>
                                              <a:dgm id="{5D9477A0-AAF9-E342-8C7E-DE520903C00E}"/>
                                            </p:graphicEl>
                                          </p:spTgt>
                                        </p:tgtEl>
                                        <p:attrNameLst>
                                          <p:attrName>style.visibility</p:attrName>
                                        </p:attrNameLst>
                                      </p:cBhvr>
                                      <p:to>
                                        <p:strVal val="visible"/>
                                      </p:to>
                                    </p:set>
                                    <p:animEffect transition="in" filter="checkerboard(across)">
                                      <p:cBhvr>
                                        <p:cTn id="32" dur="500"/>
                                        <p:tgtEl>
                                          <p:spTgt spid="6">
                                            <p:graphicEl>
                                              <a:dgm id="{5D9477A0-AAF9-E342-8C7E-DE520903C00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graphicEl>
                                              <a:dgm id="{775B33ED-E3C9-2645-B04D-24CDF5B60415}"/>
                                            </p:graphicEl>
                                          </p:spTgt>
                                        </p:tgtEl>
                                        <p:attrNameLst>
                                          <p:attrName>style.visibility</p:attrName>
                                        </p:attrNameLst>
                                      </p:cBhvr>
                                      <p:to>
                                        <p:strVal val="visible"/>
                                      </p:to>
                                    </p:set>
                                    <p:animEffect transition="in" filter="checkerboard(across)">
                                      <p:cBhvr>
                                        <p:cTn id="37" dur="500"/>
                                        <p:tgtEl>
                                          <p:spTgt spid="6">
                                            <p:graphicEl>
                                              <a:dgm id="{775B33ED-E3C9-2645-B04D-24CDF5B6041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
                                            <p:graphicEl>
                                              <a:dgm id="{D2F7E345-A719-C245-BE10-7829A924B3B8}"/>
                                            </p:graphicEl>
                                          </p:spTgt>
                                        </p:tgtEl>
                                        <p:attrNameLst>
                                          <p:attrName>style.visibility</p:attrName>
                                        </p:attrNameLst>
                                      </p:cBhvr>
                                      <p:to>
                                        <p:strVal val="visible"/>
                                      </p:to>
                                    </p:set>
                                    <p:animEffect transition="in" filter="checkerboard(across)">
                                      <p:cBhvr>
                                        <p:cTn id="42" dur="500"/>
                                        <p:tgtEl>
                                          <p:spTgt spid="6">
                                            <p:graphicEl>
                                              <a:dgm id="{D2F7E345-A719-C245-BE10-7829A924B3B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6">
                                            <p:graphicEl>
                                              <a:dgm id="{7CEAC6B4-2B46-7F40-955B-F84AC12A40A5}"/>
                                            </p:graphicEl>
                                          </p:spTgt>
                                        </p:tgtEl>
                                        <p:attrNameLst>
                                          <p:attrName>style.visibility</p:attrName>
                                        </p:attrNameLst>
                                      </p:cBhvr>
                                      <p:to>
                                        <p:strVal val="visible"/>
                                      </p:to>
                                    </p:set>
                                    <p:animEffect transition="in" filter="checkerboard(across)">
                                      <p:cBhvr>
                                        <p:cTn id="47" dur="500"/>
                                        <p:tgtEl>
                                          <p:spTgt spid="6">
                                            <p:graphicEl>
                                              <a:dgm id="{7CEAC6B4-2B46-7F40-955B-F84AC12A40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DE17033-D53D-C74D-9FB9-2AC509D5B7BD}"/>
              </a:ext>
            </a:extLst>
          </p:cNvPr>
          <p:cNvSpPr>
            <a:spLocks noGrp="1"/>
          </p:cNvSpPr>
          <p:nvPr>
            <p:ph type="title"/>
          </p:nvPr>
        </p:nvSpPr>
        <p:spPr>
          <a:xfrm>
            <a:off x="1069848" y="155023"/>
            <a:ext cx="10058400" cy="770010"/>
          </a:xfrm>
        </p:spPr>
        <p:txBody>
          <a:bodyPr/>
          <a:lstStyle/>
          <a:p>
            <a:r>
              <a:rPr lang="ru-RU" dirty="0"/>
              <a:t>Заключительный контроль</a:t>
            </a:r>
          </a:p>
        </p:txBody>
      </p:sp>
      <p:sp>
        <p:nvSpPr>
          <p:cNvPr id="4" name="Номер слайда 3">
            <a:extLst>
              <a:ext uri="{FF2B5EF4-FFF2-40B4-BE49-F238E27FC236}">
                <a16:creationId xmlns="" xmlns:a16="http://schemas.microsoft.com/office/drawing/2014/main" id="{35957F42-67ED-6B46-91A0-74BD9C7BE5CF}"/>
              </a:ext>
            </a:extLst>
          </p:cNvPr>
          <p:cNvSpPr>
            <a:spLocks noGrp="1"/>
          </p:cNvSpPr>
          <p:nvPr>
            <p:ph type="sldNum" sz="quarter" idx="12"/>
          </p:nvPr>
        </p:nvSpPr>
        <p:spPr/>
        <p:txBody>
          <a:bodyPr>
            <a:normAutofit fontScale="85000" lnSpcReduction="20000"/>
          </a:bodyPr>
          <a:lstStyle/>
          <a:p>
            <a:fld id="{4864967F-2DBF-447D-8CDA-37E7E09C20AC}" type="slidenum">
              <a:rPr lang="ru-RU" smtClean="0"/>
              <a:t>32</a:t>
            </a:fld>
            <a:endParaRPr lang="ru-RU"/>
          </a:p>
        </p:txBody>
      </p:sp>
      <p:sp>
        <p:nvSpPr>
          <p:cNvPr id="3" name="Объект 2">
            <a:extLst>
              <a:ext uri="{FF2B5EF4-FFF2-40B4-BE49-F238E27FC236}">
                <a16:creationId xmlns="" xmlns:a16="http://schemas.microsoft.com/office/drawing/2014/main" id="{BCB61122-D3EF-0744-9A59-E904D169EC15}"/>
              </a:ext>
            </a:extLst>
          </p:cNvPr>
          <p:cNvSpPr>
            <a:spLocks noGrp="1"/>
          </p:cNvSpPr>
          <p:nvPr>
            <p:ph sz="quarter" idx="1"/>
          </p:nvPr>
        </p:nvSpPr>
        <p:spPr>
          <a:xfrm>
            <a:off x="996463" y="1559168"/>
            <a:ext cx="10131786" cy="2508739"/>
          </a:xfrm>
        </p:spPr>
        <p:txBody>
          <a:bodyPr>
            <a:normAutofit/>
          </a:bodyPr>
          <a:lstStyle/>
          <a:p>
            <a:pPr algn="just"/>
            <a:r>
              <a:rPr lang="ru-RU" sz="2400" dirty="0"/>
              <a:t>Заключительный контроль проводится на стадии завершения проекта для интегральной оценки реализации проекта в целом.</a:t>
            </a:r>
          </a:p>
          <a:p>
            <a:pPr algn="just"/>
            <a:r>
              <a:rPr lang="ru-RU" sz="2400" dirty="0"/>
              <a:t>На его основе обобщается полученный опыт для последующей разработки и реализации проектов-аналогов, совершенствуются процедуры управления.</a:t>
            </a:r>
          </a:p>
          <a:p>
            <a:pPr algn="just"/>
            <a:endParaRPr lang="ru-RU" sz="2400" dirty="0"/>
          </a:p>
        </p:txBody>
      </p:sp>
      <p:sp>
        <p:nvSpPr>
          <p:cNvPr id="5" name="Стрелка вправо 4">
            <a:extLst>
              <a:ext uri="{FF2B5EF4-FFF2-40B4-BE49-F238E27FC236}">
                <a16:creationId xmlns="" xmlns:a16="http://schemas.microsoft.com/office/drawing/2014/main" id="{B79EBF99-009C-5B4E-9B0A-2C51323664B2}"/>
              </a:ext>
            </a:extLst>
          </p:cNvPr>
          <p:cNvSpPr/>
          <p:nvPr/>
        </p:nvSpPr>
        <p:spPr>
          <a:xfrm>
            <a:off x="253662" y="4496007"/>
            <a:ext cx="5838794" cy="2190200"/>
          </a:xfrm>
          <a:prstGeom prst="rightArrow">
            <a:avLst/>
          </a:prstGeom>
          <a:scene3d>
            <a:camera prst="orthographicFront">
              <a:rot lat="0" lon="0" rev="0"/>
            </a:camera>
            <a:lightRig rig="contrasting" dir="t">
              <a:rot lat="0" lon="0" rev="1200000"/>
            </a:lightRig>
          </a:scene3d>
          <a:sp3d z="-300000" prstMaterial="plastic"/>
        </p:spPr>
        <p:style>
          <a:lnRef idx="1">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sp>
      <p:grpSp>
        <p:nvGrpSpPr>
          <p:cNvPr id="9" name="Группа 8">
            <a:extLst>
              <a:ext uri="{FF2B5EF4-FFF2-40B4-BE49-F238E27FC236}">
                <a16:creationId xmlns="" xmlns:a16="http://schemas.microsoft.com/office/drawing/2014/main" id="{07D178FE-4D10-AF4E-AACB-B631BBC10904}"/>
              </a:ext>
            </a:extLst>
          </p:cNvPr>
          <p:cNvGrpSpPr/>
          <p:nvPr/>
        </p:nvGrpSpPr>
        <p:grpSpPr>
          <a:xfrm>
            <a:off x="2387634" y="5263115"/>
            <a:ext cx="1063039" cy="655985"/>
            <a:chOff x="3423633" y="1215237"/>
            <a:chExt cx="3211133" cy="1620316"/>
          </a:xfrm>
          <a:scene3d>
            <a:camera prst="orthographicFront">
              <a:rot lat="0" lon="0" rev="0"/>
            </a:camera>
            <a:lightRig rig="contrasting" dir="t">
              <a:rot lat="0" lon="0" rev="1200000"/>
            </a:lightRig>
          </a:scene3d>
        </p:grpSpPr>
        <p:sp>
          <p:nvSpPr>
            <p:cNvPr id="10" name="Скругленный прямоугольник 9">
              <a:extLst>
                <a:ext uri="{FF2B5EF4-FFF2-40B4-BE49-F238E27FC236}">
                  <a16:creationId xmlns="" xmlns:a16="http://schemas.microsoft.com/office/drawing/2014/main" id="{A5A836B0-5956-C04C-826B-0C222797C085}"/>
                </a:ext>
              </a:extLst>
            </p:cNvPr>
            <p:cNvSpPr/>
            <p:nvPr/>
          </p:nvSpPr>
          <p:spPr>
            <a:xfrm>
              <a:off x="3423633" y="1215237"/>
              <a:ext cx="3211133" cy="1620316"/>
            </a:xfrm>
            <a:prstGeom prst="roundRect">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1" name="Скругленный прямоугольник 7">
              <a:extLst>
                <a:ext uri="{FF2B5EF4-FFF2-40B4-BE49-F238E27FC236}">
                  <a16:creationId xmlns="" xmlns:a16="http://schemas.microsoft.com/office/drawing/2014/main" id="{30F2D50D-3412-EF49-BC40-9844DC0763E9}"/>
                </a:ext>
              </a:extLst>
            </p:cNvPr>
            <p:cNvSpPr txBox="1"/>
            <p:nvPr/>
          </p:nvSpPr>
          <p:spPr>
            <a:xfrm>
              <a:off x="3502730" y="1294334"/>
              <a:ext cx="3052939" cy="14621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1400" kern="1200"/>
                <a:t>Текущий</a:t>
              </a:r>
            </a:p>
          </p:txBody>
        </p:sp>
      </p:grpSp>
      <p:grpSp>
        <p:nvGrpSpPr>
          <p:cNvPr id="12" name="Группа 11">
            <a:extLst>
              <a:ext uri="{FF2B5EF4-FFF2-40B4-BE49-F238E27FC236}">
                <a16:creationId xmlns="" xmlns:a16="http://schemas.microsoft.com/office/drawing/2014/main" id="{5280597F-0BA0-C444-AA6A-88D34E491D5A}"/>
              </a:ext>
            </a:extLst>
          </p:cNvPr>
          <p:cNvGrpSpPr/>
          <p:nvPr/>
        </p:nvGrpSpPr>
        <p:grpSpPr>
          <a:xfrm>
            <a:off x="3584060" y="5263115"/>
            <a:ext cx="1797803" cy="655985"/>
            <a:chOff x="6846199" y="1215237"/>
            <a:chExt cx="3211133" cy="1620316"/>
          </a:xfrm>
          <a:scene3d>
            <a:camera prst="orthographicFront">
              <a:rot lat="0" lon="0" rev="0"/>
            </a:camera>
            <a:lightRig rig="contrasting" dir="t">
              <a:rot lat="0" lon="0" rev="1200000"/>
            </a:lightRig>
          </a:scene3d>
        </p:grpSpPr>
        <p:sp>
          <p:nvSpPr>
            <p:cNvPr id="13" name="Скругленный прямоугольник 12">
              <a:extLst>
                <a:ext uri="{FF2B5EF4-FFF2-40B4-BE49-F238E27FC236}">
                  <a16:creationId xmlns="" xmlns:a16="http://schemas.microsoft.com/office/drawing/2014/main" id="{CAE556B6-5406-CB4D-A98B-405BC5593922}"/>
                </a:ext>
              </a:extLst>
            </p:cNvPr>
            <p:cNvSpPr/>
            <p:nvPr/>
          </p:nvSpPr>
          <p:spPr>
            <a:xfrm>
              <a:off x="6846199" y="1215237"/>
              <a:ext cx="3211133" cy="1620316"/>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sp>
        <p:sp>
          <p:nvSpPr>
            <p:cNvPr id="14" name="Скругленный прямоугольник 9">
              <a:extLst>
                <a:ext uri="{FF2B5EF4-FFF2-40B4-BE49-F238E27FC236}">
                  <a16:creationId xmlns="" xmlns:a16="http://schemas.microsoft.com/office/drawing/2014/main" id="{F8B31FF8-CC29-274F-80E1-ED278881E5F4}"/>
                </a:ext>
              </a:extLst>
            </p:cNvPr>
            <p:cNvSpPr txBox="1"/>
            <p:nvPr/>
          </p:nvSpPr>
          <p:spPr>
            <a:xfrm>
              <a:off x="6925296" y="1294334"/>
              <a:ext cx="3052939" cy="1462122"/>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1400" kern="1200"/>
                <a:t>Заключительный</a:t>
              </a:r>
            </a:p>
          </p:txBody>
        </p:sp>
      </p:grpSp>
      <p:grpSp>
        <p:nvGrpSpPr>
          <p:cNvPr id="15" name="Группа 14">
            <a:extLst>
              <a:ext uri="{FF2B5EF4-FFF2-40B4-BE49-F238E27FC236}">
                <a16:creationId xmlns="" xmlns:a16="http://schemas.microsoft.com/office/drawing/2014/main" id="{3D4D5AAE-243C-5D45-A64C-D236B182E086}"/>
              </a:ext>
            </a:extLst>
          </p:cNvPr>
          <p:cNvGrpSpPr/>
          <p:nvPr/>
        </p:nvGrpSpPr>
        <p:grpSpPr>
          <a:xfrm>
            <a:off x="430241" y="5263115"/>
            <a:ext cx="1823346" cy="655985"/>
            <a:chOff x="1066" y="1215237"/>
            <a:chExt cx="3211133" cy="1620316"/>
          </a:xfrm>
          <a:scene3d>
            <a:camera prst="orthographicFront">
              <a:rot lat="0" lon="0" rev="0"/>
            </a:camera>
            <a:lightRig rig="contrasting" dir="t">
              <a:rot lat="0" lon="0" rev="1200000"/>
            </a:lightRig>
          </a:scene3d>
        </p:grpSpPr>
        <p:sp>
          <p:nvSpPr>
            <p:cNvPr id="16" name="Скругленный прямоугольник 15">
              <a:extLst>
                <a:ext uri="{FF2B5EF4-FFF2-40B4-BE49-F238E27FC236}">
                  <a16:creationId xmlns="" xmlns:a16="http://schemas.microsoft.com/office/drawing/2014/main" id="{E75A791C-EA28-D648-BEC2-504DE6008B1B}"/>
                </a:ext>
              </a:extLst>
            </p:cNvPr>
            <p:cNvSpPr/>
            <p:nvPr/>
          </p:nvSpPr>
          <p:spPr>
            <a:xfrm>
              <a:off x="1066" y="1215237"/>
              <a:ext cx="3211133" cy="1620316"/>
            </a:xfrm>
            <a:prstGeom prst="roundRect">
              <a:avLst/>
            </a:prstGeom>
            <a:sp3d contourW="19050" prstMaterial="metal">
              <a:bevelT w="88900" h="203200"/>
              <a:bevelB w="165100" h="254000"/>
            </a:sp3d>
          </p:spPr>
          <p:style>
            <a:lnRef idx="0">
              <a:schemeClr val="lt2">
                <a:hueOff val="0"/>
                <a:satOff val="0"/>
                <a:lumOff val="0"/>
                <a:alphaOff val="0"/>
              </a:schemeClr>
            </a:lnRef>
            <a:fillRef idx="1">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7" name="Скругленный прямоугольник 4">
              <a:extLst>
                <a:ext uri="{FF2B5EF4-FFF2-40B4-BE49-F238E27FC236}">
                  <a16:creationId xmlns="" xmlns:a16="http://schemas.microsoft.com/office/drawing/2014/main" id="{05862ED4-ADF9-724A-A4CC-3E739F490A77}"/>
                </a:ext>
              </a:extLst>
            </p:cNvPr>
            <p:cNvSpPr txBox="1"/>
            <p:nvPr/>
          </p:nvSpPr>
          <p:spPr>
            <a:xfrm>
              <a:off x="80163" y="1294334"/>
              <a:ext cx="3052939" cy="14621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1400" kern="1200"/>
                <a:t>Предварительный</a:t>
              </a:r>
            </a:p>
          </p:txBody>
        </p:sp>
      </p:grpSp>
      <p:pic>
        <p:nvPicPr>
          <p:cNvPr id="19" name="Рисунок 18">
            <a:extLst>
              <a:ext uri="{FF2B5EF4-FFF2-40B4-BE49-F238E27FC236}">
                <a16:creationId xmlns="" xmlns:a16="http://schemas.microsoft.com/office/drawing/2014/main" id="{0342CCAA-FEE3-CC41-AD61-7CDDC5E3D6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763" y="1761425"/>
            <a:ext cx="4924782" cy="4924782"/>
          </a:xfrm>
          <a:prstGeom prst="rect">
            <a:avLst/>
          </a:prstGeom>
        </p:spPr>
      </p:pic>
    </p:spTree>
    <p:extLst>
      <p:ext uri="{BB962C8B-B14F-4D97-AF65-F5344CB8AC3E}">
        <p14:creationId xmlns:p14="http://schemas.microsoft.com/office/powerpoint/2010/main" val="2947958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Разграничение функций между участниками проекта </a:t>
            </a:r>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33</a:t>
            </a:fld>
            <a:endParaRPr lang="ru-RU"/>
          </a:p>
        </p:txBody>
      </p:sp>
      <p:sp>
        <p:nvSpPr>
          <p:cNvPr id="4" name="Объект 3"/>
          <p:cNvSpPr>
            <a:spLocks noGrp="1"/>
          </p:cNvSpPr>
          <p:nvPr>
            <p:ph sz="quarter" idx="1"/>
          </p:nvPr>
        </p:nvSpPr>
        <p:spPr/>
        <p:txBody>
          <a:bodyPr/>
          <a:lstStyle/>
          <a:p>
            <a:pPr fontAlgn="base"/>
            <a:r>
              <a:rPr lang="ru-RU" b="1" dirty="0"/>
              <a:t>Руководитель проекта осуществляет</a:t>
            </a:r>
            <a:r>
              <a:rPr lang="ru-RU" b="1" dirty="0" smtClean="0"/>
              <a:t>:</a:t>
            </a:r>
          </a:p>
          <a:p>
            <a:pPr lvl="1" fontAlgn="base"/>
            <a:r>
              <a:rPr lang="ru-RU" dirty="0"/>
              <a:t>координацию всех видов деятельности по проекту между заказчиком, генподрядчиком и субподрядчиками; .</a:t>
            </a:r>
            <a:endParaRPr lang="ru-RU" sz="2000" dirty="0"/>
          </a:p>
          <a:p>
            <a:pPr lvl="1" fontAlgn="base"/>
            <a:r>
              <a:rPr lang="ru-RU" dirty="0"/>
              <a:t>несет ответственность за подготовку графиков проектных работ и поставок оборудования и материалов;</a:t>
            </a:r>
            <a:endParaRPr lang="ru-RU" sz="2000" dirty="0"/>
          </a:p>
          <a:p>
            <a:pPr lvl="1" fontAlgn="base"/>
            <a:r>
              <a:rPr lang="ru-RU" dirty="0"/>
              <a:t>отвечает за выполнение указаний по изменению исходных данных;</a:t>
            </a:r>
            <a:endParaRPr lang="ru-RU" sz="2000" dirty="0"/>
          </a:p>
          <a:p>
            <a:pPr lvl="1" fontAlgn="base"/>
            <a:r>
              <a:rPr lang="ru-RU" dirty="0"/>
              <a:t>несет ответственность за подготовку заявок на приобретение оборудования и материалов;</a:t>
            </a:r>
            <a:endParaRPr lang="ru-RU" sz="2000" dirty="0"/>
          </a:p>
          <a:p>
            <a:pPr lvl="1" fontAlgn="base"/>
            <a:r>
              <a:rPr lang="ru-RU" dirty="0"/>
              <a:t>отвечает за проведение координационных совещаний, а также за представление данных для отчетности по затратам по проекту.</a:t>
            </a:r>
            <a:endParaRPr lang="ru-RU" sz="2000" dirty="0"/>
          </a:p>
          <a:p>
            <a:pPr fontAlgn="base"/>
            <a:endParaRPr lang="ru-RU" sz="2000" b="1" dirty="0"/>
          </a:p>
        </p:txBody>
      </p:sp>
    </p:spTree>
    <p:extLst>
      <p:ext uri="{BB962C8B-B14F-4D97-AF65-F5344CB8AC3E}">
        <p14:creationId xmlns:p14="http://schemas.microsoft.com/office/powerpoint/2010/main" val="993324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Менеджеры-исполнители осуществляют:</a:t>
            </a:r>
            <a:r>
              <a:rPr lang="ru-RU" sz="3600" b="1" dirty="0"/>
              <a:t/>
            </a:r>
            <a:br>
              <a:rPr lang="ru-RU" sz="3600" b="1" dirty="0"/>
            </a:br>
            <a:endParaRPr lang="ru-RU" dirty="0"/>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34</a:t>
            </a:fld>
            <a:endParaRPr lang="ru-RU"/>
          </a:p>
        </p:txBody>
      </p:sp>
      <p:sp>
        <p:nvSpPr>
          <p:cNvPr id="4" name="Объект 3"/>
          <p:cNvSpPr>
            <a:spLocks noGrp="1"/>
          </p:cNvSpPr>
          <p:nvPr>
            <p:ph sz="quarter" idx="1"/>
          </p:nvPr>
        </p:nvSpPr>
        <p:spPr/>
        <p:txBody>
          <a:bodyPr/>
          <a:lstStyle/>
          <a:p>
            <a:pPr lvl="1" fontAlgn="base"/>
            <a:r>
              <a:rPr lang="ru-RU" dirty="0" smtClean="0"/>
              <a:t>повседневный </a:t>
            </a:r>
            <a:r>
              <a:rPr lang="ru-RU" dirty="0"/>
              <a:t>мониторинг выполнения работ и представление в проектную команду информации о ходе реализации работ проекта;</a:t>
            </a:r>
            <a:endParaRPr lang="ru-RU" sz="2000" dirty="0"/>
          </a:p>
          <a:p>
            <a:pPr lvl="1" fontAlgn="base"/>
            <a:r>
              <a:rPr lang="ru-RU" dirty="0"/>
              <a:t>обеспечение всего комплекса работ по всем параметрам в</a:t>
            </a:r>
            <a:endParaRPr lang="ru-RU" sz="2000" dirty="0"/>
          </a:p>
          <a:p>
            <a:pPr lvl="1" fontAlgn="base"/>
            <a:r>
              <a:rPr lang="ru-RU" dirty="0"/>
              <a:t>соответствии с техническими заданиями;</a:t>
            </a:r>
            <a:endParaRPr lang="ru-RU" sz="2000" dirty="0"/>
          </a:p>
          <a:p>
            <a:pPr lvl="1" fontAlgn="base"/>
            <a:r>
              <a:rPr lang="ru-RU" dirty="0"/>
              <a:t>участие в координационных совещаниях, формирование и осуществление решений по регулированию хода реализации проекта.</a:t>
            </a:r>
            <a:endParaRPr lang="ru-RU" sz="2000" dirty="0"/>
          </a:p>
          <a:p>
            <a:endParaRPr lang="ru-RU" dirty="0"/>
          </a:p>
        </p:txBody>
      </p:sp>
    </p:spTree>
    <p:extLst>
      <p:ext uri="{BB962C8B-B14F-4D97-AF65-F5344CB8AC3E}">
        <p14:creationId xmlns:p14="http://schemas.microsoft.com/office/powerpoint/2010/main" val="3025613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9E196DD-3201-FA40-85D0-1A0B0E5B4FE2}"/>
              </a:ext>
            </a:extLst>
          </p:cNvPr>
          <p:cNvSpPr>
            <a:spLocks noGrp="1"/>
          </p:cNvSpPr>
          <p:nvPr>
            <p:ph type="title"/>
          </p:nvPr>
        </p:nvSpPr>
        <p:spPr>
          <a:xfrm>
            <a:off x="1069848" y="218818"/>
            <a:ext cx="10058400" cy="865703"/>
          </a:xfrm>
        </p:spPr>
        <p:txBody>
          <a:bodyPr/>
          <a:lstStyle/>
          <a:p>
            <a:r>
              <a:rPr lang="ru-RU" dirty="0"/>
              <a:t>Система контроля</a:t>
            </a:r>
          </a:p>
        </p:txBody>
      </p:sp>
      <p:sp>
        <p:nvSpPr>
          <p:cNvPr id="4" name="Номер слайда 3">
            <a:extLst>
              <a:ext uri="{FF2B5EF4-FFF2-40B4-BE49-F238E27FC236}">
                <a16:creationId xmlns="" xmlns:a16="http://schemas.microsoft.com/office/drawing/2014/main" id="{A01CF61A-E623-784D-986A-3F8B7B413D18}"/>
              </a:ext>
            </a:extLst>
          </p:cNvPr>
          <p:cNvSpPr>
            <a:spLocks noGrp="1"/>
          </p:cNvSpPr>
          <p:nvPr>
            <p:ph type="sldNum" sz="quarter" idx="12"/>
          </p:nvPr>
        </p:nvSpPr>
        <p:spPr/>
        <p:txBody>
          <a:bodyPr>
            <a:normAutofit fontScale="85000" lnSpcReduction="20000"/>
          </a:bodyPr>
          <a:lstStyle/>
          <a:p>
            <a:fld id="{4864967F-2DBF-447D-8CDA-37E7E09C20AC}" type="slidenum">
              <a:rPr lang="ru-RU" smtClean="0"/>
              <a:t>35</a:t>
            </a:fld>
            <a:endParaRPr lang="ru-RU"/>
          </a:p>
        </p:txBody>
      </p:sp>
      <p:sp>
        <p:nvSpPr>
          <p:cNvPr id="3" name="Объект 2">
            <a:extLst>
              <a:ext uri="{FF2B5EF4-FFF2-40B4-BE49-F238E27FC236}">
                <a16:creationId xmlns="" xmlns:a16="http://schemas.microsoft.com/office/drawing/2014/main" id="{AC3E2583-2EBF-DE4B-B39E-9273A37A2901}"/>
              </a:ext>
            </a:extLst>
          </p:cNvPr>
          <p:cNvSpPr>
            <a:spLocks noGrp="1"/>
          </p:cNvSpPr>
          <p:nvPr>
            <p:ph sz="quarter" idx="1"/>
          </p:nvPr>
        </p:nvSpPr>
        <p:spPr>
          <a:xfrm>
            <a:off x="287079" y="1164474"/>
            <a:ext cx="11024049" cy="5399003"/>
          </a:xfrm>
        </p:spPr>
        <p:txBody>
          <a:bodyPr>
            <a:noAutofit/>
          </a:bodyPr>
          <a:lstStyle/>
          <a:p>
            <a:pPr marL="0" indent="0" algn="just">
              <a:buNone/>
            </a:pPr>
            <a:r>
              <a:rPr lang="ru-RU" sz="2400" dirty="0"/>
              <a:t>Система контроля должна обеспечивать оперативную оценку состояния реализации проекта для обоснования и принятия решений по управлению временем, стоимостью, ресурсами и качеством выполняемых работ. </a:t>
            </a:r>
          </a:p>
          <a:p>
            <a:pPr marL="0" indent="0" algn="just">
              <a:buNone/>
            </a:pPr>
            <a:r>
              <a:rPr lang="ru-RU" sz="2400" dirty="0"/>
              <a:t>На этапе построения системы контроля необходимо определить:</a:t>
            </a:r>
          </a:p>
          <a:p>
            <a:pPr algn="just"/>
            <a:r>
              <a:rPr lang="ru-RU" sz="2400" dirty="0"/>
              <a:t>состав и уровень детализации работ, подлежащих контролю;</a:t>
            </a:r>
          </a:p>
          <a:p>
            <a:pPr algn="just"/>
            <a:r>
              <a:rPr lang="ru-RU" sz="2400" dirty="0"/>
              <a:t>состав показателей и формы представления первичной информации;</a:t>
            </a:r>
          </a:p>
          <a:p>
            <a:pPr algn="just"/>
            <a:r>
              <a:rPr lang="ru-RU" sz="2400" dirty="0"/>
              <a:t>сроки представления первичной информации и сводно-аналитических отчетов;</a:t>
            </a:r>
          </a:p>
          <a:p>
            <a:pPr algn="just"/>
            <a:r>
              <a:rPr lang="ru-RU" sz="2400" dirty="0"/>
              <a:t>лиц, ответственных за полноту, достоверность и своевременность представляемых данных;</a:t>
            </a:r>
          </a:p>
          <a:p>
            <a:pPr algn="just"/>
            <a:r>
              <a:rPr lang="ru-RU" sz="2400" dirty="0"/>
              <a:t>состав, методы и технологию аналитических и графических отчетов;</a:t>
            </a:r>
          </a:p>
          <a:p>
            <a:pPr algn="just"/>
            <a:r>
              <a:rPr lang="ru-RU" sz="2400" dirty="0"/>
              <a:t>комплекс используемых программно-аналитических средств.</a:t>
            </a:r>
          </a:p>
          <a:p>
            <a:pPr algn="just"/>
            <a:endParaRPr lang="ru-RU" sz="2400" dirty="0"/>
          </a:p>
        </p:txBody>
      </p:sp>
    </p:spTree>
    <p:extLst>
      <p:ext uri="{BB962C8B-B14F-4D97-AF65-F5344CB8AC3E}">
        <p14:creationId xmlns:p14="http://schemas.microsoft.com/office/powerpoint/2010/main" val="52058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B9A6AE8-028D-644D-A459-FD05ED3489C7}"/>
              </a:ext>
            </a:extLst>
          </p:cNvPr>
          <p:cNvSpPr>
            <a:spLocks noGrp="1"/>
          </p:cNvSpPr>
          <p:nvPr>
            <p:ph type="title"/>
          </p:nvPr>
        </p:nvSpPr>
        <p:spPr>
          <a:xfrm>
            <a:off x="1069848" y="136762"/>
            <a:ext cx="10058400" cy="847211"/>
          </a:xfrm>
        </p:spPr>
        <p:txBody>
          <a:bodyPr/>
          <a:lstStyle/>
          <a:p>
            <a:r>
              <a:rPr lang="ru-RU" dirty="0"/>
              <a:t>Система авторизации работ</a:t>
            </a:r>
          </a:p>
        </p:txBody>
      </p:sp>
      <p:sp>
        <p:nvSpPr>
          <p:cNvPr id="4" name="Номер слайда 3">
            <a:extLst>
              <a:ext uri="{FF2B5EF4-FFF2-40B4-BE49-F238E27FC236}">
                <a16:creationId xmlns="" xmlns:a16="http://schemas.microsoft.com/office/drawing/2014/main" id="{358B14C5-D314-5547-957A-FC61E9B14306}"/>
              </a:ext>
            </a:extLst>
          </p:cNvPr>
          <p:cNvSpPr>
            <a:spLocks noGrp="1"/>
          </p:cNvSpPr>
          <p:nvPr>
            <p:ph type="sldNum" sz="quarter" idx="12"/>
          </p:nvPr>
        </p:nvSpPr>
        <p:spPr/>
        <p:txBody>
          <a:bodyPr>
            <a:normAutofit fontScale="85000" lnSpcReduction="20000"/>
          </a:bodyPr>
          <a:lstStyle/>
          <a:p>
            <a:fld id="{4864967F-2DBF-447D-8CDA-37E7E09C20AC}" type="slidenum">
              <a:rPr lang="ru-RU" smtClean="0"/>
              <a:t>36</a:t>
            </a:fld>
            <a:endParaRPr lang="ru-RU"/>
          </a:p>
        </p:txBody>
      </p:sp>
      <p:sp>
        <p:nvSpPr>
          <p:cNvPr id="3" name="Объект 2">
            <a:extLst>
              <a:ext uri="{FF2B5EF4-FFF2-40B4-BE49-F238E27FC236}">
                <a16:creationId xmlns="" xmlns:a16="http://schemas.microsoft.com/office/drawing/2014/main" id="{974A3D05-9D8B-C443-9501-373B4D7DF519}"/>
              </a:ext>
            </a:extLst>
          </p:cNvPr>
          <p:cNvSpPr>
            <a:spLocks noGrp="1"/>
          </p:cNvSpPr>
          <p:nvPr>
            <p:ph sz="quarter" idx="1"/>
          </p:nvPr>
        </p:nvSpPr>
        <p:spPr>
          <a:xfrm>
            <a:off x="646043" y="1152939"/>
            <a:ext cx="10482205" cy="5484970"/>
          </a:xfrm>
        </p:spPr>
        <p:txBody>
          <a:bodyPr>
            <a:noAutofit/>
          </a:bodyPr>
          <a:lstStyle/>
          <a:p>
            <a:pPr algn="just"/>
            <a:r>
              <a:rPr lang="ru-RU" sz="2400" i="1" dirty="0"/>
              <a:t>Система авторизации работ —</a:t>
            </a:r>
            <a:r>
              <a:rPr lang="ru-RU" sz="2400" dirty="0"/>
              <a:t> это формальная, документированная процедура, описывающая порядок авторизации работ и </a:t>
            </a:r>
            <a:r>
              <a:rPr lang="ru-RU" sz="2400" dirty="0" smtClean="0"/>
              <a:t>начало </a:t>
            </a:r>
            <a:r>
              <a:rPr lang="ru-RU" sz="2400" dirty="0"/>
              <a:t>их исполнения в нужной последовательности и в нужное время. </a:t>
            </a:r>
          </a:p>
          <a:p>
            <a:pPr algn="just"/>
            <a:r>
              <a:rPr lang="ru-RU" sz="2400" dirty="0"/>
              <a:t>Эта система описывает шаги по авторизации работ, необходимые документы, методы или системы, необходимые для фиксации и отслеживания </a:t>
            </a:r>
            <a:r>
              <a:rPr lang="ru-RU" sz="2400" dirty="0" err="1"/>
              <a:t>авторизационной</a:t>
            </a:r>
            <a:r>
              <a:rPr lang="ru-RU" sz="2400" dirty="0"/>
              <a:t> информации, уровни утверждения, требуемые для авторизации работ.</a:t>
            </a:r>
          </a:p>
          <a:p>
            <a:pPr algn="just"/>
            <a:r>
              <a:rPr lang="ru-RU" sz="2400" dirty="0"/>
              <a:t>Обычно работы авторизуются с помощью специального документа, в котором описываются задача, ответственные стороны, ожидаемые даты начала и окончания, особые инструкции и другая значимая для данной операции информация. </a:t>
            </a:r>
          </a:p>
          <a:p>
            <a:pPr algn="just"/>
            <a:r>
              <a:rPr lang="ru-RU" sz="2400" dirty="0"/>
              <a:t>В зависимости от организационной структуры работы обычно назначаются и авторизуются либо менеджером проекта, либо функциональным руководителем. </a:t>
            </a:r>
          </a:p>
        </p:txBody>
      </p:sp>
    </p:spTree>
    <p:extLst>
      <p:ext uri="{BB962C8B-B14F-4D97-AF65-F5344CB8AC3E}">
        <p14:creationId xmlns:p14="http://schemas.microsoft.com/office/powerpoint/2010/main" val="52879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DA0933B-4686-FA4D-B137-671CDB94B05C}"/>
              </a:ext>
            </a:extLst>
          </p:cNvPr>
          <p:cNvSpPr>
            <a:spLocks noGrp="1"/>
          </p:cNvSpPr>
          <p:nvPr>
            <p:ph type="title"/>
          </p:nvPr>
        </p:nvSpPr>
        <p:spPr>
          <a:xfrm>
            <a:off x="453160" y="208185"/>
            <a:ext cx="10058400" cy="1609344"/>
          </a:xfrm>
        </p:spPr>
        <p:txBody>
          <a:bodyPr>
            <a:noAutofit/>
          </a:bodyPr>
          <a:lstStyle/>
          <a:p>
            <a:r>
              <a:rPr lang="ru-RU" sz="4000" dirty="0"/>
              <a:t>В зависимости от требуемой точности различают следующие технологии контроля:</a:t>
            </a:r>
          </a:p>
        </p:txBody>
      </p:sp>
      <p:sp>
        <p:nvSpPr>
          <p:cNvPr id="4" name="Номер слайда 3">
            <a:extLst>
              <a:ext uri="{FF2B5EF4-FFF2-40B4-BE49-F238E27FC236}">
                <a16:creationId xmlns="" xmlns:a16="http://schemas.microsoft.com/office/drawing/2014/main" id="{A23D017C-E3CF-8D41-9604-216EF6E28318}"/>
              </a:ext>
            </a:extLst>
          </p:cNvPr>
          <p:cNvSpPr>
            <a:spLocks noGrp="1"/>
          </p:cNvSpPr>
          <p:nvPr>
            <p:ph type="sldNum" sz="quarter" idx="12"/>
          </p:nvPr>
        </p:nvSpPr>
        <p:spPr/>
        <p:txBody>
          <a:bodyPr>
            <a:normAutofit fontScale="85000" lnSpcReduction="20000"/>
          </a:bodyPr>
          <a:lstStyle/>
          <a:p>
            <a:fld id="{4864967F-2DBF-447D-8CDA-37E7E09C20AC}" type="slidenum">
              <a:rPr lang="ru-RU" smtClean="0"/>
              <a:t>37</a:t>
            </a:fld>
            <a:endParaRPr lang="ru-RU"/>
          </a:p>
        </p:txBody>
      </p:sp>
      <p:graphicFrame>
        <p:nvGraphicFramePr>
          <p:cNvPr id="5" name="Объект 4">
            <a:extLst>
              <a:ext uri="{FF2B5EF4-FFF2-40B4-BE49-F238E27FC236}">
                <a16:creationId xmlns="" xmlns:a16="http://schemas.microsoft.com/office/drawing/2014/main" id="{17D835EB-713C-2148-BD8C-924E149A5F34}"/>
              </a:ext>
            </a:extLst>
          </p:cNvPr>
          <p:cNvGraphicFramePr>
            <a:graphicFrameLocks noGrp="1"/>
          </p:cNvGraphicFramePr>
          <p:nvPr>
            <p:ph sz="quarter" idx="1"/>
            <p:extLst/>
          </p:nvPr>
        </p:nvGraphicFramePr>
        <p:xfrm>
          <a:off x="1069848" y="1988288"/>
          <a:ext cx="10058400" cy="4183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138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graphicEl>
                                              <a:dgm id="{ACB5EAE8-DDC7-564A-BF7D-B9502E801A99}"/>
                                            </p:graphicEl>
                                          </p:spTgt>
                                        </p:tgtEl>
                                        <p:attrNameLst>
                                          <p:attrName>style.visibility</p:attrName>
                                        </p:attrNameLst>
                                      </p:cBhvr>
                                      <p:to>
                                        <p:strVal val="visible"/>
                                      </p:to>
                                    </p:set>
                                    <p:anim calcmode="lin" valueType="num">
                                      <p:cBhvr>
                                        <p:cTn id="7" dur="500" fill="hold"/>
                                        <p:tgtEl>
                                          <p:spTgt spid="5">
                                            <p:graphicEl>
                                              <a:dgm id="{ACB5EAE8-DDC7-564A-BF7D-B9502E801A99}"/>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ACB5EAE8-DDC7-564A-BF7D-B9502E801A99}"/>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ACB5EAE8-DDC7-564A-BF7D-B9502E801A9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graphicEl>
                                              <a:dgm id="{60EDB947-8B6C-DD43-B7BC-DA2F2726FF2E}"/>
                                            </p:graphicEl>
                                          </p:spTgt>
                                        </p:tgtEl>
                                        <p:attrNameLst>
                                          <p:attrName>style.visibility</p:attrName>
                                        </p:attrNameLst>
                                      </p:cBhvr>
                                      <p:to>
                                        <p:strVal val="visible"/>
                                      </p:to>
                                    </p:set>
                                    <p:anim calcmode="lin" valueType="num">
                                      <p:cBhvr>
                                        <p:cTn id="14" dur="500" fill="hold"/>
                                        <p:tgtEl>
                                          <p:spTgt spid="5">
                                            <p:graphicEl>
                                              <a:dgm id="{60EDB947-8B6C-DD43-B7BC-DA2F2726FF2E}"/>
                                            </p:graphicEl>
                                          </p:spTgt>
                                        </p:tgtEl>
                                        <p:attrNameLst>
                                          <p:attrName>ppt_w</p:attrName>
                                        </p:attrNameLst>
                                      </p:cBhvr>
                                      <p:tavLst>
                                        <p:tav tm="0">
                                          <p:val>
                                            <p:fltVal val="0"/>
                                          </p:val>
                                        </p:tav>
                                        <p:tav tm="100000">
                                          <p:val>
                                            <p:strVal val="#ppt_w"/>
                                          </p:val>
                                        </p:tav>
                                      </p:tavLst>
                                    </p:anim>
                                    <p:anim calcmode="lin" valueType="num">
                                      <p:cBhvr>
                                        <p:cTn id="15" dur="500" fill="hold"/>
                                        <p:tgtEl>
                                          <p:spTgt spid="5">
                                            <p:graphicEl>
                                              <a:dgm id="{60EDB947-8B6C-DD43-B7BC-DA2F2726FF2E}"/>
                                            </p:graphicEl>
                                          </p:spTgt>
                                        </p:tgtEl>
                                        <p:attrNameLst>
                                          <p:attrName>ppt_h</p:attrName>
                                        </p:attrNameLst>
                                      </p:cBhvr>
                                      <p:tavLst>
                                        <p:tav tm="0">
                                          <p:val>
                                            <p:fltVal val="0"/>
                                          </p:val>
                                        </p:tav>
                                        <p:tav tm="100000">
                                          <p:val>
                                            <p:strVal val="#ppt_h"/>
                                          </p:val>
                                        </p:tav>
                                      </p:tavLst>
                                    </p:anim>
                                    <p:animEffect transition="in" filter="fade">
                                      <p:cBhvr>
                                        <p:cTn id="16" dur="500"/>
                                        <p:tgtEl>
                                          <p:spTgt spid="5">
                                            <p:graphicEl>
                                              <a:dgm id="{60EDB947-8B6C-DD43-B7BC-DA2F2726FF2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graphicEl>
                                              <a:dgm id="{7DD855F3-C478-FF48-BEB8-AA973D9762A9}"/>
                                            </p:graphicEl>
                                          </p:spTgt>
                                        </p:tgtEl>
                                        <p:attrNameLst>
                                          <p:attrName>style.visibility</p:attrName>
                                        </p:attrNameLst>
                                      </p:cBhvr>
                                      <p:to>
                                        <p:strVal val="visible"/>
                                      </p:to>
                                    </p:set>
                                    <p:anim calcmode="lin" valueType="num">
                                      <p:cBhvr>
                                        <p:cTn id="21" dur="500" fill="hold"/>
                                        <p:tgtEl>
                                          <p:spTgt spid="5">
                                            <p:graphicEl>
                                              <a:dgm id="{7DD855F3-C478-FF48-BEB8-AA973D9762A9}"/>
                                            </p:graphicEl>
                                          </p:spTgt>
                                        </p:tgtEl>
                                        <p:attrNameLst>
                                          <p:attrName>ppt_w</p:attrName>
                                        </p:attrNameLst>
                                      </p:cBhvr>
                                      <p:tavLst>
                                        <p:tav tm="0">
                                          <p:val>
                                            <p:fltVal val="0"/>
                                          </p:val>
                                        </p:tav>
                                        <p:tav tm="100000">
                                          <p:val>
                                            <p:strVal val="#ppt_w"/>
                                          </p:val>
                                        </p:tav>
                                      </p:tavLst>
                                    </p:anim>
                                    <p:anim calcmode="lin" valueType="num">
                                      <p:cBhvr>
                                        <p:cTn id="22" dur="500" fill="hold"/>
                                        <p:tgtEl>
                                          <p:spTgt spid="5">
                                            <p:graphicEl>
                                              <a:dgm id="{7DD855F3-C478-FF48-BEB8-AA973D9762A9}"/>
                                            </p:graphicEl>
                                          </p:spTgt>
                                        </p:tgtEl>
                                        <p:attrNameLst>
                                          <p:attrName>ppt_h</p:attrName>
                                        </p:attrNameLst>
                                      </p:cBhvr>
                                      <p:tavLst>
                                        <p:tav tm="0">
                                          <p:val>
                                            <p:fltVal val="0"/>
                                          </p:val>
                                        </p:tav>
                                        <p:tav tm="100000">
                                          <p:val>
                                            <p:strVal val="#ppt_h"/>
                                          </p:val>
                                        </p:tav>
                                      </p:tavLst>
                                    </p:anim>
                                    <p:animEffect transition="in" filter="fade">
                                      <p:cBhvr>
                                        <p:cTn id="23" dur="500"/>
                                        <p:tgtEl>
                                          <p:spTgt spid="5">
                                            <p:graphicEl>
                                              <a:dgm id="{7DD855F3-C478-FF48-BEB8-AA973D9762A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graphicEl>
                                              <a:dgm id="{2AF585FE-0EDB-8F4D-8CF8-9A1A32D9AA38}"/>
                                            </p:graphicEl>
                                          </p:spTgt>
                                        </p:tgtEl>
                                        <p:attrNameLst>
                                          <p:attrName>style.visibility</p:attrName>
                                        </p:attrNameLst>
                                      </p:cBhvr>
                                      <p:to>
                                        <p:strVal val="visible"/>
                                      </p:to>
                                    </p:set>
                                    <p:anim calcmode="lin" valueType="num">
                                      <p:cBhvr>
                                        <p:cTn id="28" dur="500" fill="hold"/>
                                        <p:tgtEl>
                                          <p:spTgt spid="5">
                                            <p:graphicEl>
                                              <a:dgm id="{2AF585FE-0EDB-8F4D-8CF8-9A1A32D9AA38}"/>
                                            </p:graphicEl>
                                          </p:spTgt>
                                        </p:tgtEl>
                                        <p:attrNameLst>
                                          <p:attrName>ppt_w</p:attrName>
                                        </p:attrNameLst>
                                      </p:cBhvr>
                                      <p:tavLst>
                                        <p:tav tm="0">
                                          <p:val>
                                            <p:fltVal val="0"/>
                                          </p:val>
                                        </p:tav>
                                        <p:tav tm="100000">
                                          <p:val>
                                            <p:strVal val="#ppt_w"/>
                                          </p:val>
                                        </p:tav>
                                      </p:tavLst>
                                    </p:anim>
                                    <p:anim calcmode="lin" valueType="num">
                                      <p:cBhvr>
                                        <p:cTn id="29" dur="500" fill="hold"/>
                                        <p:tgtEl>
                                          <p:spTgt spid="5">
                                            <p:graphicEl>
                                              <a:dgm id="{2AF585FE-0EDB-8F4D-8CF8-9A1A32D9AA38}"/>
                                            </p:graphicEl>
                                          </p:spTgt>
                                        </p:tgtEl>
                                        <p:attrNameLst>
                                          <p:attrName>ppt_h</p:attrName>
                                        </p:attrNameLst>
                                      </p:cBhvr>
                                      <p:tavLst>
                                        <p:tav tm="0">
                                          <p:val>
                                            <p:fltVal val="0"/>
                                          </p:val>
                                        </p:tav>
                                        <p:tav tm="100000">
                                          <p:val>
                                            <p:strVal val="#ppt_h"/>
                                          </p:val>
                                        </p:tav>
                                      </p:tavLst>
                                    </p:anim>
                                    <p:animEffect transition="in" filter="fade">
                                      <p:cBhvr>
                                        <p:cTn id="30" dur="500"/>
                                        <p:tgtEl>
                                          <p:spTgt spid="5">
                                            <p:graphicEl>
                                              <a:dgm id="{2AF585FE-0EDB-8F4D-8CF8-9A1A32D9AA38}"/>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graphicEl>
                                              <a:dgm id="{0FD0B662-9533-F641-AE40-0909D85CE178}"/>
                                            </p:graphicEl>
                                          </p:spTgt>
                                        </p:tgtEl>
                                        <p:attrNameLst>
                                          <p:attrName>style.visibility</p:attrName>
                                        </p:attrNameLst>
                                      </p:cBhvr>
                                      <p:to>
                                        <p:strVal val="visible"/>
                                      </p:to>
                                    </p:set>
                                    <p:anim calcmode="lin" valueType="num">
                                      <p:cBhvr>
                                        <p:cTn id="35" dur="500" fill="hold"/>
                                        <p:tgtEl>
                                          <p:spTgt spid="5">
                                            <p:graphicEl>
                                              <a:dgm id="{0FD0B662-9533-F641-AE40-0909D85CE178}"/>
                                            </p:graphicEl>
                                          </p:spTgt>
                                        </p:tgtEl>
                                        <p:attrNameLst>
                                          <p:attrName>ppt_w</p:attrName>
                                        </p:attrNameLst>
                                      </p:cBhvr>
                                      <p:tavLst>
                                        <p:tav tm="0">
                                          <p:val>
                                            <p:fltVal val="0"/>
                                          </p:val>
                                        </p:tav>
                                        <p:tav tm="100000">
                                          <p:val>
                                            <p:strVal val="#ppt_w"/>
                                          </p:val>
                                        </p:tav>
                                      </p:tavLst>
                                    </p:anim>
                                    <p:anim calcmode="lin" valueType="num">
                                      <p:cBhvr>
                                        <p:cTn id="36" dur="500" fill="hold"/>
                                        <p:tgtEl>
                                          <p:spTgt spid="5">
                                            <p:graphicEl>
                                              <a:dgm id="{0FD0B662-9533-F641-AE40-0909D85CE178}"/>
                                            </p:graphicEl>
                                          </p:spTgt>
                                        </p:tgtEl>
                                        <p:attrNameLst>
                                          <p:attrName>ppt_h</p:attrName>
                                        </p:attrNameLst>
                                      </p:cBhvr>
                                      <p:tavLst>
                                        <p:tav tm="0">
                                          <p:val>
                                            <p:fltVal val="0"/>
                                          </p:val>
                                        </p:tav>
                                        <p:tav tm="100000">
                                          <p:val>
                                            <p:strVal val="#ppt_h"/>
                                          </p:val>
                                        </p:tav>
                                      </p:tavLst>
                                    </p:anim>
                                    <p:animEffect transition="in" filter="fade">
                                      <p:cBhvr>
                                        <p:cTn id="37" dur="500"/>
                                        <p:tgtEl>
                                          <p:spTgt spid="5">
                                            <p:graphicEl>
                                              <a:dgm id="{0FD0B662-9533-F641-AE40-0909D85CE17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graphicEl>
                                              <a:dgm id="{52265BE0-C515-F746-920F-C47D81FE8EC5}"/>
                                            </p:graphicEl>
                                          </p:spTgt>
                                        </p:tgtEl>
                                        <p:attrNameLst>
                                          <p:attrName>style.visibility</p:attrName>
                                        </p:attrNameLst>
                                      </p:cBhvr>
                                      <p:to>
                                        <p:strVal val="visible"/>
                                      </p:to>
                                    </p:set>
                                    <p:anim calcmode="lin" valueType="num">
                                      <p:cBhvr>
                                        <p:cTn id="42" dur="500" fill="hold"/>
                                        <p:tgtEl>
                                          <p:spTgt spid="5">
                                            <p:graphicEl>
                                              <a:dgm id="{52265BE0-C515-F746-920F-C47D81FE8EC5}"/>
                                            </p:graphicEl>
                                          </p:spTgt>
                                        </p:tgtEl>
                                        <p:attrNameLst>
                                          <p:attrName>ppt_w</p:attrName>
                                        </p:attrNameLst>
                                      </p:cBhvr>
                                      <p:tavLst>
                                        <p:tav tm="0">
                                          <p:val>
                                            <p:fltVal val="0"/>
                                          </p:val>
                                        </p:tav>
                                        <p:tav tm="100000">
                                          <p:val>
                                            <p:strVal val="#ppt_w"/>
                                          </p:val>
                                        </p:tav>
                                      </p:tavLst>
                                    </p:anim>
                                    <p:anim calcmode="lin" valueType="num">
                                      <p:cBhvr>
                                        <p:cTn id="43" dur="500" fill="hold"/>
                                        <p:tgtEl>
                                          <p:spTgt spid="5">
                                            <p:graphicEl>
                                              <a:dgm id="{52265BE0-C515-F746-920F-C47D81FE8EC5}"/>
                                            </p:graphicEl>
                                          </p:spTgt>
                                        </p:tgtEl>
                                        <p:attrNameLst>
                                          <p:attrName>ppt_h</p:attrName>
                                        </p:attrNameLst>
                                      </p:cBhvr>
                                      <p:tavLst>
                                        <p:tav tm="0">
                                          <p:val>
                                            <p:fltVal val="0"/>
                                          </p:val>
                                        </p:tav>
                                        <p:tav tm="100000">
                                          <p:val>
                                            <p:strVal val="#ppt_h"/>
                                          </p:val>
                                        </p:tav>
                                      </p:tavLst>
                                    </p:anim>
                                    <p:animEffect transition="in" filter="fade">
                                      <p:cBhvr>
                                        <p:cTn id="44" dur="500"/>
                                        <p:tgtEl>
                                          <p:spTgt spid="5">
                                            <p:graphicEl>
                                              <a:dgm id="{52265BE0-C515-F746-920F-C47D81FE8EC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438B14C-BF51-5B41-9BC2-6D0E0AE107FE}"/>
              </a:ext>
            </a:extLst>
          </p:cNvPr>
          <p:cNvSpPr>
            <a:spLocks noGrp="1"/>
          </p:cNvSpPr>
          <p:nvPr>
            <p:ph type="title"/>
          </p:nvPr>
        </p:nvSpPr>
        <p:spPr>
          <a:xfrm>
            <a:off x="1069847" y="261349"/>
            <a:ext cx="10487743" cy="1397330"/>
          </a:xfrm>
        </p:spPr>
        <p:txBody>
          <a:bodyPr>
            <a:noAutofit/>
          </a:bodyPr>
          <a:lstStyle/>
          <a:p>
            <a:r>
              <a:rPr lang="ru-RU" sz="4000" dirty="0"/>
              <a:t>Контроль исполнения календарных планов и расходования ресурсов</a:t>
            </a:r>
          </a:p>
        </p:txBody>
      </p:sp>
      <p:sp>
        <p:nvSpPr>
          <p:cNvPr id="4" name="Номер слайда 3">
            <a:extLst>
              <a:ext uri="{FF2B5EF4-FFF2-40B4-BE49-F238E27FC236}">
                <a16:creationId xmlns="" xmlns:a16="http://schemas.microsoft.com/office/drawing/2014/main" id="{3114CADE-9749-A149-873F-CFC9A598D4FB}"/>
              </a:ext>
            </a:extLst>
          </p:cNvPr>
          <p:cNvSpPr>
            <a:spLocks noGrp="1"/>
          </p:cNvSpPr>
          <p:nvPr>
            <p:ph type="sldNum" sz="quarter" idx="12"/>
          </p:nvPr>
        </p:nvSpPr>
        <p:spPr/>
        <p:txBody>
          <a:bodyPr>
            <a:normAutofit fontScale="85000" lnSpcReduction="20000"/>
          </a:bodyPr>
          <a:lstStyle/>
          <a:p>
            <a:fld id="{4864967F-2DBF-447D-8CDA-37E7E09C20AC}" type="slidenum">
              <a:rPr lang="ru-RU" smtClean="0"/>
              <a:t>38</a:t>
            </a:fld>
            <a:endParaRPr lang="ru-RU"/>
          </a:p>
        </p:txBody>
      </p:sp>
      <p:sp>
        <p:nvSpPr>
          <p:cNvPr id="3" name="Объект 2">
            <a:extLst>
              <a:ext uri="{FF2B5EF4-FFF2-40B4-BE49-F238E27FC236}">
                <a16:creationId xmlns="" xmlns:a16="http://schemas.microsoft.com/office/drawing/2014/main" id="{08EB69BA-0F57-ED45-A081-5B102A88E384}"/>
              </a:ext>
            </a:extLst>
          </p:cNvPr>
          <p:cNvSpPr>
            <a:spLocks noGrp="1"/>
          </p:cNvSpPr>
          <p:nvPr>
            <p:ph sz="quarter" idx="1"/>
          </p:nvPr>
        </p:nvSpPr>
        <p:spPr>
          <a:xfrm>
            <a:off x="1069848" y="1839434"/>
            <a:ext cx="10058400" cy="1573618"/>
          </a:xfrm>
        </p:spPr>
        <p:txBody>
          <a:bodyPr>
            <a:normAutofit lnSpcReduction="10000"/>
          </a:bodyPr>
          <a:lstStyle/>
          <a:p>
            <a:pPr marL="0" indent="0" algn="just">
              <a:buNone/>
            </a:pPr>
            <a:r>
              <a:rPr lang="ru-RU" sz="2400" dirty="0"/>
              <a:t>Для контроля исполнения календарных планов и расходования ресурсов используют те же методы, что и при их составлении. </a:t>
            </a:r>
          </a:p>
          <a:p>
            <a:pPr marL="0" indent="0" algn="just">
              <a:buNone/>
            </a:pPr>
            <a:r>
              <a:rPr lang="ru-RU" sz="2400" dirty="0"/>
              <a:t>Это сетевые графики, </a:t>
            </a:r>
            <a:r>
              <a:rPr lang="ru-RU" sz="2400" dirty="0" err="1"/>
              <a:t>S</a:t>
            </a:r>
            <a:r>
              <a:rPr lang="ru-RU" sz="2400" dirty="0"/>
              <a:t>-кривые (кривые хода работ), матричные расписания и т.д.</a:t>
            </a:r>
          </a:p>
        </p:txBody>
      </p:sp>
      <p:pic>
        <p:nvPicPr>
          <p:cNvPr id="5" name="Рисунок 4">
            <a:extLst>
              <a:ext uri="{FF2B5EF4-FFF2-40B4-BE49-F238E27FC236}">
                <a16:creationId xmlns="" xmlns:a16="http://schemas.microsoft.com/office/drawing/2014/main" id="{67919D6F-35CB-A24C-9373-1C449034671E}"/>
              </a:ext>
            </a:extLst>
          </p:cNvPr>
          <p:cNvPicPr>
            <a:picLocks noChangeAspect="1"/>
          </p:cNvPicPr>
          <p:nvPr/>
        </p:nvPicPr>
        <p:blipFill>
          <a:blip r:embed="rId2">
            <a:extLst/>
          </a:blip>
          <a:stretch>
            <a:fillRect/>
          </a:stretch>
        </p:blipFill>
        <p:spPr>
          <a:xfrm>
            <a:off x="2939158" y="4095961"/>
            <a:ext cx="6319780" cy="2359385"/>
          </a:xfrm>
          <a:prstGeom prst="rect">
            <a:avLst/>
          </a:prstGeom>
        </p:spPr>
      </p:pic>
    </p:spTree>
    <p:extLst>
      <p:ext uri="{BB962C8B-B14F-4D97-AF65-F5344CB8AC3E}">
        <p14:creationId xmlns:p14="http://schemas.microsoft.com/office/powerpoint/2010/main" val="408920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11AFDF4-CDD5-714D-A08A-DFFF24DAF0E4}"/>
              </a:ext>
            </a:extLst>
          </p:cNvPr>
          <p:cNvSpPr>
            <a:spLocks noGrp="1"/>
          </p:cNvSpPr>
          <p:nvPr>
            <p:ph type="title"/>
          </p:nvPr>
        </p:nvSpPr>
        <p:spPr/>
        <p:txBody>
          <a:bodyPr>
            <a:normAutofit fontScale="90000"/>
          </a:bodyPr>
          <a:lstStyle/>
          <a:p>
            <a:r>
              <a:rPr lang="ru-RU" dirty="0"/>
              <a:t>Инструменты и методы процесса контроля стоимости</a:t>
            </a:r>
          </a:p>
        </p:txBody>
      </p:sp>
      <p:sp>
        <p:nvSpPr>
          <p:cNvPr id="4" name="Номер слайда 3">
            <a:extLst>
              <a:ext uri="{FF2B5EF4-FFF2-40B4-BE49-F238E27FC236}">
                <a16:creationId xmlns="" xmlns:a16="http://schemas.microsoft.com/office/drawing/2014/main" id="{B0BA49D6-3306-2B4A-960C-12C4A827F16F}"/>
              </a:ext>
            </a:extLst>
          </p:cNvPr>
          <p:cNvSpPr>
            <a:spLocks noGrp="1"/>
          </p:cNvSpPr>
          <p:nvPr>
            <p:ph type="sldNum" sz="quarter" idx="12"/>
          </p:nvPr>
        </p:nvSpPr>
        <p:spPr/>
        <p:txBody>
          <a:bodyPr>
            <a:normAutofit fontScale="85000" lnSpcReduction="20000"/>
          </a:bodyPr>
          <a:lstStyle/>
          <a:p>
            <a:fld id="{4864967F-2DBF-447D-8CDA-37E7E09C20AC}" type="slidenum">
              <a:rPr lang="ru-RU" smtClean="0"/>
              <a:t>39</a:t>
            </a:fld>
            <a:endParaRPr lang="ru-RU"/>
          </a:p>
        </p:txBody>
      </p:sp>
      <p:graphicFrame>
        <p:nvGraphicFramePr>
          <p:cNvPr id="5" name="Объект 4">
            <a:extLst>
              <a:ext uri="{FF2B5EF4-FFF2-40B4-BE49-F238E27FC236}">
                <a16:creationId xmlns="" xmlns:a16="http://schemas.microsoft.com/office/drawing/2014/main" id="{3359CF13-1C51-2143-ABBD-774945A0EAF7}"/>
              </a:ext>
            </a:extLst>
          </p:cNvPr>
          <p:cNvGraphicFramePr>
            <a:graphicFrameLocks noGrp="1"/>
          </p:cNvGraphicFramePr>
          <p:nvPr>
            <p:ph sz="quarter" idx="1"/>
            <p:extLst>
              <p:ext uri="{D42A27DB-BD31-4B8C-83A1-F6EECF244321}">
                <p14:modId xmlns:p14="http://schemas.microsoft.com/office/powerpoint/2010/main" val="522547592"/>
              </p:ext>
            </p:extLst>
          </p:nvPr>
        </p:nvGraphicFramePr>
        <p:xfrm>
          <a:off x="1069848" y="2121408"/>
          <a:ext cx="10058400" cy="4368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867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graphicEl>
                                              <a:dgm id="{F21032FA-09FD-F241-AFF3-611CA2E7ADA7}"/>
                                            </p:graphicEl>
                                          </p:spTgt>
                                        </p:tgtEl>
                                        <p:attrNameLst>
                                          <p:attrName>style.visibility</p:attrName>
                                        </p:attrNameLst>
                                      </p:cBhvr>
                                      <p:to>
                                        <p:strVal val="visible"/>
                                      </p:to>
                                    </p:set>
                                    <p:anim calcmode="lin" valueType="num">
                                      <p:cBhvr additive="base">
                                        <p:cTn id="7" dur="500" fill="hold"/>
                                        <p:tgtEl>
                                          <p:spTgt spid="5">
                                            <p:graphicEl>
                                              <a:dgm id="{F21032FA-09FD-F241-AFF3-611CA2E7ADA7}"/>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graphicEl>
                                              <a:dgm id="{F21032FA-09FD-F241-AFF3-611CA2E7ADA7}"/>
                                            </p:graphicEl>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graphicEl>
                                              <a:dgm id="{A6D1183D-D8EB-AB47-B001-26EDD69EFD63}"/>
                                            </p:graphicEl>
                                          </p:spTgt>
                                        </p:tgtEl>
                                        <p:attrNameLst>
                                          <p:attrName>style.visibility</p:attrName>
                                        </p:attrNameLst>
                                      </p:cBhvr>
                                      <p:to>
                                        <p:strVal val="visible"/>
                                      </p:to>
                                    </p:set>
                                    <p:anim calcmode="lin" valueType="num">
                                      <p:cBhvr additive="base">
                                        <p:cTn id="11" dur="500" fill="hold"/>
                                        <p:tgtEl>
                                          <p:spTgt spid="5">
                                            <p:graphicEl>
                                              <a:dgm id="{A6D1183D-D8EB-AB47-B001-26EDD69EFD63}"/>
                                            </p:graphic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graphicEl>
                                              <a:dgm id="{A6D1183D-D8EB-AB47-B001-26EDD69EFD63}"/>
                                            </p:graphic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5">
                                            <p:graphicEl>
                                              <a:dgm id="{DDF05295-3DBE-C945-AA36-3334B5BE154F}"/>
                                            </p:graphicEl>
                                          </p:spTgt>
                                        </p:tgtEl>
                                        <p:attrNameLst>
                                          <p:attrName>style.visibility</p:attrName>
                                        </p:attrNameLst>
                                      </p:cBhvr>
                                      <p:to>
                                        <p:strVal val="visible"/>
                                      </p:to>
                                    </p:set>
                                    <p:anim calcmode="lin" valueType="num">
                                      <p:cBhvr additive="base">
                                        <p:cTn id="15" dur="500" fill="hold"/>
                                        <p:tgtEl>
                                          <p:spTgt spid="5">
                                            <p:graphicEl>
                                              <a:dgm id="{DDF05295-3DBE-C945-AA36-3334B5BE154F}"/>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graphicEl>
                                              <a:dgm id="{DDF05295-3DBE-C945-AA36-3334B5BE154F}"/>
                                            </p:graphic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5">
                                            <p:graphicEl>
                                              <a:dgm id="{22977CD9-721E-7D45-9D5A-230FF9708219}"/>
                                            </p:graphicEl>
                                          </p:spTgt>
                                        </p:tgtEl>
                                        <p:attrNameLst>
                                          <p:attrName>style.visibility</p:attrName>
                                        </p:attrNameLst>
                                      </p:cBhvr>
                                      <p:to>
                                        <p:strVal val="visible"/>
                                      </p:to>
                                    </p:set>
                                    <p:anim calcmode="lin" valueType="num">
                                      <p:cBhvr additive="base">
                                        <p:cTn id="21" dur="500" fill="hold"/>
                                        <p:tgtEl>
                                          <p:spTgt spid="5">
                                            <p:graphicEl>
                                              <a:dgm id="{22977CD9-721E-7D45-9D5A-230FF9708219}"/>
                                            </p:graphic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graphicEl>
                                              <a:dgm id="{22977CD9-721E-7D45-9D5A-230FF9708219}"/>
                                            </p:graphicEl>
                                          </p:spTgt>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5">
                                            <p:graphicEl>
                                              <a:dgm id="{DDE7A435-24AD-5746-8765-C7FCE941591F}"/>
                                            </p:graphicEl>
                                          </p:spTgt>
                                        </p:tgtEl>
                                        <p:attrNameLst>
                                          <p:attrName>style.visibility</p:attrName>
                                        </p:attrNameLst>
                                      </p:cBhvr>
                                      <p:to>
                                        <p:strVal val="visible"/>
                                      </p:to>
                                    </p:set>
                                    <p:anim calcmode="lin" valueType="num">
                                      <p:cBhvr additive="base">
                                        <p:cTn id="25" dur="500" fill="hold"/>
                                        <p:tgtEl>
                                          <p:spTgt spid="5">
                                            <p:graphicEl>
                                              <a:dgm id="{DDE7A435-24AD-5746-8765-C7FCE941591F}"/>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DDE7A435-24AD-5746-8765-C7FCE941591F}"/>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5">
                                            <p:graphicEl>
                                              <a:dgm id="{727BC615-D45D-A34F-8FA7-573A32C61E31}"/>
                                            </p:graphicEl>
                                          </p:spTgt>
                                        </p:tgtEl>
                                        <p:attrNameLst>
                                          <p:attrName>style.visibility</p:attrName>
                                        </p:attrNameLst>
                                      </p:cBhvr>
                                      <p:to>
                                        <p:strVal val="visible"/>
                                      </p:to>
                                    </p:set>
                                    <p:anim calcmode="lin" valueType="num">
                                      <p:cBhvr additive="base">
                                        <p:cTn id="31" dur="500" fill="hold"/>
                                        <p:tgtEl>
                                          <p:spTgt spid="5">
                                            <p:graphicEl>
                                              <a:dgm id="{727BC615-D45D-A34F-8FA7-573A32C61E31}"/>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727BC615-D45D-A34F-8FA7-573A32C61E31}"/>
                                            </p:graphicEl>
                                          </p:spTgt>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5">
                                            <p:graphicEl>
                                              <a:dgm id="{B5540884-94D3-814E-B48E-694D768061BC}"/>
                                            </p:graphicEl>
                                          </p:spTgt>
                                        </p:tgtEl>
                                        <p:attrNameLst>
                                          <p:attrName>style.visibility</p:attrName>
                                        </p:attrNameLst>
                                      </p:cBhvr>
                                      <p:to>
                                        <p:strVal val="visible"/>
                                      </p:to>
                                    </p:set>
                                    <p:anim calcmode="lin" valueType="num">
                                      <p:cBhvr additive="base">
                                        <p:cTn id="35" dur="500" fill="hold"/>
                                        <p:tgtEl>
                                          <p:spTgt spid="5">
                                            <p:graphicEl>
                                              <a:dgm id="{B5540884-94D3-814E-B48E-694D768061BC}"/>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graphicEl>
                                              <a:dgm id="{B5540884-94D3-814E-B48E-694D768061BC}"/>
                                            </p:graphic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5">
                                            <p:graphicEl>
                                              <a:dgm id="{F681E568-1700-1148-8CA8-D402EEEE34D1}"/>
                                            </p:graphicEl>
                                          </p:spTgt>
                                        </p:tgtEl>
                                        <p:attrNameLst>
                                          <p:attrName>style.visibility</p:attrName>
                                        </p:attrNameLst>
                                      </p:cBhvr>
                                      <p:to>
                                        <p:strVal val="visible"/>
                                      </p:to>
                                    </p:set>
                                    <p:anim calcmode="lin" valueType="num">
                                      <p:cBhvr additive="base">
                                        <p:cTn id="41" dur="500" fill="hold"/>
                                        <p:tgtEl>
                                          <p:spTgt spid="5">
                                            <p:graphicEl>
                                              <a:dgm id="{F681E568-1700-1148-8CA8-D402EEEE34D1}"/>
                                            </p:graphic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graphicEl>
                                              <a:dgm id="{F681E568-1700-1148-8CA8-D402EEEE34D1}"/>
                                            </p:graphicEl>
                                          </p:spTgt>
                                        </p:tgtEl>
                                        <p:attrNameLst>
                                          <p:attrName>ppt_y</p:attrName>
                                        </p:attrNameLst>
                                      </p:cBhvr>
                                      <p:tavLst>
                                        <p:tav tm="0">
                                          <p:val>
                                            <p:strVal val="0-#ppt_h/2"/>
                                          </p:val>
                                        </p:tav>
                                        <p:tav tm="100000">
                                          <p:val>
                                            <p:strVal val="#ppt_y"/>
                                          </p:val>
                                        </p:tav>
                                      </p:tavLst>
                                    </p:anim>
                                  </p:childTnLst>
                                </p:cTn>
                              </p:par>
                              <p:par>
                                <p:cTn id="43" presetID="2" presetClass="entr" presetSubtype="9" fill="hold" grpId="0" nodeType="withEffect">
                                  <p:stCondLst>
                                    <p:cond delay="0"/>
                                  </p:stCondLst>
                                  <p:childTnLst>
                                    <p:set>
                                      <p:cBhvr>
                                        <p:cTn id="44" dur="1" fill="hold">
                                          <p:stCondLst>
                                            <p:cond delay="0"/>
                                          </p:stCondLst>
                                        </p:cTn>
                                        <p:tgtEl>
                                          <p:spTgt spid="5">
                                            <p:graphicEl>
                                              <a:dgm id="{8105ACDD-2827-7A47-8BA6-BCA28E28FCDA}"/>
                                            </p:graphicEl>
                                          </p:spTgt>
                                        </p:tgtEl>
                                        <p:attrNameLst>
                                          <p:attrName>style.visibility</p:attrName>
                                        </p:attrNameLst>
                                      </p:cBhvr>
                                      <p:to>
                                        <p:strVal val="visible"/>
                                      </p:to>
                                    </p:set>
                                    <p:anim calcmode="lin" valueType="num">
                                      <p:cBhvr additive="base">
                                        <p:cTn id="45" dur="500" fill="hold"/>
                                        <p:tgtEl>
                                          <p:spTgt spid="5">
                                            <p:graphicEl>
                                              <a:dgm id="{8105ACDD-2827-7A47-8BA6-BCA28E28FCDA}"/>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graphicEl>
                                              <a:dgm id="{8105ACDD-2827-7A47-8BA6-BCA28E28FCDA}"/>
                                            </p:graphicEl>
                                          </p:spTgt>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grpId="0" nodeType="clickEffect">
                                  <p:stCondLst>
                                    <p:cond delay="0"/>
                                  </p:stCondLst>
                                  <p:childTnLst>
                                    <p:set>
                                      <p:cBhvr>
                                        <p:cTn id="50" dur="1" fill="hold">
                                          <p:stCondLst>
                                            <p:cond delay="0"/>
                                          </p:stCondLst>
                                        </p:cTn>
                                        <p:tgtEl>
                                          <p:spTgt spid="5">
                                            <p:graphicEl>
                                              <a:dgm id="{087AB90B-9848-724E-9E6E-843137FB7F08}"/>
                                            </p:graphicEl>
                                          </p:spTgt>
                                        </p:tgtEl>
                                        <p:attrNameLst>
                                          <p:attrName>style.visibility</p:attrName>
                                        </p:attrNameLst>
                                      </p:cBhvr>
                                      <p:to>
                                        <p:strVal val="visible"/>
                                      </p:to>
                                    </p:set>
                                    <p:anim calcmode="lin" valueType="num">
                                      <p:cBhvr additive="base">
                                        <p:cTn id="51" dur="500" fill="hold"/>
                                        <p:tgtEl>
                                          <p:spTgt spid="5">
                                            <p:graphicEl>
                                              <a:dgm id="{087AB90B-9848-724E-9E6E-843137FB7F08}"/>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5">
                                            <p:graphicEl>
                                              <a:dgm id="{087AB90B-9848-724E-9E6E-843137FB7F08}"/>
                                            </p:graphicEl>
                                          </p:spTgt>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5">
                                            <p:graphicEl>
                                              <a:dgm id="{4DCA11A1-3A3A-3043-B439-200ADE616849}"/>
                                            </p:graphicEl>
                                          </p:spTgt>
                                        </p:tgtEl>
                                        <p:attrNameLst>
                                          <p:attrName>style.visibility</p:attrName>
                                        </p:attrNameLst>
                                      </p:cBhvr>
                                      <p:to>
                                        <p:strVal val="visible"/>
                                      </p:to>
                                    </p:set>
                                    <p:anim calcmode="lin" valueType="num">
                                      <p:cBhvr additive="base">
                                        <p:cTn id="55" dur="500" fill="hold"/>
                                        <p:tgtEl>
                                          <p:spTgt spid="5">
                                            <p:graphicEl>
                                              <a:dgm id="{4DCA11A1-3A3A-3043-B439-200ADE616849}"/>
                                            </p:graphic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graphicEl>
                                              <a:dgm id="{4DCA11A1-3A3A-3043-B439-200ADE616849}"/>
                                            </p:graphic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5">
                                            <p:graphicEl>
                                              <a:dgm id="{BA795E36-2CE8-2240-B7DA-E9719F1F5F0F}"/>
                                            </p:graphicEl>
                                          </p:spTgt>
                                        </p:tgtEl>
                                        <p:attrNameLst>
                                          <p:attrName>style.visibility</p:attrName>
                                        </p:attrNameLst>
                                      </p:cBhvr>
                                      <p:to>
                                        <p:strVal val="visible"/>
                                      </p:to>
                                    </p:set>
                                    <p:anim calcmode="lin" valueType="num">
                                      <p:cBhvr additive="base">
                                        <p:cTn id="61" dur="500" fill="hold"/>
                                        <p:tgtEl>
                                          <p:spTgt spid="5">
                                            <p:graphicEl>
                                              <a:dgm id="{BA795E36-2CE8-2240-B7DA-E9719F1F5F0F}"/>
                                            </p:graphic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graphicEl>
                                              <a:dgm id="{BA795E36-2CE8-2240-B7DA-E9719F1F5F0F}"/>
                                            </p:graphicEl>
                                          </p:spTgt>
                                        </p:tgtEl>
                                        <p:attrNameLst>
                                          <p:attrName>ppt_y</p:attrName>
                                        </p:attrNameLst>
                                      </p:cBhvr>
                                      <p:tavLst>
                                        <p:tav tm="0">
                                          <p:val>
                                            <p:strVal val="0-#ppt_h/2"/>
                                          </p:val>
                                        </p:tav>
                                        <p:tav tm="100000">
                                          <p:val>
                                            <p:strVal val="#ppt_y"/>
                                          </p:val>
                                        </p:tav>
                                      </p:tavLst>
                                    </p:anim>
                                  </p:childTnLst>
                                </p:cTn>
                              </p:par>
                              <p:par>
                                <p:cTn id="63" presetID="2" presetClass="entr" presetSubtype="9" fill="hold" grpId="0" nodeType="withEffect">
                                  <p:stCondLst>
                                    <p:cond delay="0"/>
                                  </p:stCondLst>
                                  <p:childTnLst>
                                    <p:set>
                                      <p:cBhvr>
                                        <p:cTn id="64" dur="1" fill="hold">
                                          <p:stCondLst>
                                            <p:cond delay="0"/>
                                          </p:stCondLst>
                                        </p:cTn>
                                        <p:tgtEl>
                                          <p:spTgt spid="5">
                                            <p:graphicEl>
                                              <a:dgm id="{6DFE07EF-3CBC-484C-91EC-347B3337A3DE}"/>
                                            </p:graphicEl>
                                          </p:spTgt>
                                        </p:tgtEl>
                                        <p:attrNameLst>
                                          <p:attrName>style.visibility</p:attrName>
                                        </p:attrNameLst>
                                      </p:cBhvr>
                                      <p:to>
                                        <p:strVal val="visible"/>
                                      </p:to>
                                    </p:set>
                                    <p:anim calcmode="lin" valueType="num">
                                      <p:cBhvr additive="base">
                                        <p:cTn id="65" dur="500" fill="hold"/>
                                        <p:tgtEl>
                                          <p:spTgt spid="5">
                                            <p:graphicEl>
                                              <a:dgm id="{6DFE07EF-3CBC-484C-91EC-347B3337A3DE}"/>
                                            </p:graphic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5">
                                            <p:graphicEl>
                                              <a:dgm id="{6DFE07EF-3CBC-484C-91EC-347B3337A3DE}"/>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Предмет мониторинга </a:t>
            </a:r>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4</a:t>
            </a:fld>
            <a:endParaRPr lang="ru-RU"/>
          </a:p>
        </p:txBody>
      </p:sp>
      <p:sp>
        <p:nvSpPr>
          <p:cNvPr id="4" name="Объект 3"/>
          <p:cNvSpPr>
            <a:spLocks noGrp="1"/>
          </p:cNvSpPr>
          <p:nvPr>
            <p:ph sz="quarter" idx="1"/>
          </p:nvPr>
        </p:nvSpPr>
        <p:spPr/>
        <p:txBody>
          <a:bodyPr/>
          <a:lstStyle/>
          <a:p>
            <a:r>
              <a:rPr lang="ru-RU" dirty="0"/>
              <a:t>Предметом мониторинга являются факты и события, проверка выполнения конкретных решений, выяснение причин отклонений, оценка ситуации и прогнозирование последствий. </a:t>
            </a:r>
          </a:p>
          <a:p>
            <a:r>
              <a:rPr lang="ru-RU" dirty="0"/>
              <a:t>В осуществлении этих последовательных действий мониторинг процесса исполнения проекта очень похож на контроль за ходом реализации проекта, но основное отличие </a:t>
            </a:r>
            <a:r>
              <a:rPr lang="ru-RU" b="1" dirty="0"/>
              <a:t>мониторинга и контроля </a:t>
            </a:r>
            <a:r>
              <a:rPr lang="ru-RU" dirty="0"/>
              <a:t>– отсутствие в первом и наличие во втором случае управленческих решений.</a:t>
            </a:r>
          </a:p>
          <a:p>
            <a:endParaRPr lang="ru-RU" dirty="0"/>
          </a:p>
        </p:txBody>
      </p:sp>
    </p:spTree>
    <p:extLst>
      <p:ext uri="{BB962C8B-B14F-4D97-AF65-F5344CB8AC3E}">
        <p14:creationId xmlns:p14="http://schemas.microsoft.com/office/powerpoint/2010/main" val="2746175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63C2DEA-FB5F-2145-8EA3-63A18463A772}"/>
              </a:ext>
            </a:extLst>
          </p:cNvPr>
          <p:cNvSpPr>
            <a:spLocks noGrp="1"/>
          </p:cNvSpPr>
          <p:nvPr>
            <p:ph type="title"/>
          </p:nvPr>
        </p:nvSpPr>
        <p:spPr>
          <a:xfrm>
            <a:off x="1069848" y="250716"/>
            <a:ext cx="10058400" cy="865703"/>
          </a:xfrm>
        </p:spPr>
        <p:txBody>
          <a:bodyPr/>
          <a:lstStyle/>
          <a:p>
            <a:r>
              <a:rPr lang="ru-RU" dirty="0"/>
              <a:t>Метод освоенного объема</a:t>
            </a:r>
          </a:p>
        </p:txBody>
      </p:sp>
      <p:sp>
        <p:nvSpPr>
          <p:cNvPr id="4" name="Номер слайда 3">
            <a:extLst>
              <a:ext uri="{FF2B5EF4-FFF2-40B4-BE49-F238E27FC236}">
                <a16:creationId xmlns="" xmlns:a16="http://schemas.microsoft.com/office/drawing/2014/main" id="{28DE0DCD-3408-684E-A13A-AAAF629D818C}"/>
              </a:ext>
            </a:extLst>
          </p:cNvPr>
          <p:cNvSpPr>
            <a:spLocks noGrp="1"/>
          </p:cNvSpPr>
          <p:nvPr>
            <p:ph type="sldNum" sz="quarter" idx="12"/>
          </p:nvPr>
        </p:nvSpPr>
        <p:spPr/>
        <p:txBody>
          <a:bodyPr>
            <a:normAutofit fontScale="85000" lnSpcReduction="20000"/>
          </a:bodyPr>
          <a:lstStyle/>
          <a:p>
            <a:fld id="{4864967F-2DBF-447D-8CDA-37E7E09C20AC}" type="slidenum">
              <a:rPr lang="ru-RU" smtClean="0"/>
              <a:t>40</a:t>
            </a:fld>
            <a:endParaRPr lang="ru-RU"/>
          </a:p>
        </p:txBody>
      </p:sp>
      <p:sp>
        <p:nvSpPr>
          <p:cNvPr id="3" name="Объект 2">
            <a:extLst>
              <a:ext uri="{FF2B5EF4-FFF2-40B4-BE49-F238E27FC236}">
                <a16:creationId xmlns="" xmlns:a16="http://schemas.microsoft.com/office/drawing/2014/main" id="{37D16225-339D-8C48-BEEA-3A6F838B6F61}"/>
              </a:ext>
            </a:extLst>
          </p:cNvPr>
          <p:cNvSpPr>
            <a:spLocks noGrp="1"/>
          </p:cNvSpPr>
          <p:nvPr>
            <p:ph sz="quarter" idx="1"/>
          </p:nvPr>
        </p:nvSpPr>
        <p:spPr>
          <a:xfrm>
            <a:off x="393405" y="1302701"/>
            <a:ext cx="7637411" cy="5335208"/>
          </a:xfrm>
        </p:spPr>
        <p:txBody>
          <a:bodyPr>
            <a:noAutofit/>
          </a:bodyPr>
          <a:lstStyle/>
          <a:p>
            <a:pPr algn="just"/>
            <a:r>
              <a:rPr lang="ru-RU" sz="2400" dirty="0" err="1"/>
              <a:t>Earned</a:t>
            </a:r>
            <a:r>
              <a:rPr lang="ru-RU" sz="2400" dirty="0"/>
              <a:t> </a:t>
            </a:r>
            <a:r>
              <a:rPr lang="ru-RU" sz="2400" dirty="0" err="1"/>
              <a:t>Value</a:t>
            </a:r>
            <a:r>
              <a:rPr lang="ru-RU" sz="2400" dirty="0"/>
              <a:t> </a:t>
            </a:r>
            <a:r>
              <a:rPr lang="ru-RU" sz="2400" dirty="0" err="1"/>
              <a:t>Analysis</a:t>
            </a:r>
            <a:r>
              <a:rPr lang="ru-RU" sz="2400" dirty="0"/>
              <a:t> — EVA или </a:t>
            </a:r>
            <a:r>
              <a:rPr lang="en-US" sz="2400" dirty="0"/>
              <a:t>Earned Value Management</a:t>
            </a:r>
            <a:r>
              <a:rPr lang="ru-RU" sz="2400" dirty="0"/>
              <a:t> – </a:t>
            </a:r>
            <a:r>
              <a:rPr lang="en-US" sz="2400" dirty="0"/>
              <a:t>EVM</a:t>
            </a:r>
            <a:r>
              <a:rPr lang="ru-RU" sz="2400" dirty="0"/>
              <a:t>. </a:t>
            </a:r>
            <a:endParaRPr lang="en-US" sz="2400" dirty="0"/>
          </a:p>
          <a:p>
            <a:pPr algn="just"/>
            <a:r>
              <a:rPr lang="ru-RU" sz="2400" dirty="0"/>
              <a:t>Используя метод освоенного объема, можно проанализировать эффективность исполнения проекта. Про­ще говоря, </a:t>
            </a:r>
            <a:r>
              <a:rPr lang="en-US" sz="2400" dirty="0"/>
              <a:t>EVM </a:t>
            </a:r>
            <a:r>
              <a:rPr lang="ru-RU" sz="2400" dirty="0"/>
              <a:t>позволяет сравнить то, что получено или произведе­но, с тем, что потрачено.</a:t>
            </a:r>
          </a:p>
          <a:p>
            <a:pPr algn="just"/>
            <a:r>
              <a:rPr lang="ru-RU" sz="2400" dirty="0"/>
              <a:t>Здесь оценивают объем ресурсов, который осталось потратить — бюджет по завершению проекта.</a:t>
            </a:r>
          </a:p>
          <a:p>
            <a:pPr algn="just"/>
            <a:r>
              <a:rPr lang="ru-RU" sz="2400" dirty="0"/>
              <a:t>Суть </a:t>
            </a:r>
            <a:r>
              <a:rPr lang="en-US" sz="2400" dirty="0"/>
              <a:t>EVM </a:t>
            </a:r>
            <a:r>
              <a:rPr lang="ru-RU" sz="2400" dirty="0"/>
              <a:t>состоит в том, что мы берем измерения сроков, стои­мости и содержания проекта в совокупности и сравниваем их с фак­тическими работами, завершенными на текущую дату.</a:t>
            </a:r>
          </a:p>
        </p:txBody>
      </p:sp>
      <p:pic>
        <p:nvPicPr>
          <p:cNvPr id="5" name="Рисунок 4">
            <a:extLst>
              <a:ext uri="{FF2B5EF4-FFF2-40B4-BE49-F238E27FC236}">
                <a16:creationId xmlns="" xmlns:a16="http://schemas.microsoft.com/office/drawing/2014/main" id="{F765363F-2EDE-B74D-9AB8-0AC130F62AEE}"/>
              </a:ext>
            </a:extLst>
          </p:cNvPr>
          <p:cNvPicPr>
            <a:picLocks noChangeAspect="1"/>
          </p:cNvPicPr>
          <p:nvPr/>
        </p:nvPicPr>
        <p:blipFill>
          <a:blip r:embed="rId3"/>
          <a:stretch>
            <a:fillRect/>
          </a:stretch>
        </p:blipFill>
        <p:spPr>
          <a:xfrm>
            <a:off x="7887208" y="2519030"/>
            <a:ext cx="4064000" cy="1905000"/>
          </a:xfrm>
          <a:prstGeom prst="rect">
            <a:avLst/>
          </a:prstGeom>
        </p:spPr>
      </p:pic>
    </p:spTree>
    <p:extLst>
      <p:ext uri="{BB962C8B-B14F-4D97-AF65-F5344CB8AC3E}">
        <p14:creationId xmlns:p14="http://schemas.microsoft.com/office/powerpoint/2010/main" val="17432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AB17EE66-675A-294D-A05A-61C3E1F49B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7133" y="900150"/>
            <a:ext cx="5934075" cy="3762375"/>
          </a:xfrm>
          <a:prstGeom prst="rect">
            <a:avLst/>
          </a:prstGeom>
          <a:noFill/>
          <a:ln>
            <a:noFill/>
          </a:ln>
        </p:spPr>
      </p:pic>
      <p:sp>
        <p:nvSpPr>
          <p:cNvPr id="2" name="Заголовок 1">
            <a:extLst>
              <a:ext uri="{FF2B5EF4-FFF2-40B4-BE49-F238E27FC236}">
                <a16:creationId xmlns="" xmlns:a16="http://schemas.microsoft.com/office/drawing/2014/main" id="{D63C2DEA-FB5F-2145-8EA3-63A18463A772}"/>
              </a:ext>
            </a:extLst>
          </p:cNvPr>
          <p:cNvSpPr>
            <a:spLocks noGrp="1"/>
          </p:cNvSpPr>
          <p:nvPr>
            <p:ph type="title"/>
          </p:nvPr>
        </p:nvSpPr>
        <p:spPr>
          <a:xfrm>
            <a:off x="197978" y="94734"/>
            <a:ext cx="11753230" cy="723973"/>
          </a:xfrm>
        </p:spPr>
        <p:txBody>
          <a:bodyPr>
            <a:normAutofit fontScale="90000"/>
          </a:bodyPr>
          <a:lstStyle/>
          <a:p>
            <a:r>
              <a:rPr lang="ru-RU" dirty="0"/>
              <a:t>Метод освоенного объема: показатели</a:t>
            </a:r>
          </a:p>
        </p:txBody>
      </p:sp>
      <p:sp>
        <p:nvSpPr>
          <p:cNvPr id="4" name="Номер слайда 3">
            <a:extLst>
              <a:ext uri="{FF2B5EF4-FFF2-40B4-BE49-F238E27FC236}">
                <a16:creationId xmlns="" xmlns:a16="http://schemas.microsoft.com/office/drawing/2014/main" id="{28DE0DCD-3408-684E-A13A-AAAF629D818C}"/>
              </a:ext>
            </a:extLst>
          </p:cNvPr>
          <p:cNvSpPr>
            <a:spLocks noGrp="1"/>
          </p:cNvSpPr>
          <p:nvPr>
            <p:ph type="sldNum" sz="quarter" idx="12"/>
          </p:nvPr>
        </p:nvSpPr>
        <p:spPr/>
        <p:txBody>
          <a:bodyPr>
            <a:normAutofit fontScale="85000" lnSpcReduction="20000"/>
          </a:bodyPr>
          <a:lstStyle/>
          <a:p>
            <a:fld id="{4864967F-2DBF-447D-8CDA-37E7E09C20AC}" type="slidenum">
              <a:rPr lang="ru-RU" smtClean="0"/>
              <a:t>41</a:t>
            </a:fld>
            <a:endParaRPr lang="ru-RU"/>
          </a:p>
        </p:txBody>
      </p:sp>
      <p:sp>
        <p:nvSpPr>
          <p:cNvPr id="3" name="Объект 2">
            <a:extLst>
              <a:ext uri="{FF2B5EF4-FFF2-40B4-BE49-F238E27FC236}">
                <a16:creationId xmlns="" xmlns:a16="http://schemas.microsoft.com/office/drawing/2014/main" id="{37D16225-339D-8C48-BEEA-3A6F838B6F61}"/>
              </a:ext>
            </a:extLst>
          </p:cNvPr>
          <p:cNvSpPr>
            <a:spLocks noGrp="1"/>
          </p:cNvSpPr>
          <p:nvPr>
            <p:ph sz="quarter" idx="1"/>
          </p:nvPr>
        </p:nvSpPr>
        <p:spPr>
          <a:xfrm>
            <a:off x="197978" y="1585634"/>
            <a:ext cx="6479269" cy="4869712"/>
          </a:xfrm>
        </p:spPr>
        <p:txBody>
          <a:bodyPr>
            <a:normAutofit/>
          </a:bodyPr>
          <a:lstStyle/>
          <a:p>
            <a:pPr algn="just">
              <a:spcBef>
                <a:spcPts val="1800"/>
              </a:spcBef>
              <a:buSzPct val="150000"/>
              <a:buFont typeface="Wingdings" pitchFamily="2" charset="2"/>
              <a:buChar char="Ø"/>
            </a:pPr>
            <a:r>
              <a:rPr lang="ru-RU" sz="2400" dirty="0"/>
              <a:t>плановый объем (</a:t>
            </a:r>
            <a:r>
              <a:rPr lang="ru-RU" sz="2400" dirty="0" err="1"/>
              <a:t>Planned</a:t>
            </a:r>
            <a:r>
              <a:rPr lang="ru-RU" sz="2400" dirty="0"/>
              <a:t> </a:t>
            </a:r>
            <a:r>
              <a:rPr lang="ru-RU" sz="2400" dirty="0" err="1"/>
              <a:t>Value</a:t>
            </a:r>
            <a:r>
              <a:rPr lang="ru-RU" sz="2400" dirty="0"/>
              <a:t> — PV) — плановая (сметная) стоимость запланированных работ на определенный момент времени (дату составления отчета);</a:t>
            </a:r>
          </a:p>
          <a:p>
            <a:pPr algn="just">
              <a:spcBef>
                <a:spcPts val="1800"/>
              </a:spcBef>
              <a:buSzPct val="150000"/>
              <a:buFont typeface="Wingdings" pitchFamily="2" charset="2"/>
              <a:buChar char="Ø"/>
            </a:pPr>
            <a:r>
              <a:rPr lang="ru-RU" sz="2400" dirty="0"/>
              <a:t>освоенный объем — (</a:t>
            </a:r>
            <a:r>
              <a:rPr lang="ru-RU" sz="2400" dirty="0" err="1"/>
              <a:t>Earned</a:t>
            </a:r>
            <a:r>
              <a:rPr lang="ru-RU" sz="2400" dirty="0"/>
              <a:t> </a:t>
            </a:r>
            <a:r>
              <a:rPr lang="ru-RU" sz="2400" dirty="0" err="1"/>
              <a:t>Value</a:t>
            </a:r>
            <a:r>
              <a:rPr lang="ru-RU" sz="2400" dirty="0"/>
              <a:t> — EV) — плановая стоимость выполненных работ на тот же момент времени;</a:t>
            </a:r>
          </a:p>
          <a:p>
            <a:pPr algn="just">
              <a:spcBef>
                <a:spcPts val="1800"/>
              </a:spcBef>
              <a:buSzPct val="150000"/>
              <a:buFont typeface="Wingdings" pitchFamily="2" charset="2"/>
              <a:buChar char="Ø"/>
            </a:pPr>
            <a:r>
              <a:rPr lang="ru-RU" sz="2400" dirty="0"/>
              <a:t>фактическая стоимость (</a:t>
            </a:r>
            <a:r>
              <a:rPr lang="ru-RU" sz="2400" dirty="0" err="1"/>
              <a:t>Actual</a:t>
            </a:r>
            <a:r>
              <a:rPr lang="ru-RU" sz="2400" dirty="0"/>
              <a:t> </a:t>
            </a:r>
            <a:r>
              <a:rPr lang="ru-RU" sz="2400" dirty="0" err="1"/>
              <a:t>Cost</a:t>
            </a:r>
            <a:r>
              <a:rPr lang="ru-RU" sz="2400" dirty="0"/>
              <a:t> — AC) — фактическая стоимость выполненных работ;</a:t>
            </a:r>
          </a:p>
          <a:p>
            <a:pPr algn="just">
              <a:spcBef>
                <a:spcPts val="1800"/>
              </a:spcBef>
              <a:buSzPct val="150000"/>
              <a:buFont typeface="Wingdings" pitchFamily="2" charset="2"/>
              <a:buChar char="Ø"/>
            </a:pPr>
            <a:r>
              <a:rPr lang="ru-RU" sz="2400" dirty="0"/>
              <a:t>бюджет по завершению проекта (</a:t>
            </a:r>
            <a:r>
              <a:rPr lang="ru-RU" sz="2400" dirty="0" err="1"/>
              <a:t>Вudget</a:t>
            </a:r>
            <a:r>
              <a:rPr lang="ru-RU" sz="2400" dirty="0"/>
              <a:t> </a:t>
            </a:r>
            <a:r>
              <a:rPr lang="ru-RU" sz="2400" dirty="0" err="1"/>
              <a:t>at</a:t>
            </a:r>
            <a:r>
              <a:rPr lang="ru-RU" sz="2400" dirty="0"/>
              <a:t> </a:t>
            </a:r>
            <a:r>
              <a:rPr lang="ru-RU" sz="2400" dirty="0" err="1"/>
              <a:t>Completion</a:t>
            </a:r>
            <a:r>
              <a:rPr lang="ru-RU" sz="2400" dirty="0"/>
              <a:t> — BAC).</a:t>
            </a:r>
          </a:p>
        </p:txBody>
      </p:sp>
    </p:spTree>
    <p:extLst>
      <p:ext uri="{BB962C8B-B14F-4D97-AF65-F5344CB8AC3E}">
        <p14:creationId xmlns:p14="http://schemas.microsoft.com/office/powerpoint/2010/main" val="178267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C05491B-EB66-4943-94CF-8FAAF1CB53C4}"/>
              </a:ext>
            </a:extLst>
          </p:cNvPr>
          <p:cNvSpPr>
            <a:spLocks noGrp="1"/>
          </p:cNvSpPr>
          <p:nvPr>
            <p:ph type="title"/>
          </p:nvPr>
        </p:nvSpPr>
        <p:spPr>
          <a:xfrm>
            <a:off x="1069848" y="484633"/>
            <a:ext cx="10058400" cy="817394"/>
          </a:xfrm>
        </p:spPr>
        <p:txBody>
          <a:bodyPr/>
          <a:lstStyle/>
          <a:p>
            <a:r>
              <a:rPr lang="ru-RU" dirty="0"/>
              <a:t>Компоненты стоимости</a:t>
            </a:r>
          </a:p>
        </p:txBody>
      </p:sp>
      <p:sp>
        <p:nvSpPr>
          <p:cNvPr id="4" name="Номер слайда 3">
            <a:extLst>
              <a:ext uri="{FF2B5EF4-FFF2-40B4-BE49-F238E27FC236}">
                <a16:creationId xmlns="" xmlns:a16="http://schemas.microsoft.com/office/drawing/2014/main" id="{AEBB0547-DF88-A542-AD7D-E0C35EA77B48}"/>
              </a:ext>
            </a:extLst>
          </p:cNvPr>
          <p:cNvSpPr>
            <a:spLocks noGrp="1"/>
          </p:cNvSpPr>
          <p:nvPr>
            <p:ph type="sldNum" sz="quarter" idx="12"/>
          </p:nvPr>
        </p:nvSpPr>
        <p:spPr/>
        <p:txBody>
          <a:bodyPr>
            <a:normAutofit fontScale="85000" lnSpcReduction="20000"/>
          </a:bodyPr>
          <a:lstStyle/>
          <a:p>
            <a:fld id="{4864967F-2DBF-447D-8CDA-37E7E09C20AC}" type="slidenum">
              <a:rPr lang="ru-RU" smtClean="0"/>
              <a:t>42</a:t>
            </a:fld>
            <a:endParaRPr lang="ru-RU"/>
          </a:p>
        </p:txBody>
      </p:sp>
      <p:pic>
        <p:nvPicPr>
          <p:cNvPr id="5" name="Picutre 344">
            <a:extLst>
              <a:ext uri="{FF2B5EF4-FFF2-40B4-BE49-F238E27FC236}">
                <a16:creationId xmlns="" xmlns:a16="http://schemas.microsoft.com/office/drawing/2014/main" id="{C22DC79D-DDD8-AD47-9C52-DC107EDFC7F3}"/>
              </a:ext>
            </a:extLst>
          </p:cNvPr>
          <p:cNvPicPr>
            <a:picLocks noGrp="1"/>
          </p:cNvPicPr>
          <p:nvPr>
            <p:ph sz="quarter" idx="1"/>
          </p:nvPr>
        </p:nvPicPr>
        <p:blipFill>
          <a:blip r:embed="rId3">
            <a:extLst/>
          </a:blip>
          <a:stretch/>
        </p:blipFill>
        <p:spPr>
          <a:xfrm>
            <a:off x="435461" y="1549103"/>
            <a:ext cx="5383834" cy="2970418"/>
          </a:xfrm>
          <a:prstGeom prst="rect">
            <a:avLst/>
          </a:prstGeom>
        </p:spPr>
      </p:pic>
      <p:sp>
        <p:nvSpPr>
          <p:cNvPr id="6" name="Объект 2">
            <a:extLst>
              <a:ext uri="{FF2B5EF4-FFF2-40B4-BE49-F238E27FC236}">
                <a16:creationId xmlns="" xmlns:a16="http://schemas.microsoft.com/office/drawing/2014/main" id="{67963BC7-991F-E44D-A38E-7C9A9F1BFB12}"/>
              </a:ext>
            </a:extLst>
          </p:cNvPr>
          <p:cNvSpPr txBox="1">
            <a:spLocks/>
          </p:cNvSpPr>
          <p:nvPr/>
        </p:nvSpPr>
        <p:spPr>
          <a:xfrm>
            <a:off x="5721759" y="1390048"/>
            <a:ext cx="6323937" cy="5247861"/>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gn="just"/>
            <a:r>
              <a:rPr lang="ru-RU" sz="2400" dirty="0"/>
              <a:t>плановая стоимость (</a:t>
            </a:r>
            <a:r>
              <a:rPr lang="en-US" sz="2400" dirty="0"/>
              <a:t>PV</a:t>
            </a:r>
            <a:r>
              <a:rPr lang="ru-RU" sz="2400" dirty="0"/>
              <a:t>) — это </a:t>
            </a:r>
            <a:r>
              <a:rPr lang="ru-RU" sz="2400" i="1" dirty="0"/>
              <a:t>утвержденный бюджет</a:t>
            </a:r>
            <a:r>
              <a:rPr lang="ru-RU" sz="2400" dirty="0"/>
              <a:t> на плановые работы;</a:t>
            </a:r>
          </a:p>
          <a:p>
            <a:pPr algn="just"/>
            <a:r>
              <a:rPr lang="ru-RU" sz="2400" dirty="0"/>
              <a:t>освоенный объем (</a:t>
            </a:r>
            <a:r>
              <a:rPr lang="en-US" sz="2400" dirty="0"/>
              <a:t>EV</a:t>
            </a:r>
            <a:r>
              <a:rPr lang="ru-RU" sz="2400" dirty="0"/>
              <a:t>) — </a:t>
            </a:r>
            <a:r>
              <a:rPr lang="ru-RU" sz="2400" i="1" dirty="0"/>
              <a:t>фактически выполненные работы и утвер­жденный бюджет</a:t>
            </a:r>
            <a:r>
              <a:rPr lang="ru-RU" sz="2400" dirty="0"/>
              <a:t> на эти работы.</a:t>
            </a:r>
          </a:p>
          <a:p>
            <a:pPr algn="just"/>
            <a:r>
              <a:rPr lang="ru-RU" sz="2400" dirty="0"/>
              <a:t>фактическая стоимость (АС) — </a:t>
            </a:r>
            <a:r>
              <a:rPr lang="ru-RU" sz="2400" i="1" dirty="0"/>
              <a:t>фактические затраты</a:t>
            </a:r>
            <a:r>
              <a:rPr lang="ru-RU" sz="2400" dirty="0"/>
              <a:t> на выполнение работ за определенный период</a:t>
            </a:r>
          </a:p>
        </p:txBody>
      </p:sp>
      <p:sp>
        <p:nvSpPr>
          <p:cNvPr id="3" name="Прямоугольник 2">
            <a:extLst>
              <a:ext uri="{FF2B5EF4-FFF2-40B4-BE49-F238E27FC236}">
                <a16:creationId xmlns="" xmlns:a16="http://schemas.microsoft.com/office/drawing/2014/main" id="{92A26CBE-4656-0B42-92C8-E8C5BB2A54B0}"/>
              </a:ext>
            </a:extLst>
          </p:cNvPr>
          <p:cNvSpPr/>
          <p:nvPr/>
        </p:nvSpPr>
        <p:spPr>
          <a:xfrm>
            <a:off x="256032" y="5072455"/>
            <a:ext cx="11055096" cy="1200329"/>
          </a:xfrm>
          <a:prstGeom prst="rect">
            <a:avLst/>
          </a:prstGeom>
        </p:spPr>
        <p:txBody>
          <a:bodyPr wrap="square">
            <a:spAutoFit/>
          </a:bodyPr>
          <a:lstStyle/>
          <a:p>
            <a:pPr algn="just"/>
            <a:r>
              <a:rPr lang="ru-RU" sz="2400" dirty="0"/>
              <a:t>Продвигается ли проект согласно плану или все-таки существу­ют отклонения от утвержденного базового плана?</a:t>
            </a:r>
          </a:p>
          <a:p>
            <a:pPr algn="just"/>
            <a:r>
              <a:rPr lang="ru-RU" sz="2400" dirty="0"/>
              <a:t>Пример: </a:t>
            </a:r>
            <a:r>
              <a:rPr lang="en-US" sz="2400" dirty="0"/>
              <a:t>PV </a:t>
            </a:r>
            <a:r>
              <a:rPr lang="ru-RU" sz="2400" dirty="0"/>
              <a:t>= 400, </a:t>
            </a:r>
            <a:r>
              <a:rPr lang="en-US" sz="2400" dirty="0"/>
              <a:t>EV </a:t>
            </a:r>
            <a:r>
              <a:rPr lang="ru-RU" sz="2400" dirty="0"/>
              <a:t>= 375, АС = 325.</a:t>
            </a:r>
          </a:p>
        </p:txBody>
      </p:sp>
    </p:spTree>
    <p:extLst>
      <p:ext uri="{BB962C8B-B14F-4D97-AF65-F5344CB8AC3E}">
        <p14:creationId xmlns:p14="http://schemas.microsoft.com/office/powerpoint/2010/main" val="426185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utre 344">
            <a:extLst>
              <a:ext uri="{FF2B5EF4-FFF2-40B4-BE49-F238E27FC236}">
                <a16:creationId xmlns="" xmlns:a16="http://schemas.microsoft.com/office/drawing/2014/main" id="{05B6A4B1-2C3E-DE48-9A24-0A6F9BC1740F}"/>
              </a:ext>
            </a:extLst>
          </p:cNvPr>
          <p:cNvPicPr>
            <a:picLocks/>
          </p:cNvPicPr>
          <p:nvPr/>
        </p:nvPicPr>
        <p:blipFill rotWithShape="1">
          <a:blip r:embed="rId3">
            <a:extLst/>
          </a:blip>
          <a:srcRect r="3190"/>
          <a:stretch/>
        </p:blipFill>
        <p:spPr>
          <a:xfrm>
            <a:off x="6099048" y="3484928"/>
            <a:ext cx="5212080" cy="2970418"/>
          </a:xfrm>
          <a:prstGeom prst="rect">
            <a:avLst/>
          </a:prstGeom>
        </p:spPr>
      </p:pic>
      <p:sp>
        <p:nvSpPr>
          <p:cNvPr id="2" name="Заголовок 1">
            <a:extLst>
              <a:ext uri="{FF2B5EF4-FFF2-40B4-BE49-F238E27FC236}">
                <a16:creationId xmlns="" xmlns:a16="http://schemas.microsoft.com/office/drawing/2014/main" id="{8E587798-55AC-D140-8614-60DCFBEAB208}"/>
              </a:ext>
            </a:extLst>
          </p:cNvPr>
          <p:cNvSpPr>
            <a:spLocks noGrp="1"/>
          </p:cNvSpPr>
          <p:nvPr>
            <p:ph type="title"/>
          </p:nvPr>
        </p:nvSpPr>
        <p:spPr>
          <a:xfrm>
            <a:off x="1069848" y="106680"/>
            <a:ext cx="10058400" cy="819912"/>
          </a:xfrm>
        </p:spPr>
        <p:txBody>
          <a:bodyPr/>
          <a:lstStyle/>
          <a:p>
            <a:r>
              <a:rPr lang="ru-RU" dirty="0"/>
              <a:t>Отклонение по стоимости</a:t>
            </a:r>
          </a:p>
        </p:txBody>
      </p:sp>
      <p:sp>
        <p:nvSpPr>
          <p:cNvPr id="4" name="Номер слайда 3">
            <a:extLst>
              <a:ext uri="{FF2B5EF4-FFF2-40B4-BE49-F238E27FC236}">
                <a16:creationId xmlns="" xmlns:a16="http://schemas.microsoft.com/office/drawing/2014/main" id="{C4A393AC-C123-484C-933E-978C1DA694ED}"/>
              </a:ext>
            </a:extLst>
          </p:cNvPr>
          <p:cNvSpPr>
            <a:spLocks noGrp="1"/>
          </p:cNvSpPr>
          <p:nvPr>
            <p:ph type="sldNum" sz="quarter" idx="12"/>
          </p:nvPr>
        </p:nvSpPr>
        <p:spPr/>
        <p:txBody>
          <a:bodyPr>
            <a:normAutofit fontScale="85000" lnSpcReduction="20000"/>
          </a:bodyPr>
          <a:lstStyle/>
          <a:p>
            <a:fld id="{4864967F-2DBF-447D-8CDA-37E7E09C20AC}" type="slidenum">
              <a:rPr lang="ru-RU" smtClean="0"/>
              <a:t>43</a:t>
            </a:fld>
            <a:endParaRPr lang="ru-RU"/>
          </a:p>
        </p:txBody>
      </p:sp>
      <p:sp>
        <p:nvSpPr>
          <p:cNvPr id="3" name="Объект 2">
            <a:extLst>
              <a:ext uri="{FF2B5EF4-FFF2-40B4-BE49-F238E27FC236}">
                <a16:creationId xmlns="" xmlns:a16="http://schemas.microsoft.com/office/drawing/2014/main" id="{4D2BA42D-9083-5045-83B7-13F38B6CE92B}"/>
              </a:ext>
            </a:extLst>
          </p:cNvPr>
          <p:cNvSpPr>
            <a:spLocks noGrp="1"/>
          </p:cNvSpPr>
          <p:nvPr>
            <p:ph sz="quarter" idx="1"/>
          </p:nvPr>
        </p:nvSpPr>
        <p:spPr>
          <a:xfrm>
            <a:off x="365760" y="926592"/>
            <a:ext cx="10945368" cy="2962656"/>
          </a:xfrm>
        </p:spPr>
        <p:txBody>
          <a:bodyPr>
            <a:noAutofit/>
          </a:bodyPr>
          <a:lstStyle/>
          <a:p>
            <a:pPr algn="just"/>
            <a:r>
              <a:rPr lang="ru-RU" sz="2400" dirty="0"/>
              <a:t>Отклонение по стоимости (</a:t>
            </a:r>
            <a:r>
              <a:rPr lang="en-US" sz="2400" dirty="0"/>
              <a:t>cost variance</a:t>
            </a:r>
            <a:r>
              <a:rPr lang="ru-RU" sz="2400" dirty="0"/>
              <a:t>, </a:t>
            </a:r>
            <a:r>
              <a:rPr lang="en-US" sz="2400" dirty="0"/>
              <a:t>CV</a:t>
            </a:r>
            <a:r>
              <a:rPr lang="ru-RU" sz="2400" dirty="0"/>
              <a:t>) — отражает соотношение утвержденной и фактической стоимости выполненных работ и затрат за определенный период или на текущий день: </a:t>
            </a:r>
            <a:r>
              <a:rPr lang="en-US" sz="2400" dirty="0"/>
              <a:t>CV </a:t>
            </a:r>
            <a:r>
              <a:rPr lang="ru-RU" sz="2400" dirty="0"/>
              <a:t>= </a:t>
            </a:r>
            <a:r>
              <a:rPr lang="en-US" sz="2400" dirty="0"/>
              <a:t>EV </a:t>
            </a:r>
            <a:r>
              <a:rPr lang="ru-RU" sz="2400" dirty="0"/>
              <a:t>– АС</a:t>
            </a:r>
          </a:p>
          <a:p>
            <a:pPr algn="just"/>
            <a:r>
              <a:rPr lang="ru-RU" sz="2400" dirty="0"/>
              <a:t>Если </a:t>
            </a:r>
            <a:r>
              <a:rPr lang="en-US" sz="2400" dirty="0"/>
              <a:t>CV</a:t>
            </a:r>
            <a:r>
              <a:rPr lang="ru-RU" sz="2400" dirty="0"/>
              <a:t> &lt; 0, то фактические затраты превышают запланированный бюджет.</a:t>
            </a:r>
          </a:p>
          <a:p>
            <a:pPr algn="just"/>
            <a:r>
              <a:rPr lang="ru-RU" sz="2400" dirty="0"/>
              <a:t>Если </a:t>
            </a:r>
            <a:r>
              <a:rPr lang="en-US" sz="2400" dirty="0"/>
              <a:t>CV</a:t>
            </a:r>
            <a:r>
              <a:rPr lang="ru-RU" sz="2400" dirty="0"/>
              <a:t> &gt; 0, то фактические затраты ниже запланированных в бюджете.</a:t>
            </a:r>
          </a:p>
          <a:p>
            <a:pPr algn="just"/>
            <a:r>
              <a:rPr lang="ru-RU" sz="2400" dirty="0"/>
              <a:t>Давайте вычислим </a:t>
            </a:r>
            <a:r>
              <a:rPr lang="en-US" sz="2400" dirty="0"/>
              <a:t>CV</a:t>
            </a:r>
            <a:r>
              <a:rPr lang="ru-RU" sz="2400" dirty="0"/>
              <a:t> на 1 июля:</a:t>
            </a:r>
          </a:p>
          <a:p>
            <a:pPr marL="0" indent="0" algn="just">
              <a:buNone/>
            </a:pPr>
            <a:r>
              <a:rPr lang="ru-RU" sz="2400" dirty="0"/>
              <a:t>	 375 - 325 = 50</a:t>
            </a:r>
          </a:p>
        </p:txBody>
      </p:sp>
    </p:spTree>
    <p:extLst>
      <p:ext uri="{BB962C8B-B14F-4D97-AF65-F5344CB8AC3E}">
        <p14:creationId xmlns:p14="http://schemas.microsoft.com/office/powerpoint/2010/main" val="140116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8C31C13-4990-4F48-9DA6-9086B1B0F817}"/>
              </a:ext>
            </a:extLst>
          </p:cNvPr>
          <p:cNvSpPr>
            <a:spLocks noGrp="1"/>
          </p:cNvSpPr>
          <p:nvPr>
            <p:ph type="title"/>
          </p:nvPr>
        </p:nvSpPr>
        <p:spPr>
          <a:xfrm>
            <a:off x="1069848" y="186458"/>
            <a:ext cx="10058400" cy="648429"/>
          </a:xfrm>
        </p:spPr>
        <p:txBody>
          <a:bodyPr>
            <a:normAutofit fontScale="90000"/>
          </a:bodyPr>
          <a:lstStyle/>
          <a:p>
            <a:r>
              <a:rPr lang="ru-RU" dirty="0"/>
              <a:t>Отклонение по срокам</a:t>
            </a:r>
          </a:p>
        </p:txBody>
      </p:sp>
      <p:sp>
        <p:nvSpPr>
          <p:cNvPr id="4" name="Номер слайда 3">
            <a:extLst>
              <a:ext uri="{FF2B5EF4-FFF2-40B4-BE49-F238E27FC236}">
                <a16:creationId xmlns="" xmlns:a16="http://schemas.microsoft.com/office/drawing/2014/main" id="{A92CE7B2-B4B9-0945-8F7B-2E363EE472E8}"/>
              </a:ext>
            </a:extLst>
          </p:cNvPr>
          <p:cNvSpPr>
            <a:spLocks noGrp="1"/>
          </p:cNvSpPr>
          <p:nvPr>
            <p:ph type="sldNum" sz="quarter" idx="12"/>
          </p:nvPr>
        </p:nvSpPr>
        <p:spPr/>
        <p:txBody>
          <a:bodyPr>
            <a:normAutofit fontScale="85000" lnSpcReduction="20000"/>
          </a:bodyPr>
          <a:lstStyle/>
          <a:p>
            <a:fld id="{4864967F-2DBF-447D-8CDA-37E7E09C20AC}" type="slidenum">
              <a:rPr lang="ru-RU" smtClean="0"/>
              <a:t>44</a:t>
            </a:fld>
            <a:endParaRPr lang="ru-RU"/>
          </a:p>
        </p:txBody>
      </p:sp>
      <p:sp>
        <p:nvSpPr>
          <p:cNvPr id="3" name="Объект 2">
            <a:extLst>
              <a:ext uri="{FF2B5EF4-FFF2-40B4-BE49-F238E27FC236}">
                <a16:creationId xmlns="" xmlns:a16="http://schemas.microsoft.com/office/drawing/2014/main" id="{C261E2BF-C481-9740-9473-97C1D0F30C08}"/>
              </a:ext>
            </a:extLst>
          </p:cNvPr>
          <p:cNvSpPr>
            <a:spLocks noGrp="1"/>
          </p:cNvSpPr>
          <p:nvPr>
            <p:ph sz="quarter" idx="1"/>
          </p:nvPr>
        </p:nvSpPr>
        <p:spPr>
          <a:xfrm>
            <a:off x="536713" y="993913"/>
            <a:ext cx="10591535" cy="2872409"/>
          </a:xfrm>
        </p:spPr>
        <p:txBody>
          <a:bodyPr>
            <a:noAutofit/>
          </a:bodyPr>
          <a:lstStyle/>
          <a:p>
            <a:pPr algn="just"/>
            <a:r>
              <a:rPr lang="ru-RU" sz="2400" dirty="0"/>
              <a:t>Отклонение по срокам (</a:t>
            </a:r>
            <a:r>
              <a:rPr lang="en-US" sz="2400" dirty="0"/>
              <a:t>schedule variance</a:t>
            </a:r>
            <a:r>
              <a:rPr lang="ru-RU" sz="2400" dirty="0"/>
              <a:t>, </a:t>
            </a:r>
            <a:r>
              <a:rPr lang="en-US" sz="2400" dirty="0"/>
              <a:t>SV</a:t>
            </a:r>
            <a:r>
              <a:rPr lang="ru-RU" sz="2400" dirty="0"/>
              <a:t>) указывает, есть ли опережение или отставание по срокам, установленным в базовом плане. Рассчитывается следующим образом:</a:t>
            </a:r>
          </a:p>
          <a:p>
            <a:pPr marL="0" indent="0" algn="ctr">
              <a:buNone/>
            </a:pPr>
            <a:r>
              <a:rPr lang="en-US" sz="2400" dirty="0"/>
              <a:t>SV </a:t>
            </a:r>
            <a:r>
              <a:rPr lang="ru-RU" sz="2400" dirty="0"/>
              <a:t>= </a:t>
            </a:r>
            <a:r>
              <a:rPr lang="en-US" sz="2400" dirty="0"/>
              <a:t>EV </a:t>
            </a:r>
            <a:r>
              <a:rPr lang="ru-RU" sz="2400" dirty="0"/>
              <a:t>- </a:t>
            </a:r>
            <a:r>
              <a:rPr lang="en-US" sz="2400" dirty="0"/>
              <a:t>PV</a:t>
            </a:r>
            <a:endParaRPr lang="ru-RU" sz="2400" dirty="0"/>
          </a:p>
          <a:p>
            <a:pPr algn="just"/>
            <a:r>
              <a:rPr lang="en-US" sz="2400" dirty="0"/>
              <a:t>SV</a:t>
            </a:r>
            <a:r>
              <a:rPr lang="ru-RU" sz="2400" dirty="0"/>
              <a:t> &lt; 0 означает отстава­ние от установленного срока.</a:t>
            </a:r>
          </a:p>
          <a:p>
            <a:pPr algn="just"/>
            <a:r>
              <a:rPr lang="en-US" sz="2400" dirty="0"/>
              <a:t>SV</a:t>
            </a:r>
            <a:r>
              <a:rPr lang="ru-RU" sz="2400" dirty="0"/>
              <a:t> &gt; 0</a:t>
            </a:r>
            <a:r>
              <a:rPr lang="en-US" sz="2400" dirty="0"/>
              <a:t> </a:t>
            </a:r>
            <a:r>
              <a:rPr lang="ru-RU" sz="2400" dirty="0"/>
              <a:t>означает опережение запланированного графика реализации</a:t>
            </a:r>
          </a:p>
          <a:p>
            <a:pPr algn="just"/>
            <a:r>
              <a:rPr lang="ru-RU" sz="2400" dirty="0"/>
              <a:t>Для примера: 375 - 400 = -25.</a:t>
            </a:r>
          </a:p>
        </p:txBody>
      </p:sp>
      <p:pic>
        <p:nvPicPr>
          <p:cNvPr id="5" name="Picutre 344">
            <a:extLst>
              <a:ext uri="{FF2B5EF4-FFF2-40B4-BE49-F238E27FC236}">
                <a16:creationId xmlns="" xmlns:a16="http://schemas.microsoft.com/office/drawing/2014/main" id="{D4E86932-53D8-484D-8C10-1029E646444F}"/>
              </a:ext>
            </a:extLst>
          </p:cNvPr>
          <p:cNvPicPr>
            <a:picLocks/>
          </p:cNvPicPr>
          <p:nvPr/>
        </p:nvPicPr>
        <p:blipFill rotWithShape="1">
          <a:blip r:embed="rId3">
            <a:extLst/>
          </a:blip>
          <a:srcRect r="3190"/>
          <a:stretch/>
        </p:blipFill>
        <p:spPr>
          <a:xfrm>
            <a:off x="5832480" y="3667491"/>
            <a:ext cx="5212080" cy="2970418"/>
          </a:xfrm>
          <a:prstGeom prst="rect">
            <a:avLst/>
          </a:prstGeom>
        </p:spPr>
      </p:pic>
    </p:spTree>
    <p:extLst>
      <p:ext uri="{BB962C8B-B14F-4D97-AF65-F5344CB8AC3E}">
        <p14:creationId xmlns:p14="http://schemas.microsoft.com/office/powerpoint/2010/main" val="87379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E76F4EF-FAD1-B44E-94DD-537F483E72C5}"/>
              </a:ext>
            </a:extLst>
          </p:cNvPr>
          <p:cNvSpPr>
            <a:spLocks noGrp="1"/>
          </p:cNvSpPr>
          <p:nvPr>
            <p:ph type="title"/>
          </p:nvPr>
        </p:nvSpPr>
        <p:spPr/>
        <p:txBody>
          <a:bodyPr>
            <a:normAutofit fontScale="90000"/>
          </a:bodyPr>
          <a:lstStyle/>
          <a:p>
            <a:r>
              <a:rPr lang="ru-RU" dirty="0"/>
              <a:t>Анализ состояний проекта по абсолютным отклонения</a:t>
            </a:r>
          </a:p>
        </p:txBody>
      </p:sp>
      <p:sp>
        <p:nvSpPr>
          <p:cNvPr id="4" name="Номер слайда 3">
            <a:extLst>
              <a:ext uri="{FF2B5EF4-FFF2-40B4-BE49-F238E27FC236}">
                <a16:creationId xmlns="" xmlns:a16="http://schemas.microsoft.com/office/drawing/2014/main" id="{7472B1B0-15DA-944E-8C34-617192C737E3}"/>
              </a:ext>
            </a:extLst>
          </p:cNvPr>
          <p:cNvSpPr>
            <a:spLocks noGrp="1"/>
          </p:cNvSpPr>
          <p:nvPr>
            <p:ph type="sldNum" sz="quarter" idx="12"/>
          </p:nvPr>
        </p:nvSpPr>
        <p:spPr/>
        <p:txBody>
          <a:bodyPr>
            <a:normAutofit fontScale="85000" lnSpcReduction="20000"/>
          </a:bodyPr>
          <a:lstStyle/>
          <a:p>
            <a:fld id="{4864967F-2DBF-447D-8CDA-37E7E09C20AC}" type="slidenum">
              <a:rPr lang="ru-RU" smtClean="0"/>
              <a:t>45</a:t>
            </a:fld>
            <a:endParaRPr lang="ru-RU"/>
          </a:p>
        </p:txBody>
      </p:sp>
      <p:pic>
        <p:nvPicPr>
          <p:cNvPr id="6" name="Объект 5">
            <a:extLst>
              <a:ext uri="{FF2B5EF4-FFF2-40B4-BE49-F238E27FC236}">
                <a16:creationId xmlns="" xmlns:a16="http://schemas.microsoft.com/office/drawing/2014/main" id="{BBB04CB7-25F6-D543-AF52-872478BB9123}"/>
              </a:ext>
            </a:extLst>
          </p:cNvPr>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9963"/>
          <a:stretch/>
        </p:blipFill>
        <p:spPr>
          <a:xfrm>
            <a:off x="2997797" y="2160812"/>
            <a:ext cx="6136263" cy="4558039"/>
          </a:xfrm>
        </p:spPr>
      </p:pic>
    </p:spTree>
    <p:extLst>
      <p:ext uri="{BB962C8B-B14F-4D97-AF65-F5344CB8AC3E}">
        <p14:creationId xmlns:p14="http://schemas.microsoft.com/office/powerpoint/2010/main" val="42456012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630E2AF-9F80-5F44-B22B-86E642609A18}"/>
              </a:ext>
            </a:extLst>
          </p:cNvPr>
          <p:cNvSpPr>
            <a:spLocks noGrp="1"/>
          </p:cNvSpPr>
          <p:nvPr>
            <p:ph type="title"/>
          </p:nvPr>
        </p:nvSpPr>
        <p:spPr>
          <a:xfrm>
            <a:off x="1069848" y="126824"/>
            <a:ext cx="10058400" cy="588794"/>
          </a:xfrm>
        </p:spPr>
        <p:txBody>
          <a:bodyPr>
            <a:normAutofit fontScale="90000"/>
          </a:bodyPr>
          <a:lstStyle/>
          <a:p>
            <a:r>
              <a:rPr lang="ru-RU" sz="3600" dirty="0"/>
              <a:t>Индекс выполнения стоимости</a:t>
            </a:r>
          </a:p>
        </p:txBody>
      </p:sp>
      <p:sp>
        <p:nvSpPr>
          <p:cNvPr id="4" name="Номер слайда 3">
            <a:extLst>
              <a:ext uri="{FF2B5EF4-FFF2-40B4-BE49-F238E27FC236}">
                <a16:creationId xmlns="" xmlns:a16="http://schemas.microsoft.com/office/drawing/2014/main" id="{903F2636-8AFB-F141-AC59-B1CAE21B33EF}"/>
              </a:ext>
            </a:extLst>
          </p:cNvPr>
          <p:cNvSpPr>
            <a:spLocks noGrp="1"/>
          </p:cNvSpPr>
          <p:nvPr>
            <p:ph type="sldNum" sz="quarter" idx="12"/>
          </p:nvPr>
        </p:nvSpPr>
        <p:spPr/>
        <p:txBody>
          <a:bodyPr>
            <a:normAutofit fontScale="85000" lnSpcReduction="20000"/>
          </a:bodyPr>
          <a:lstStyle/>
          <a:p>
            <a:fld id="{4864967F-2DBF-447D-8CDA-37E7E09C20AC}" type="slidenum">
              <a:rPr lang="ru-RU" smtClean="0"/>
              <a:t>46</a:t>
            </a:fld>
            <a:endParaRPr lang="ru-RU"/>
          </a:p>
        </p:txBody>
      </p:sp>
      <mc:AlternateContent xmlns:mc="http://schemas.openxmlformats.org/markup-compatibility/2006" xmlns:a14="http://schemas.microsoft.com/office/drawing/2010/main">
        <mc:Choice Requires="a14">
          <p:sp>
            <p:nvSpPr>
              <p:cNvPr id="3" name="Объект 2">
                <a:extLst>
                  <a:ext uri="{FF2B5EF4-FFF2-40B4-BE49-F238E27FC236}">
                    <a16:creationId xmlns="" xmlns:a16="http://schemas.microsoft.com/office/drawing/2014/main" id="{CC9A9EAC-C6FF-654C-B995-164DF8495692}"/>
                  </a:ext>
                </a:extLst>
              </p:cNvPr>
              <p:cNvSpPr>
                <a:spLocks noGrp="1"/>
              </p:cNvSpPr>
              <p:nvPr>
                <p:ph sz="quarter" idx="1"/>
              </p:nvPr>
            </p:nvSpPr>
            <p:spPr>
              <a:xfrm>
                <a:off x="422030" y="1523999"/>
                <a:ext cx="11277601" cy="5052647"/>
              </a:xfrm>
            </p:spPr>
            <p:txBody>
              <a:bodyPr>
                <a:noAutofit/>
              </a:bodyPr>
              <a:lstStyle/>
              <a:p>
                <a:pPr algn="just"/>
                <a:r>
                  <a:rPr lang="ru-RU" sz="2400" i="1" dirty="0"/>
                  <a:t>Индекс выполнения стоимости (</a:t>
                </a:r>
                <a:r>
                  <a:rPr lang="en-US" sz="2400" i="1" dirty="0"/>
                  <a:t>cost performance index</a:t>
                </a:r>
                <a:r>
                  <a:rPr lang="ru-RU" sz="2400" i="1" dirty="0"/>
                  <a:t>, </a:t>
                </a:r>
                <a:r>
                  <a:rPr lang="en-US" sz="2400" i="1" dirty="0"/>
                  <a:t>CPI</a:t>
                </a:r>
                <a:r>
                  <a:rPr lang="ru-RU" sz="2400" i="1" dirty="0"/>
                  <a:t>) — </a:t>
                </a:r>
                <a:r>
                  <a:rPr lang="ru-RU" sz="2400" dirty="0"/>
                  <a:t>отношение освоенного объема к фактической стоимости выполнен­ных работ:</a:t>
                </a:r>
              </a:p>
              <a:p>
                <a:pPr marL="0" indent="0" algn="just">
                  <a:buNone/>
                </a:pPr>
                <a14:m>
                  <m:oMathPara xmlns:m="http://schemas.openxmlformats.org/officeDocument/2006/math">
                    <m:oMathParaPr>
                      <m:jc m:val="centerGroup"/>
                    </m:oMathParaPr>
                    <m:oMath xmlns:m="http://schemas.openxmlformats.org/officeDocument/2006/math">
                      <m:r>
                        <m:rPr>
                          <m:sty m:val="p"/>
                        </m:rPr>
                        <a:rPr lang="ru-RU" sz="2400">
                          <a:latin typeface="Cambria Math" panose="02040503050406030204" pitchFamily="18" charset="0"/>
                        </a:rPr>
                        <m:t>CPI</m:t>
                      </m:r>
                      <m:r>
                        <a:rPr lang="ru-RU" sz="2400">
                          <a:latin typeface="Cambria Math" panose="02040503050406030204" pitchFamily="18" charset="0"/>
                        </a:rPr>
                        <m:t>=</m:t>
                      </m:r>
                      <m:f>
                        <m:fPr>
                          <m:ctrlPr>
                            <a:rPr lang="ru-RU" sz="2400" i="1">
                              <a:latin typeface="Cambria Math"/>
                            </a:rPr>
                          </m:ctrlPr>
                        </m:fPr>
                        <m:num>
                          <m:r>
                            <m:rPr>
                              <m:sty m:val="p"/>
                            </m:rPr>
                            <a:rPr lang="ru-RU" sz="2400">
                              <a:latin typeface="Cambria Math" panose="02040503050406030204" pitchFamily="18" charset="0"/>
                            </a:rPr>
                            <m:t>EV</m:t>
                          </m:r>
                        </m:num>
                        <m:den>
                          <m:r>
                            <m:rPr>
                              <m:sty m:val="p"/>
                            </m:rPr>
                            <a:rPr lang="ru-RU" sz="2400">
                              <a:latin typeface="Cambria Math" panose="02040503050406030204" pitchFamily="18" charset="0"/>
                            </a:rPr>
                            <m:t>AC</m:t>
                          </m:r>
                        </m:den>
                      </m:f>
                    </m:oMath>
                  </m:oMathPara>
                </a14:m>
                <a:endParaRPr lang="ru-RU" sz="2400" dirty="0"/>
              </a:p>
              <a:p>
                <a:pPr algn="just"/>
                <a:r>
                  <a:rPr lang="en-US" sz="2400" dirty="0"/>
                  <a:t>CPI </a:t>
                </a:r>
                <a:r>
                  <a:rPr lang="ru-RU" sz="2400" dirty="0"/>
                  <a:t>определяет эффективность затрат на текущую дату или по завершении проекта. Если </a:t>
                </a:r>
                <a:r>
                  <a:rPr lang="en-US" sz="2400" dirty="0"/>
                  <a:t>CPI </a:t>
                </a:r>
                <a:r>
                  <a:rPr lang="ru-RU" sz="2400" dirty="0"/>
                  <a:t>больше единицы, то затраты ниже, чем ожидалось, а если меньше единицы, то выше.</a:t>
                </a:r>
              </a:p>
              <a:p>
                <a:pPr algn="just"/>
                <a:r>
                  <a:rPr lang="ru-RU" sz="2400" dirty="0"/>
                  <a:t>Для примера: </a:t>
                </a:r>
                <a:r>
                  <a:rPr lang="en-US" sz="2400" dirty="0"/>
                  <a:t>CPI</a:t>
                </a:r>
                <a:r>
                  <a:rPr lang="ru-RU" sz="2400" dirty="0"/>
                  <a:t> = 375 / 325 = 1,15. Исполнение проекта по стоимости лучше, чем предполагалось.</a:t>
                </a:r>
              </a:p>
              <a:p>
                <a:pPr algn="just"/>
                <a:endParaRPr lang="ru-RU" sz="2400" i="1" dirty="0"/>
              </a:p>
              <a:p>
                <a:pPr algn="just"/>
                <a:r>
                  <a:rPr lang="ru-RU" sz="2400" i="1" dirty="0"/>
                  <a:t>Совокупный </a:t>
                </a:r>
                <a:r>
                  <a:rPr lang="en-US" sz="2400" i="1" dirty="0"/>
                  <a:t>CPI</a:t>
                </a:r>
                <a:r>
                  <a:rPr lang="en-US" sz="2400" dirty="0"/>
                  <a:t> </a:t>
                </a:r>
                <a:r>
                  <a:rPr lang="ru-RU" sz="2400" dirty="0"/>
                  <a:t>часто используется с целью составления про­гнозов затрат по завершении. </a:t>
                </a:r>
              </a:p>
              <a:p>
                <a:pPr marL="0" indent="0" algn="just">
                  <a:buNone/>
                </a:pPr>
                <a:r>
                  <a:rPr lang="ru-RU" sz="2400" dirty="0"/>
                  <a:t>Совокупный </a:t>
                </a:r>
                <a:r>
                  <a:rPr lang="en-US" sz="2400" dirty="0"/>
                  <a:t>CPI </a:t>
                </a:r>
                <a:r>
                  <a:rPr lang="ru-RU" sz="2400" dirty="0"/>
                  <a:t>= Совокупный </a:t>
                </a:r>
                <a:r>
                  <a:rPr lang="en-US" sz="2400" dirty="0"/>
                  <a:t>EV </a:t>
                </a:r>
                <a:r>
                  <a:rPr lang="ru-RU" sz="2400" dirty="0"/>
                  <a:t>/ Совокупный АС</a:t>
                </a:r>
              </a:p>
            </p:txBody>
          </p:sp>
        </mc:Choice>
        <mc:Fallback xmlns="">
          <p:sp>
            <p:nvSpPr>
              <p:cNvPr id="3" name="Объект 2">
                <a:extLst>
                  <a:ext uri="{FF2B5EF4-FFF2-40B4-BE49-F238E27FC236}">
                    <a16:creationId xmlns:a16="http://schemas.microsoft.com/office/drawing/2014/main" xmlns:a14="http://schemas.microsoft.com/office/drawing/2010/main" xmlns="" id="{CC9A9EAC-C6FF-654C-B995-164DF8495692}"/>
                  </a:ext>
                </a:extLst>
              </p:cNvPr>
              <p:cNvSpPr>
                <a:spLocks noGrp="1" noRot="1" noChangeAspect="1" noMove="1" noResize="1" noEditPoints="1" noAdjustHandles="1" noChangeArrowheads="1" noChangeShapeType="1" noTextEdit="1"/>
              </p:cNvSpPr>
              <p:nvPr>
                <p:ph sz="quarter" idx="1"/>
              </p:nvPr>
            </p:nvSpPr>
            <p:spPr>
              <a:xfrm>
                <a:off x="422030" y="1523999"/>
                <a:ext cx="11277601" cy="5052647"/>
              </a:xfrm>
              <a:blipFill rotWithShape="1">
                <a:blip r:embed="rId3"/>
                <a:stretch>
                  <a:fillRect l="-811" t="-965" r="-865" b="-6514"/>
                </a:stretch>
              </a:blipFill>
            </p:spPr>
            <p:txBody>
              <a:bodyPr/>
              <a:lstStyle/>
              <a:p>
                <a:r>
                  <a:rPr lang="ru-RU">
                    <a:noFill/>
                  </a:rPr>
                  <a:t> </a:t>
                </a:r>
              </a:p>
            </p:txBody>
          </p:sp>
        </mc:Fallback>
      </mc:AlternateContent>
    </p:spTree>
    <p:extLst>
      <p:ext uri="{BB962C8B-B14F-4D97-AF65-F5344CB8AC3E}">
        <p14:creationId xmlns:p14="http://schemas.microsoft.com/office/powerpoint/2010/main" val="274005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A5AF87F-91E9-644C-9DCA-6AC706A26321}"/>
              </a:ext>
            </a:extLst>
          </p:cNvPr>
          <p:cNvSpPr>
            <a:spLocks noGrp="1"/>
          </p:cNvSpPr>
          <p:nvPr>
            <p:ph type="title"/>
          </p:nvPr>
        </p:nvSpPr>
        <p:spPr>
          <a:xfrm>
            <a:off x="1069848" y="146702"/>
            <a:ext cx="10058400" cy="648429"/>
          </a:xfrm>
        </p:spPr>
        <p:txBody>
          <a:bodyPr>
            <a:normAutofit/>
          </a:bodyPr>
          <a:lstStyle/>
          <a:p>
            <a:r>
              <a:rPr lang="ru-RU" sz="3600" dirty="0"/>
              <a:t>Индекс выполнения сроков</a:t>
            </a:r>
          </a:p>
        </p:txBody>
      </p:sp>
      <p:sp>
        <p:nvSpPr>
          <p:cNvPr id="4" name="Номер слайда 3">
            <a:extLst>
              <a:ext uri="{FF2B5EF4-FFF2-40B4-BE49-F238E27FC236}">
                <a16:creationId xmlns="" xmlns:a16="http://schemas.microsoft.com/office/drawing/2014/main" id="{A02A91CA-F774-1E41-A1A2-53D138D552BC}"/>
              </a:ext>
            </a:extLst>
          </p:cNvPr>
          <p:cNvSpPr>
            <a:spLocks noGrp="1"/>
          </p:cNvSpPr>
          <p:nvPr>
            <p:ph type="sldNum" sz="quarter" idx="12"/>
          </p:nvPr>
        </p:nvSpPr>
        <p:spPr/>
        <p:txBody>
          <a:bodyPr>
            <a:normAutofit fontScale="85000" lnSpcReduction="20000"/>
          </a:bodyPr>
          <a:lstStyle/>
          <a:p>
            <a:fld id="{4864967F-2DBF-447D-8CDA-37E7E09C20AC}" type="slidenum">
              <a:rPr lang="ru-RU" smtClean="0"/>
              <a:t>47</a:t>
            </a:fld>
            <a:endParaRPr lang="ru-RU"/>
          </a:p>
        </p:txBody>
      </p:sp>
      <mc:AlternateContent xmlns:mc="http://schemas.openxmlformats.org/markup-compatibility/2006" xmlns:a14="http://schemas.microsoft.com/office/drawing/2010/main">
        <mc:Choice Requires="a14">
          <p:sp>
            <p:nvSpPr>
              <p:cNvPr id="3" name="Объект 2">
                <a:extLst>
                  <a:ext uri="{FF2B5EF4-FFF2-40B4-BE49-F238E27FC236}">
                    <a16:creationId xmlns="" xmlns:a16="http://schemas.microsoft.com/office/drawing/2014/main" id="{477F9C96-A603-544C-B0B5-A56EFCCCFF90}"/>
                  </a:ext>
                </a:extLst>
              </p:cNvPr>
              <p:cNvSpPr>
                <a:spLocks noGrp="1"/>
              </p:cNvSpPr>
              <p:nvPr>
                <p:ph sz="quarter" idx="1"/>
              </p:nvPr>
            </p:nvSpPr>
            <p:spPr>
              <a:xfrm>
                <a:off x="523196" y="934279"/>
                <a:ext cx="10787932" cy="5595730"/>
              </a:xfrm>
            </p:spPr>
            <p:txBody>
              <a:bodyPr>
                <a:noAutofit/>
              </a:bodyPr>
              <a:lstStyle/>
              <a:p>
                <a:pPr algn="just"/>
                <a:r>
                  <a:rPr lang="ru-RU" sz="2400" i="1" dirty="0"/>
                  <a:t>Индекс выполнения сроков (</a:t>
                </a:r>
                <a:r>
                  <a:rPr lang="en-US" sz="2400" i="1" dirty="0"/>
                  <a:t>schedule performance index</a:t>
                </a:r>
                <a:r>
                  <a:rPr lang="ru-RU" sz="2400" i="1" dirty="0"/>
                  <a:t>, </a:t>
                </a:r>
                <a:r>
                  <a:rPr lang="en-US" sz="2400" i="1" dirty="0"/>
                  <a:t>SPI</a:t>
                </a:r>
                <a:r>
                  <a:rPr lang="ru-RU" sz="2400" i="1" dirty="0"/>
                  <a:t>) — </a:t>
                </a:r>
                <a:r>
                  <a:rPr lang="ru-RU" sz="2400" dirty="0"/>
                  <a:t>отношение плановой стоимости выполненных работ к затратам, за­планированным к рассматриваемому периоду:</a:t>
                </a:r>
              </a:p>
              <a:p>
                <a:pPr marL="0" indent="0" algn="just">
                  <a:buNone/>
                </a:pPr>
                <a14:m>
                  <m:oMathPara xmlns:m="http://schemas.openxmlformats.org/officeDocument/2006/math">
                    <m:oMathParaPr>
                      <m:jc m:val="centerGroup"/>
                    </m:oMathParaPr>
                    <m:oMath xmlns:m="http://schemas.openxmlformats.org/officeDocument/2006/math">
                      <m:r>
                        <m:rPr>
                          <m:sty m:val="p"/>
                        </m:rPr>
                        <a:rPr lang="ru-RU" sz="2400">
                          <a:latin typeface="Cambria Math" panose="02040503050406030204" pitchFamily="18" charset="0"/>
                        </a:rPr>
                        <m:t>SPI</m:t>
                      </m:r>
                      <m:r>
                        <a:rPr lang="ru-RU" sz="2400">
                          <a:latin typeface="Cambria Math" panose="02040503050406030204" pitchFamily="18" charset="0"/>
                        </a:rPr>
                        <m:t> = </m:t>
                      </m:r>
                      <m:f>
                        <m:fPr>
                          <m:ctrlPr>
                            <a:rPr lang="ru-RU" sz="2400" i="1">
                              <a:latin typeface="Cambria Math"/>
                            </a:rPr>
                          </m:ctrlPr>
                        </m:fPr>
                        <m:num>
                          <m:r>
                            <m:rPr>
                              <m:sty m:val="p"/>
                            </m:rPr>
                            <a:rPr lang="ru-RU" sz="2400">
                              <a:latin typeface="Cambria Math" panose="02040503050406030204" pitchFamily="18" charset="0"/>
                            </a:rPr>
                            <m:t>EV</m:t>
                          </m:r>
                        </m:num>
                        <m:den>
                          <m:r>
                            <m:rPr>
                              <m:sty m:val="p"/>
                            </m:rPr>
                            <a:rPr lang="ru-RU" sz="2400">
                              <a:latin typeface="Cambria Math" panose="02040503050406030204" pitchFamily="18" charset="0"/>
                            </a:rPr>
                            <m:t>PV</m:t>
                          </m:r>
                        </m:den>
                      </m:f>
                    </m:oMath>
                  </m:oMathPara>
                </a14:m>
                <a:endParaRPr lang="ru-RU" sz="2400" dirty="0"/>
              </a:p>
              <a:p>
                <a:pPr algn="just"/>
                <a:r>
                  <a:rPr lang="ru-RU" sz="2400" dirty="0"/>
                  <a:t>Эта формула должна использоваться в совокупности с анализом критического пути для того, чтобы определить, завершится проект до или после запланиро­ванного срока. Если </a:t>
                </a:r>
                <a:r>
                  <a:rPr lang="en-US" sz="2400" dirty="0"/>
                  <a:t>SPI </a:t>
                </a:r>
                <a:r>
                  <a:rPr lang="ru-RU" sz="2400" dirty="0"/>
                  <a:t>больше единицы, то налицо опережение сроков, если же меньше единицы, то выполнение проекта отстает по срокам.</a:t>
                </a:r>
              </a:p>
              <a:p>
                <a:pPr algn="just"/>
                <a:r>
                  <a:rPr lang="ru-RU" sz="2400" dirty="0"/>
                  <a:t>Для примера: </a:t>
                </a:r>
                <a:r>
                  <a:rPr lang="en-US" sz="2400" dirty="0"/>
                  <a:t>SPI</a:t>
                </a:r>
                <a:r>
                  <a:rPr lang="ru-RU" sz="2400" dirty="0"/>
                  <a:t> = 375/400 = 0,94. Выполнение сроков осуществляется не так, как ожидалось.</a:t>
                </a:r>
              </a:p>
              <a:p>
                <a:pPr algn="just"/>
                <a:r>
                  <a:rPr lang="ru-RU" sz="2400" dirty="0"/>
                  <a:t>Также можно рассчитать </a:t>
                </a:r>
                <a:r>
                  <a:rPr lang="ru-RU" sz="2400" i="1" dirty="0"/>
                  <a:t>совокупный </a:t>
                </a:r>
                <a:r>
                  <a:rPr lang="en-US" sz="2400" i="1" dirty="0"/>
                  <a:t>SPI</a:t>
                </a:r>
                <a:r>
                  <a:rPr lang="en-US" sz="2400" dirty="0"/>
                  <a:t> </a:t>
                </a:r>
                <a:r>
                  <a:rPr lang="ru-RU" sz="2400" dirty="0"/>
                  <a:t>по завершении проекта:</a:t>
                </a:r>
              </a:p>
              <a:p>
                <a:pPr algn="just"/>
                <a:r>
                  <a:rPr lang="ru-RU" sz="2400" dirty="0"/>
                  <a:t>Совокупный </a:t>
                </a:r>
                <a:r>
                  <a:rPr lang="en-US" sz="2400" dirty="0"/>
                  <a:t>SPI </a:t>
                </a:r>
                <a:r>
                  <a:rPr lang="ru-RU" sz="2400" dirty="0"/>
                  <a:t>= Совокупный </a:t>
                </a:r>
                <a:r>
                  <a:rPr lang="en-US" sz="2400" dirty="0"/>
                  <a:t>EV </a:t>
                </a:r>
                <a:r>
                  <a:rPr lang="ru-RU" sz="2400" dirty="0"/>
                  <a:t>/ Совокупный </a:t>
                </a:r>
                <a:r>
                  <a:rPr lang="en-US" sz="2400" dirty="0"/>
                  <a:t>PV</a:t>
                </a:r>
                <a:r>
                  <a:rPr lang="ru-RU" sz="2400" dirty="0"/>
                  <a:t>.</a:t>
                </a:r>
              </a:p>
            </p:txBody>
          </p:sp>
        </mc:Choice>
        <mc:Fallback xmlns="">
          <p:sp>
            <p:nvSpPr>
              <p:cNvPr id="3" name="Объект 2">
                <a:extLst>
                  <a:ext uri="{FF2B5EF4-FFF2-40B4-BE49-F238E27FC236}">
                    <a16:creationId xmlns:a16="http://schemas.microsoft.com/office/drawing/2014/main" id="{477F9C96-A603-544C-B0B5-A56EFCCCFF90}"/>
                  </a:ext>
                </a:extLst>
              </p:cNvPr>
              <p:cNvSpPr>
                <a:spLocks noGrp="1" noRot="1" noChangeAspect="1" noMove="1" noResize="1" noEditPoints="1" noAdjustHandles="1" noChangeArrowheads="1" noChangeShapeType="1" noTextEdit="1"/>
              </p:cNvSpPr>
              <p:nvPr>
                <p:ph idx="1"/>
              </p:nvPr>
            </p:nvSpPr>
            <p:spPr>
              <a:xfrm>
                <a:off x="523196" y="934279"/>
                <a:ext cx="10787932" cy="5595730"/>
              </a:xfrm>
              <a:blipFill>
                <a:blip r:embed="rId2"/>
                <a:stretch>
                  <a:fillRect l="-470" t="-1587" r="-823"/>
                </a:stretch>
              </a:blipFill>
            </p:spPr>
            <p:txBody>
              <a:bodyPr/>
              <a:lstStyle/>
              <a:p>
                <a:r>
                  <a:rPr lang="ru-RU">
                    <a:noFill/>
                  </a:rPr>
                  <a:t> </a:t>
                </a:r>
              </a:p>
            </p:txBody>
          </p:sp>
        </mc:Fallback>
      </mc:AlternateContent>
    </p:spTree>
    <p:extLst>
      <p:ext uri="{BB962C8B-B14F-4D97-AF65-F5344CB8AC3E}">
        <p14:creationId xmlns:p14="http://schemas.microsoft.com/office/powerpoint/2010/main" val="23292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8CAE95D-7870-3A4B-A422-9B082B95C421}"/>
              </a:ext>
            </a:extLst>
          </p:cNvPr>
          <p:cNvSpPr>
            <a:spLocks noGrp="1"/>
          </p:cNvSpPr>
          <p:nvPr>
            <p:ph type="title"/>
          </p:nvPr>
        </p:nvSpPr>
        <p:spPr>
          <a:xfrm>
            <a:off x="1069848" y="106945"/>
            <a:ext cx="10058400" cy="638490"/>
          </a:xfrm>
        </p:spPr>
        <p:txBody>
          <a:bodyPr>
            <a:normAutofit fontScale="90000"/>
          </a:bodyPr>
          <a:lstStyle/>
          <a:p>
            <a:r>
              <a:rPr lang="ru-RU" sz="3600" dirty="0"/>
              <a:t>Прогноз стоимости по завершению проекта</a:t>
            </a:r>
          </a:p>
        </p:txBody>
      </p:sp>
      <p:sp>
        <p:nvSpPr>
          <p:cNvPr id="4" name="Номер слайда 3">
            <a:extLst>
              <a:ext uri="{FF2B5EF4-FFF2-40B4-BE49-F238E27FC236}">
                <a16:creationId xmlns="" xmlns:a16="http://schemas.microsoft.com/office/drawing/2014/main" id="{D5DEC397-F0A7-4C47-83BB-C3934D26D55F}"/>
              </a:ext>
            </a:extLst>
          </p:cNvPr>
          <p:cNvSpPr>
            <a:spLocks noGrp="1"/>
          </p:cNvSpPr>
          <p:nvPr>
            <p:ph type="sldNum" sz="quarter" idx="12"/>
          </p:nvPr>
        </p:nvSpPr>
        <p:spPr/>
        <p:txBody>
          <a:bodyPr>
            <a:normAutofit fontScale="85000" lnSpcReduction="20000"/>
          </a:bodyPr>
          <a:lstStyle/>
          <a:p>
            <a:fld id="{4864967F-2DBF-447D-8CDA-37E7E09C20AC}" type="slidenum">
              <a:rPr lang="ru-RU" smtClean="0"/>
              <a:t>48</a:t>
            </a:fld>
            <a:endParaRPr lang="ru-RU"/>
          </a:p>
        </p:txBody>
      </p:sp>
      <p:sp>
        <p:nvSpPr>
          <p:cNvPr id="3" name="Объект 2">
            <a:extLst>
              <a:ext uri="{FF2B5EF4-FFF2-40B4-BE49-F238E27FC236}">
                <a16:creationId xmlns="" xmlns:a16="http://schemas.microsoft.com/office/drawing/2014/main" id="{D94DB068-404C-1149-B0D8-6C1DDE17B40E}"/>
              </a:ext>
            </a:extLst>
          </p:cNvPr>
          <p:cNvSpPr>
            <a:spLocks noGrp="1"/>
          </p:cNvSpPr>
          <p:nvPr>
            <p:ph sz="quarter" idx="1"/>
          </p:nvPr>
        </p:nvSpPr>
        <p:spPr>
          <a:xfrm>
            <a:off x="467139" y="745435"/>
            <a:ext cx="10843989" cy="5892474"/>
          </a:xfrm>
        </p:spPr>
        <p:txBody>
          <a:bodyPr>
            <a:noAutofit/>
          </a:bodyPr>
          <a:lstStyle/>
          <a:p>
            <a:pPr marL="0" indent="0" algn="just">
              <a:buNone/>
            </a:pPr>
            <a:r>
              <a:rPr lang="ru-RU" sz="2400" dirty="0"/>
              <a:t>При прогнозировании используется собранная информация к определенной дате и оцениваются будущие условия или исполнение проекта.</a:t>
            </a:r>
          </a:p>
          <a:p>
            <a:pPr algn="just"/>
            <a:r>
              <a:rPr lang="ru-RU" sz="2400" dirty="0"/>
              <a:t>Прогнозирующим показателем является </a:t>
            </a:r>
            <a:r>
              <a:rPr lang="ru-RU" sz="2400" i="1" dirty="0"/>
              <a:t>оценка по завершении </a:t>
            </a:r>
            <a:r>
              <a:rPr lang="ru-RU" sz="2400" dirty="0"/>
              <a:t>(</a:t>
            </a:r>
            <a:r>
              <a:rPr lang="en-US" sz="2400" dirty="0"/>
              <a:t>estimate at completion</a:t>
            </a:r>
            <a:r>
              <a:rPr lang="ru-RU" sz="2400" dirty="0"/>
              <a:t>, </a:t>
            </a:r>
            <a:r>
              <a:rPr lang="en-US" sz="2400" dirty="0"/>
              <a:t>EAC</a:t>
            </a:r>
            <a:r>
              <a:rPr lang="ru-RU" sz="2400" dirty="0"/>
              <a:t>). </a:t>
            </a:r>
            <a:r>
              <a:rPr lang="en-US" sz="2400" dirty="0"/>
              <a:t>EAC </a:t>
            </a:r>
            <a:r>
              <a:rPr lang="ru-RU" sz="2400" dirty="0"/>
              <a:t>прогнозирует ожидаемую общую стоимость компонента работ, операции или проекта по его заверше­нии. </a:t>
            </a:r>
          </a:p>
          <a:p>
            <a:pPr marL="0" indent="0" algn="just">
              <a:buNone/>
            </a:pPr>
            <a:r>
              <a:rPr lang="ru-RU" sz="2400" dirty="0"/>
              <a:t>Это вероятная итоговая стоимость компонента или проекта. Существует несколько форму­л определения ЕАС:</a:t>
            </a:r>
          </a:p>
          <a:p>
            <a:r>
              <a:rPr lang="ru-RU" sz="2400" dirty="0"/>
              <a:t>Прогноз по завершении «снизу вверх» ЕАС = АС + ЕТС</a:t>
            </a:r>
          </a:p>
          <a:p>
            <a:r>
              <a:rPr lang="ru-RU" sz="2400" dirty="0"/>
              <a:t>Прогноз по завершении для работ ЕТС, выполненных по </a:t>
            </a:r>
            <a:r>
              <a:rPr lang="ru-RU" sz="2400" dirty="0" err="1"/>
              <a:t>забюджетированным</a:t>
            </a:r>
            <a:r>
              <a:rPr lang="ru-RU" sz="2400" dirty="0"/>
              <a:t> ставкам: ЕАС = АС + ВАС - </a:t>
            </a:r>
            <a:r>
              <a:rPr lang="en-US" sz="2400" dirty="0"/>
              <a:t>EV</a:t>
            </a:r>
            <a:endParaRPr lang="ru-RU" sz="2400" dirty="0"/>
          </a:p>
          <a:p>
            <a:r>
              <a:rPr lang="ru-RU" sz="2400" dirty="0"/>
              <a:t>Прогноз по завершении для работ ЕТС, выполненных с эффективнос­тью текущего </a:t>
            </a:r>
            <a:r>
              <a:rPr lang="en-US" sz="2400" dirty="0"/>
              <a:t>CPI</a:t>
            </a:r>
            <a:r>
              <a:rPr lang="ru-RU" sz="2400" dirty="0"/>
              <a:t>: ЕАС = ВАС / Совокупный </a:t>
            </a:r>
            <a:r>
              <a:rPr lang="en-US" sz="2400" dirty="0"/>
              <a:t>CPI</a:t>
            </a:r>
            <a:endParaRPr lang="ru-RU" sz="2400" dirty="0"/>
          </a:p>
          <a:p>
            <a:r>
              <a:rPr lang="ru-RU" sz="2400" dirty="0"/>
              <a:t>Прогноз по завершении для работ ЕТС с учетом обоих факторов </a:t>
            </a:r>
            <a:r>
              <a:rPr lang="en-US" sz="2400" dirty="0"/>
              <a:t>SPI </a:t>
            </a:r>
            <a:r>
              <a:rPr lang="ru-RU" sz="2400" dirty="0"/>
              <a:t>и </a:t>
            </a:r>
            <a:r>
              <a:rPr lang="en-US" sz="2400" dirty="0"/>
              <a:t>CPI</a:t>
            </a:r>
            <a:r>
              <a:rPr lang="ru-RU" sz="2400" dirty="0"/>
              <a:t>: ЕАС = АС + ((ВАС - </a:t>
            </a:r>
            <a:r>
              <a:rPr lang="en-US" sz="2400" dirty="0"/>
              <a:t>EV</a:t>
            </a:r>
            <a:r>
              <a:rPr lang="ru-RU" sz="2400" dirty="0"/>
              <a:t>) / (Совокупный </a:t>
            </a:r>
            <a:r>
              <a:rPr lang="en-US" sz="2400" dirty="0"/>
              <a:t>CPI </a:t>
            </a:r>
            <a:r>
              <a:rPr lang="ru-RU" sz="2400" dirty="0"/>
              <a:t>х Совокупный </a:t>
            </a:r>
            <a:r>
              <a:rPr lang="en-US" sz="2400" dirty="0"/>
              <a:t>SPI</a:t>
            </a:r>
            <a:r>
              <a:rPr lang="ru-RU" sz="2400" dirty="0"/>
              <a:t>))</a:t>
            </a:r>
          </a:p>
        </p:txBody>
      </p:sp>
    </p:spTree>
    <p:extLst>
      <p:ext uri="{BB962C8B-B14F-4D97-AF65-F5344CB8AC3E}">
        <p14:creationId xmlns:p14="http://schemas.microsoft.com/office/powerpoint/2010/main" val="60956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3F4C482-260D-7041-A411-D1DFFD7E8E39}"/>
              </a:ext>
            </a:extLst>
          </p:cNvPr>
          <p:cNvSpPr>
            <a:spLocks noGrp="1"/>
          </p:cNvSpPr>
          <p:nvPr>
            <p:ph type="title"/>
          </p:nvPr>
        </p:nvSpPr>
        <p:spPr>
          <a:xfrm>
            <a:off x="1059909" y="226215"/>
            <a:ext cx="10058400" cy="877029"/>
          </a:xfrm>
        </p:spPr>
        <p:txBody>
          <a:bodyPr/>
          <a:lstStyle/>
          <a:p>
            <a:r>
              <a:rPr lang="ru-RU" i="1" dirty="0"/>
              <a:t>Оценка по завершении </a:t>
            </a:r>
            <a:r>
              <a:rPr lang="ru-RU" dirty="0"/>
              <a:t>(</a:t>
            </a:r>
            <a:r>
              <a:rPr lang="en-US" dirty="0"/>
              <a:t>EAC</a:t>
            </a:r>
            <a:r>
              <a:rPr lang="ru-RU" dirty="0"/>
              <a:t>)</a:t>
            </a:r>
          </a:p>
        </p:txBody>
      </p:sp>
      <p:sp>
        <p:nvSpPr>
          <p:cNvPr id="4" name="Номер слайда 3">
            <a:extLst>
              <a:ext uri="{FF2B5EF4-FFF2-40B4-BE49-F238E27FC236}">
                <a16:creationId xmlns="" xmlns:a16="http://schemas.microsoft.com/office/drawing/2014/main" id="{16ECAC9E-F1B0-8744-B31D-1860B52795E4}"/>
              </a:ext>
            </a:extLst>
          </p:cNvPr>
          <p:cNvSpPr>
            <a:spLocks noGrp="1"/>
          </p:cNvSpPr>
          <p:nvPr>
            <p:ph type="sldNum" sz="quarter" idx="12"/>
          </p:nvPr>
        </p:nvSpPr>
        <p:spPr/>
        <p:txBody>
          <a:bodyPr>
            <a:normAutofit fontScale="85000" lnSpcReduction="20000"/>
          </a:bodyPr>
          <a:lstStyle/>
          <a:p>
            <a:fld id="{4864967F-2DBF-447D-8CDA-37E7E09C20AC}" type="slidenum">
              <a:rPr lang="ru-RU" smtClean="0"/>
              <a:t>49</a:t>
            </a:fld>
            <a:endParaRPr lang="ru-RU"/>
          </a:p>
        </p:txBody>
      </p:sp>
      <p:pic>
        <p:nvPicPr>
          <p:cNvPr id="5" name="Объект 4">
            <a:extLst>
              <a:ext uri="{FF2B5EF4-FFF2-40B4-BE49-F238E27FC236}">
                <a16:creationId xmlns="" xmlns:a16="http://schemas.microsoft.com/office/drawing/2014/main" id="{D5629357-EA79-F749-BCC7-B546E8436176}"/>
              </a:ext>
            </a:extLst>
          </p:cNvPr>
          <p:cNvPicPr>
            <a:picLocks noGrp="1" noChangeAspect="1"/>
          </p:cNvPicPr>
          <p:nvPr>
            <p:ph sz="quarter" idx="1"/>
          </p:nvPr>
        </p:nvPicPr>
        <p:blipFill rotWithShape="1">
          <a:blip r:embed="rId2">
            <a:extLst/>
          </a:blip>
          <a:srcRect t="6220"/>
          <a:stretch/>
        </p:blipFill>
        <p:spPr>
          <a:xfrm>
            <a:off x="2882348" y="1272159"/>
            <a:ext cx="6095863" cy="5183187"/>
          </a:xfrm>
          <a:prstGeom prst="rect">
            <a:avLst/>
          </a:prstGeom>
        </p:spPr>
      </p:pic>
    </p:spTree>
    <p:extLst>
      <p:ext uri="{BB962C8B-B14F-4D97-AF65-F5344CB8AC3E}">
        <p14:creationId xmlns:p14="http://schemas.microsoft.com/office/powerpoint/2010/main" val="266838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Параметры реализации проекта</a:t>
            </a:r>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5</a:t>
            </a:fld>
            <a:endParaRPr lang="ru-RU"/>
          </a:p>
        </p:txBody>
      </p:sp>
      <p:sp>
        <p:nvSpPr>
          <p:cNvPr id="4" name="Объект 3"/>
          <p:cNvSpPr>
            <a:spLocks noGrp="1"/>
          </p:cNvSpPr>
          <p:nvPr>
            <p:ph sz="quarter" idx="1"/>
          </p:nvPr>
        </p:nvSpPr>
        <p:spPr/>
        <p:txBody>
          <a:bodyPr>
            <a:normAutofit fontScale="70000" lnSpcReduction="20000"/>
          </a:bodyPr>
          <a:lstStyle/>
          <a:p>
            <a:pPr marL="0" indent="0" fontAlgn="base">
              <a:buNone/>
            </a:pPr>
            <a:r>
              <a:rPr lang="ru-RU" dirty="0"/>
              <a:t>Постоянный мониторинг хода реализации проекта позволяет накопить информацию, раскрывающую статистические параметры наблюдаемых процессов, и провести ее анализ с целью определения статистических оценок продолжительности, интенсивности и трудоемкости выполнения контролируемых работ, уровня реализации плановых заданий по основным показателям.</a:t>
            </a:r>
          </a:p>
          <a:p>
            <a:pPr marL="0" indent="0" fontAlgn="base">
              <a:buNone/>
            </a:pPr>
            <a:r>
              <a:rPr lang="ru-RU" dirty="0"/>
              <a:t>Для определения степени выполнения заданных объемов работ или текущего состояния процесса при осуществлении проекта необходимо провести многочисленные измерения и оценки. </a:t>
            </a:r>
          </a:p>
          <a:p>
            <a:pPr fontAlgn="base"/>
            <a:r>
              <a:rPr lang="ru-RU" b="1" i="1" dirty="0"/>
              <a:t>Физические объемы</a:t>
            </a:r>
            <a:r>
              <a:rPr lang="ru-RU" b="1" dirty="0"/>
              <a:t> </a:t>
            </a:r>
            <a:r>
              <a:rPr lang="ru-RU" dirty="0"/>
              <a:t>выполненных работ определяют непосредственно на месте производства работ и сравнивают с расчетными показателями.</a:t>
            </a:r>
          </a:p>
          <a:p>
            <a:pPr fontAlgn="base"/>
            <a:r>
              <a:rPr lang="ru-RU" b="1" i="1" dirty="0"/>
              <a:t>Временные затраты</a:t>
            </a:r>
            <a:r>
              <a:rPr lang="ru-RU" b="1" dirty="0"/>
              <a:t> </a:t>
            </a:r>
            <a:r>
              <a:rPr lang="ru-RU" dirty="0"/>
              <a:t>сравнивают с расчетной продолжительностью и соизмеряют с объемами выполненных работ.</a:t>
            </a:r>
          </a:p>
          <a:p>
            <a:pPr fontAlgn="base"/>
            <a:r>
              <a:rPr lang="ru-RU" dirty="0"/>
              <a:t>Данные о </a:t>
            </a:r>
            <a:r>
              <a:rPr lang="ru-RU" b="1" i="1" dirty="0"/>
              <a:t>фактическом потреблении материально-технических ресурсов</a:t>
            </a:r>
            <a:r>
              <a:rPr lang="ru-RU" dirty="0"/>
              <a:t> сопоставляют с предполагаемыми потребностями в рабочей силе, материалах и оборудовании, выполняют аналогичные операции.</a:t>
            </a:r>
          </a:p>
          <a:p>
            <a:pPr fontAlgn="base"/>
            <a:r>
              <a:rPr lang="ru-RU" b="1" i="1" dirty="0"/>
              <a:t>Денежные расходы</a:t>
            </a:r>
            <a:r>
              <a:rPr lang="ru-RU" dirty="0"/>
              <a:t> сравнивают с показателями бюджета или сметной стоимости.</a:t>
            </a:r>
          </a:p>
          <a:p>
            <a:endParaRPr lang="ru-RU" dirty="0"/>
          </a:p>
        </p:txBody>
      </p:sp>
    </p:spTree>
    <p:extLst>
      <p:ext uri="{BB962C8B-B14F-4D97-AF65-F5344CB8AC3E}">
        <p14:creationId xmlns:p14="http://schemas.microsoft.com/office/powerpoint/2010/main" val="2367641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F848DD2-107F-7542-A6C9-EC3F58D73597}"/>
              </a:ext>
            </a:extLst>
          </p:cNvPr>
          <p:cNvSpPr>
            <a:spLocks noGrp="1"/>
          </p:cNvSpPr>
          <p:nvPr>
            <p:ph type="title"/>
          </p:nvPr>
        </p:nvSpPr>
        <p:spPr>
          <a:xfrm>
            <a:off x="1069848" y="345484"/>
            <a:ext cx="10058400" cy="578855"/>
          </a:xfrm>
        </p:spPr>
        <p:txBody>
          <a:bodyPr>
            <a:normAutofit fontScale="90000"/>
          </a:bodyPr>
          <a:lstStyle/>
          <a:p>
            <a:r>
              <a:rPr lang="en-US" i="1" dirty="0"/>
              <a:t>1</a:t>
            </a:r>
            <a:r>
              <a:rPr lang="ru-RU" i="1" dirty="0"/>
              <a:t>. Прогноз до завершения </a:t>
            </a:r>
            <a:r>
              <a:rPr lang="en-US" dirty="0"/>
              <a:t>ETC</a:t>
            </a:r>
            <a:endParaRPr lang="ru-RU" dirty="0"/>
          </a:p>
        </p:txBody>
      </p:sp>
      <p:sp>
        <p:nvSpPr>
          <p:cNvPr id="4" name="Номер слайда 3">
            <a:extLst>
              <a:ext uri="{FF2B5EF4-FFF2-40B4-BE49-F238E27FC236}">
                <a16:creationId xmlns="" xmlns:a16="http://schemas.microsoft.com/office/drawing/2014/main" id="{2A861082-8C6E-7E48-9449-2354FF8A6CCE}"/>
              </a:ext>
            </a:extLst>
          </p:cNvPr>
          <p:cNvSpPr>
            <a:spLocks noGrp="1"/>
          </p:cNvSpPr>
          <p:nvPr>
            <p:ph type="sldNum" sz="quarter" idx="12"/>
          </p:nvPr>
        </p:nvSpPr>
        <p:spPr/>
        <p:txBody>
          <a:bodyPr>
            <a:normAutofit fontScale="85000" lnSpcReduction="20000"/>
          </a:bodyPr>
          <a:lstStyle/>
          <a:p>
            <a:fld id="{4864967F-2DBF-447D-8CDA-37E7E09C20AC}" type="slidenum">
              <a:rPr lang="ru-RU" smtClean="0"/>
              <a:t>50</a:t>
            </a:fld>
            <a:endParaRPr lang="ru-RU"/>
          </a:p>
        </p:txBody>
      </p:sp>
      <p:sp>
        <p:nvSpPr>
          <p:cNvPr id="3" name="Объект 2">
            <a:extLst>
              <a:ext uri="{FF2B5EF4-FFF2-40B4-BE49-F238E27FC236}">
                <a16:creationId xmlns="" xmlns:a16="http://schemas.microsoft.com/office/drawing/2014/main" id="{1D3A21B5-A4A0-B64C-BDCC-F8F59591627D}"/>
              </a:ext>
            </a:extLst>
          </p:cNvPr>
          <p:cNvSpPr>
            <a:spLocks noGrp="1"/>
          </p:cNvSpPr>
          <p:nvPr>
            <p:ph sz="quarter" idx="1"/>
          </p:nvPr>
        </p:nvSpPr>
        <p:spPr>
          <a:xfrm>
            <a:off x="1069848" y="1033669"/>
            <a:ext cx="10058400" cy="5705061"/>
          </a:xfrm>
        </p:spPr>
        <p:txBody>
          <a:bodyPr>
            <a:noAutofit/>
          </a:bodyPr>
          <a:lstStyle/>
          <a:p>
            <a:pPr marL="0" indent="0" algn="just">
              <a:buNone/>
            </a:pPr>
            <a:r>
              <a:rPr lang="ru-RU" sz="2400" dirty="0"/>
              <a:t>1. в случае некорректности предыдущих оценок составляется новый прогноз:</a:t>
            </a:r>
          </a:p>
          <a:p>
            <a:pPr marL="0" indent="0" algn="just">
              <a:buNone/>
            </a:pPr>
            <a:r>
              <a:rPr lang="ru-RU" sz="2400" dirty="0"/>
              <a:t>ЕАС рассчитывается как фактические затраты на мо­мент расчета плюс величина ЕТС:</a:t>
            </a:r>
          </a:p>
          <a:p>
            <a:pPr marL="0" indent="0" algn="ctr">
              <a:buNone/>
            </a:pPr>
            <a:r>
              <a:rPr lang="ru-RU" sz="2400" dirty="0"/>
              <a:t>ЕАС = АС + ЕТС</a:t>
            </a:r>
          </a:p>
          <a:p>
            <a:pPr marL="0" indent="0" algn="just">
              <a:buNone/>
            </a:pPr>
            <a:r>
              <a:rPr lang="ru-RU" sz="2400" i="1" dirty="0"/>
              <a:t>Прогноз до завершения</a:t>
            </a:r>
            <a:r>
              <a:rPr lang="ru-RU" sz="2400" dirty="0"/>
              <a:t> на основе метода «снизу вверх» (</a:t>
            </a:r>
            <a:r>
              <a:rPr lang="en-US" sz="2400" dirty="0"/>
              <a:t>estimate to complete</a:t>
            </a:r>
            <a:r>
              <a:rPr lang="ru-RU" sz="2400" dirty="0"/>
              <a:t>, </a:t>
            </a:r>
            <a:r>
              <a:rPr lang="en-US" sz="2400" dirty="0"/>
              <a:t>ETC</a:t>
            </a:r>
            <a:r>
              <a:rPr lang="ru-RU" sz="2400" dirty="0"/>
              <a:t>) — это оценка, сделанная членами команды проек­та, реально участвующими в выполнении операций проекта. Они со­общают менеджеру проекта сведения о том, какие работы осталось выполнить (следовательно, и их стоимость), основываясь на инфор­мации об уже выполненных работах. Эти оценки суммируются для получения итогового значения ЕТС.</a:t>
            </a:r>
          </a:p>
        </p:txBody>
      </p:sp>
    </p:spTree>
    <p:extLst>
      <p:ext uri="{BB962C8B-B14F-4D97-AF65-F5344CB8AC3E}">
        <p14:creationId xmlns:p14="http://schemas.microsoft.com/office/powerpoint/2010/main" val="128398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E01A1B8-E771-774E-90E2-47D6C9844061}"/>
              </a:ext>
            </a:extLst>
          </p:cNvPr>
          <p:cNvSpPr>
            <a:spLocks noGrp="1"/>
          </p:cNvSpPr>
          <p:nvPr>
            <p:ph type="title"/>
          </p:nvPr>
        </p:nvSpPr>
        <p:spPr>
          <a:xfrm>
            <a:off x="1069848" y="305728"/>
            <a:ext cx="10058400" cy="549038"/>
          </a:xfrm>
        </p:spPr>
        <p:txBody>
          <a:bodyPr>
            <a:noAutofit/>
          </a:bodyPr>
          <a:lstStyle/>
          <a:p>
            <a:r>
              <a:rPr lang="ru-RU" sz="3600" i="1" dirty="0"/>
              <a:t>2. Бюджет по завершении</a:t>
            </a:r>
          </a:p>
        </p:txBody>
      </p:sp>
      <p:sp>
        <p:nvSpPr>
          <p:cNvPr id="4" name="Номер слайда 3">
            <a:extLst>
              <a:ext uri="{FF2B5EF4-FFF2-40B4-BE49-F238E27FC236}">
                <a16:creationId xmlns="" xmlns:a16="http://schemas.microsoft.com/office/drawing/2014/main" id="{03B2B87F-4975-ED48-B224-EAE05CD4EB99}"/>
              </a:ext>
            </a:extLst>
          </p:cNvPr>
          <p:cNvSpPr>
            <a:spLocks noGrp="1"/>
          </p:cNvSpPr>
          <p:nvPr>
            <p:ph type="sldNum" sz="quarter" idx="12"/>
          </p:nvPr>
        </p:nvSpPr>
        <p:spPr/>
        <p:txBody>
          <a:bodyPr>
            <a:normAutofit fontScale="85000" lnSpcReduction="20000"/>
          </a:bodyPr>
          <a:lstStyle/>
          <a:p>
            <a:fld id="{4864967F-2DBF-447D-8CDA-37E7E09C20AC}" type="slidenum">
              <a:rPr lang="ru-RU" smtClean="0"/>
              <a:t>51</a:t>
            </a:fld>
            <a:endParaRPr lang="ru-RU"/>
          </a:p>
        </p:txBody>
      </p:sp>
      <p:sp>
        <p:nvSpPr>
          <p:cNvPr id="3" name="Объект 2">
            <a:extLst>
              <a:ext uri="{FF2B5EF4-FFF2-40B4-BE49-F238E27FC236}">
                <a16:creationId xmlns="" xmlns:a16="http://schemas.microsoft.com/office/drawing/2014/main" id="{34C9CA00-6B33-B448-82A7-1383650E71AC}"/>
              </a:ext>
            </a:extLst>
          </p:cNvPr>
          <p:cNvSpPr>
            <a:spLocks noGrp="1"/>
          </p:cNvSpPr>
          <p:nvPr>
            <p:ph sz="quarter" idx="1"/>
          </p:nvPr>
        </p:nvSpPr>
        <p:spPr>
          <a:xfrm>
            <a:off x="576470" y="1053547"/>
            <a:ext cx="10551778" cy="5584361"/>
          </a:xfrm>
        </p:spPr>
        <p:txBody>
          <a:bodyPr>
            <a:noAutofit/>
          </a:bodyPr>
          <a:lstStyle/>
          <a:p>
            <a:pPr algn="just"/>
            <a:r>
              <a:rPr lang="ru-RU" sz="2400" dirty="0"/>
              <a:t>2. в случае, когда возникли непредвиденные отклонения, которые в дальнейшем, скорее всего, не возникнут вновь.</a:t>
            </a:r>
          </a:p>
          <a:p>
            <a:pPr algn="just"/>
            <a:r>
              <a:rPr lang="ru-RU" sz="2400" i="1" dirty="0"/>
              <a:t>Бюджет по завершении</a:t>
            </a:r>
            <a:r>
              <a:rPr lang="ru-RU" sz="2400" dirty="0"/>
              <a:t> (</a:t>
            </a:r>
            <a:r>
              <a:rPr lang="en-US" sz="2400" dirty="0"/>
              <a:t>budget at completion</a:t>
            </a:r>
            <a:r>
              <a:rPr lang="ru-RU" sz="2400" dirty="0"/>
              <a:t>, ВАС). ВАС — это сумма всех расходов для всех оставшихся работ (это общий плановый объем для оставшихся компонент работ или проекта).</a:t>
            </a:r>
          </a:p>
          <a:p>
            <a:pPr algn="just"/>
            <a:r>
              <a:rPr lang="ru-RU" sz="2400" dirty="0"/>
              <a:t>EAC = AC + (BAC — EV)</a:t>
            </a:r>
          </a:p>
          <a:p>
            <a:pPr algn="just"/>
            <a:r>
              <a:rPr lang="ru-RU" sz="2400" dirty="0"/>
              <a:t>По этой формуле ЕАС определяется на основе фактической стоимости на конкретную дату и предположения, что все будущие работы ЕТС будут выполне­ны по </a:t>
            </a:r>
            <a:r>
              <a:rPr lang="ru-RU" sz="2400" dirty="0" err="1"/>
              <a:t>забюджетированным</a:t>
            </a:r>
            <a:r>
              <a:rPr lang="ru-RU" sz="2400" dirty="0"/>
              <a:t> ставкам.</a:t>
            </a:r>
          </a:p>
          <a:p>
            <a:r>
              <a:rPr lang="ru-RU" sz="2400" dirty="0"/>
              <a:t>Предположим, что АС = 800 </a:t>
            </a:r>
            <a:r>
              <a:rPr lang="ru-RU" sz="2400" dirty="0" smtClean="0"/>
              <a:t>тыс</a:t>
            </a:r>
            <a:r>
              <a:rPr lang="ru-RU" sz="2400" dirty="0" smtClean="0"/>
              <a:t>., </a:t>
            </a:r>
            <a:r>
              <a:rPr lang="ru-RU" sz="2400" dirty="0"/>
              <a:t>ВАС = 1200 </a:t>
            </a:r>
            <a:r>
              <a:rPr lang="ru-RU" sz="2400" dirty="0" smtClean="0"/>
              <a:t>тыс</a:t>
            </a:r>
            <a:r>
              <a:rPr lang="ru-RU" sz="2400" dirty="0" smtClean="0"/>
              <a:t>., </a:t>
            </a:r>
            <a:r>
              <a:rPr lang="en-US" sz="2400" dirty="0"/>
              <a:t>EV </a:t>
            </a:r>
            <a:r>
              <a:rPr lang="ru-RU" sz="2400" dirty="0"/>
              <a:t>= 600 </a:t>
            </a:r>
            <a:r>
              <a:rPr lang="ru-RU" sz="2400" dirty="0" smtClean="0"/>
              <a:t>тыс.</a:t>
            </a:r>
            <a:endParaRPr lang="ru-RU" sz="2400" dirty="0"/>
          </a:p>
          <a:p>
            <a:r>
              <a:rPr lang="ru-RU" sz="2400" dirty="0"/>
              <a:t>Тогда ЕАС = 800 + 1200 - 600 = 1400 </a:t>
            </a:r>
            <a:r>
              <a:rPr lang="ru-RU" sz="2400" dirty="0" smtClean="0"/>
              <a:t>тыс.</a:t>
            </a:r>
            <a:endParaRPr lang="ru-RU" sz="2400" dirty="0"/>
          </a:p>
          <a:p>
            <a:r>
              <a:rPr lang="ru-RU" sz="2400" dirty="0"/>
              <a:t>Это значит, что вы потратите 1400 </a:t>
            </a:r>
            <a:r>
              <a:rPr lang="ru-RU" sz="2400" dirty="0" smtClean="0"/>
              <a:t>тыс., </a:t>
            </a:r>
            <a:r>
              <a:rPr lang="ru-RU" sz="2400" dirty="0"/>
              <a:t>на выполнение этого компонента работ (проекта), предполагая, что оставшаяся работа будет вы­полняться по </a:t>
            </a:r>
            <a:r>
              <a:rPr lang="ru-RU" sz="2400" dirty="0" err="1"/>
              <a:t>забюджетированным</a:t>
            </a:r>
            <a:r>
              <a:rPr lang="ru-RU" sz="2400" dirty="0"/>
              <a:t> ставкам.</a:t>
            </a:r>
          </a:p>
          <a:p>
            <a:pPr algn="just"/>
            <a:endParaRPr lang="ru-RU" sz="2400" dirty="0"/>
          </a:p>
        </p:txBody>
      </p:sp>
    </p:spTree>
    <p:extLst>
      <p:ext uri="{BB962C8B-B14F-4D97-AF65-F5344CB8AC3E}">
        <p14:creationId xmlns:p14="http://schemas.microsoft.com/office/powerpoint/2010/main" val="68481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FFF84FD-CFFA-3949-B371-3D0363A8CF91}"/>
              </a:ext>
            </a:extLst>
          </p:cNvPr>
          <p:cNvSpPr>
            <a:spLocks noGrp="1"/>
          </p:cNvSpPr>
          <p:nvPr>
            <p:ph type="title"/>
          </p:nvPr>
        </p:nvSpPr>
        <p:spPr>
          <a:xfrm>
            <a:off x="1069848" y="484632"/>
            <a:ext cx="10058400" cy="668307"/>
          </a:xfrm>
        </p:spPr>
        <p:txBody>
          <a:bodyPr>
            <a:noAutofit/>
          </a:bodyPr>
          <a:lstStyle/>
          <a:p>
            <a:r>
              <a:rPr lang="ru-RU" sz="3600" i="1" dirty="0"/>
              <a:t>3. с эффективнос­тью текущего </a:t>
            </a:r>
            <a:r>
              <a:rPr lang="en-US" sz="3600" i="1" dirty="0"/>
              <a:t>CPI</a:t>
            </a:r>
            <a:endParaRPr lang="ru-RU" sz="3600" i="1" dirty="0"/>
          </a:p>
        </p:txBody>
      </p:sp>
      <p:sp>
        <p:nvSpPr>
          <p:cNvPr id="4" name="Номер слайда 3">
            <a:extLst>
              <a:ext uri="{FF2B5EF4-FFF2-40B4-BE49-F238E27FC236}">
                <a16:creationId xmlns="" xmlns:a16="http://schemas.microsoft.com/office/drawing/2014/main" id="{A89B4AB0-C2A9-6D4F-8E3F-D573AE584E27}"/>
              </a:ext>
            </a:extLst>
          </p:cNvPr>
          <p:cNvSpPr>
            <a:spLocks noGrp="1"/>
          </p:cNvSpPr>
          <p:nvPr>
            <p:ph type="sldNum" sz="quarter" idx="12"/>
          </p:nvPr>
        </p:nvSpPr>
        <p:spPr/>
        <p:txBody>
          <a:bodyPr>
            <a:normAutofit fontScale="85000" lnSpcReduction="20000"/>
          </a:bodyPr>
          <a:lstStyle/>
          <a:p>
            <a:fld id="{4864967F-2DBF-447D-8CDA-37E7E09C20AC}" type="slidenum">
              <a:rPr lang="ru-RU" smtClean="0"/>
              <a:t>52</a:t>
            </a:fld>
            <a:endParaRPr lang="ru-RU"/>
          </a:p>
        </p:txBody>
      </p:sp>
      <p:sp>
        <p:nvSpPr>
          <p:cNvPr id="3" name="Объект 2">
            <a:extLst>
              <a:ext uri="{FF2B5EF4-FFF2-40B4-BE49-F238E27FC236}">
                <a16:creationId xmlns="" xmlns:a16="http://schemas.microsoft.com/office/drawing/2014/main" id="{D809013E-6B80-9941-A9FC-BE1FB6D12D36}"/>
              </a:ext>
            </a:extLst>
          </p:cNvPr>
          <p:cNvSpPr>
            <a:spLocks noGrp="1"/>
          </p:cNvSpPr>
          <p:nvPr>
            <p:ph sz="quarter" idx="1"/>
          </p:nvPr>
        </p:nvSpPr>
        <p:spPr>
          <a:xfrm>
            <a:off x="1069848" y="1425668"/>
            <a:ext cx="10241280" cy="5064583"/>
          </a:xfrm>
        </p:spPr>
        <p:txBody>
          <a:bodyPr>
            <a:normAutofit/>
          </a:bodyPr>
          <a:lstStyle/>
          <a:p>
            <a:pPr algn="just"/>
            <a:r>
              <a:rPr lang="ru-RU" sz="2400" dirty="0"/>
              <a:t>3. в случае типичных и ожидаемых далее отклонений:</a:t>
            </a:r>
          </a:p>
          <a:p>
            <a:pPr algn="just"/>
            <a:r>
              <a:rPr lang="ru-RU" sz="2400" dirty="0"/>
              <a:t>«ЕАС для работ ЕТС, вы­полненных с эффективностью текущего СР</a:t>
            </a:r>
            <a:r>
              <a:rPr lang="en-US" sz="2400" dirty="0"/>
              <a:t>I</a:t>
            </a:r>
            <a:r>
              <a:rPr lang="ru-RU" sz="2400" dirty="0"/>
              <a:t>». </a:t>
            </a:r>
            <a:endParaRPr lang="en-US" sz="2400" dirty="0"/>
          </a:p>
          <a:p>
            <a:pPr algn="just"/>
            <a:r>
              <a:rPr lang="ru-RU" sz="2400" dirty="0"/>
              <a:t>Этот прогноз предполагает, что будущее исполнение проекта будет таким же, как и предыду­щее:</a:t>
            </a:r>
          </a:p>
          <a:p>
            <a:pPr marL="0" indent="0" algn="ctr">
              <a:buNone/>
            </a:pPr>
            <a:r>
              <a:rPr lang="ru-RU" sz="2400" dirty="0"/>
              <a:t>ЕАС = ВАС / Совокупный </a:t>
            </a:r>
            <a:r>
              <a:rPr lang="en-US" sz="2400" dirty="0"/>
              <a:t>CPI</a:t>
            </a:r>
            <a:r>
              <a:rPr lang="ru-RU" sz="2400" dirty="0"/>
              <a:t>.</a:t>
            </a:r>
          </a:p>
          <a:p>
            <a:pPr algn="just"/>
            <a:r>
              <a:rPr lang="ru-RU" sz="2400" dirty="0"/>
              <a:t>Предположим, что ВАС = 2200 </a:t>
            </a:r>
            <a:r>
              <a:rPr lang="ru-RU" sz="2400" dirty="0" smtClean="0"/>
              <a:t>тыс., </a:t>
            </a:r>
            <a:r>
              <a:rPr lang="ru-RU" sz="2400" dirty="0"/>
              <a:t>совокупный </a:t>
            </a:r>
            <a:r>
              <a:rPr lang="en-US" sz="2400" dirty="0"/>
              <a:t>CPI </a:t>
            </a:r>
            <a:r>
              <a:rPr lang="ru-RU" sz="2400" dirty="0"/>
              <a:t>= 1,2. Следовательно,</a:t>
            </a:r>
          </a:p>
          <a:p>
            <a:pPr marL="0" indent="0" algn="ctr">
              <a:buNone/>
            </a:pPr>
            <a:r>
              <a:rPr lang="ru-RU" sz="2400" dirty="0"/>
              <a:t>ЕАС = 2200 / 1,2 = 1833,33 </a:t>
            </a:r>
            <a:r>
              <a:rPr lang="ru-RU" sz="2400" dirty="0" smtClean="0"/>
              <a:t>тыс.</a:t>
            </a:r>
            <a:endParaRPr lang="ru-RU" sz="2400" dirty="0"/>
          </a:p>
          <a:p>
            <a:pPr algn="just"/>
            <a:r>
              <a:rPr lang="ru-RU" sz="2400" dirty="0"/>
              <a:t>Формула показывает, что вы ожидаете экономию расходов по сравнению с запланированным уровнем.</a:t>
            </a:r>
          </a:p>
          <a:p>
            <a:pPr algn="just"/>
            <a:endParaRPr lang="ru-RU" sz="2400" dirty="0"/>
          </a:p>
        </p:txBody>
      </p:sp>
    </p:spTree>
    <p:extLst>
      <p:ext uri="{BB962C8B-B14F-4D97-AF65-F5344CB8AC3E}">
        <p14:creationId xmlns:p14="http://schemas.microsoft.com/office/powerpoint/2010/main" val="206679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968572B-3816-1549-BDC8-D29456FC5834}"/>
              </a:ext>
            </a:extLst>
          </p:cNvPr>
          <p:cNvSpPr>
            <a:spLocks noGrp="1"/>
          </p:cNvSpPr>
          <p:nvPr>
            <p:ph type="title"/>
          </p:nvPr>
        </p:nvSpPr>
        <p:spPr>
          <a:xfrm>
            <a:off x="1069848" y="484632"/>
            <a:ext cx="10058400" cy="628551"/>
          </a:xfrm>
        </p:spPr>
        <p:txBody>
          <a:bodyPr>
            <a:normAutofit fontScale="90000"/>
          </a:bodyPr>
          <a:lstStyle/>
          <a:p>
            <a:r>
              <a:rPr lang="ru-RU" i="1" dirty="0"/>
              <a:t>4. с учетом обоих факторов</a:t>
            </a:r>
          </a:p>
        </p:txBody>
      </p:sp>
      <p:sp>
        <p:nvSpPr>
          <p:cNvPr id="4" name="Номер слайда 3">
            <a:extLst>
              <a:ext uri="{FF2B5EF4-FFF2-40B4-BE49-F238E27FC236}">
                <a16:creationId xmlns="" xmlns:a16="http://schemas.microsoft.com/office/drawing/2014/main" id="{C18E92C0-EC32-4442-86CD-D657D0BB9A5E}"/>
              </a:ext>
            </a:extLst>
          </p:cNvPr>
          <p:cNvSpPr>
            <a:spLocks noGrp="1"/>
          </p:cNvSpPr>
          <p:nvPr>
            <p:ph type="sldNum" sz="quarter" idx="12"/>
          </p:nvPr>
        </p:nvSpPr>
        <p:spPr/>
        <p:txBody>
          <a:bodyPr>
            <a:normAutofit fontScale="85000" lnSpcReduction="20000"/>
          </a:bodyPr>
          <a:lstStyle/>
          <a:p>
            <a:fld id="{4864967F-2DBF-447D-8CDA-37E7E09C20AC}" type="slidenum">
              <a:rPr lang="ru-RU" smtClean="0"/>
              <a:t>53</a:t>
            </a:fld>
            <a:endParaRPr lang="ru-RU"/>
          </a:p>
        </p:txBody>
      </p:sp>
      <p:sp>
        <p:nvSpPr>
          <p:cNvPr id="3" name="Объект 2">
            <a:extLst>
              <a:ext uri="{FF2B5EF4-FFF2-40B4-BE49-F238E27FC236}">
                <a16:creationId xmlns="" xmlns:a16="http://schemas.microsoft.com/office/drawing/2014/main" id="{5C323D14-8A5D-D445-BD29-F9D1EF5654C9}"/>
              </a:ext>
            </a:extLst>
          </p:cNvPr>
          <p:cNvSpPr>
            <a:spLocks noGrp="1"/>
          </p:cNvSpPr>
          <p:nvPr>
            <p:ph sz="quarter" idx="1"/>
          </p:nvPr>
        </p:nvSpPr>
        <p:spPr>
          <a:xfrm>
            <a:off x="1069848" y="1490870"/>
            <a:ext cx="10058400" cy="4681330"/>
          </a:xfrm>
        </p:spPr>
        <p:txBody>
          <a:bodyPr>
            <a:normAutofit/>
          </a:bodyPr>
          <a:lstStyle/>
          <a:p>
            <a:pPr algn="just"/>
            <a:r>
              <a:rPr lang="ru-RU" sz="2400" dirty="0"/>
              <a:t>Последняя формула звучит так: «ЕАС для работ ЕТС с учетом обоих факторов </a:t>
            </a:r>
            <a:r>
              <a:rPr lang="en-US" sz="2400" dirty="0"/>
              <a:t>SPI </a:t>
            </a:r>
            <a:r>
              <a:rPr lang="ru-RU" sz="2400" dirty="0"/>
              <a:t>и СР</a:t>
            </a:r>
            <a:r>
              <a:rPr lang="en-US" sz="2400" dirty="0"/>
              <a:t>I</a:t>
            </a:r>
            <a:r>
              <a:rPr lang="ru-RU" sz="2400" dirty="0"/>
              <a:t>». Эта формула предполагает следующее: текущий перерасход бюджета и жесткую необходимость уложиться в срок. Формула имеет следующий вид:</a:t>
            </a:r>
          </a:p>
          <a:p>
            <a:pPr algn="just"/>
            <a:r>
              <a:rPr lang="ru-RU" sz="2400" dirty="0"/>
              <a:t>ЕАС = АС + ((ВАС - </a:t>
            </a:r>
            <a:r>
              <a:rPr lang="en-US" sz="2400" dirty="0"/>
              <a:t>EV</a:t>
            </a:r>
            <a:r>
              <a:rPr lang="ru-RU" sz="2400" dirty="0"/>
              <a:t>) / (Совокупный </a:t>
            </a:r>
            <a:r>
              <a:rPr lang="en-US" sz="2400" dirty="0"/>
              <a:t>CPI </a:t>
            </a:r>
            <a:r>
              <a:rPr lang="ru-RU" sz="2400" dirty="0"/>
              <a:t>х Совокупный </a:t>
            </a:r>
            <a:r>
              <a:rPr lang="en-US" sz="2400" dirty="0"/>
              <a:t>SPI</a:t>
            </a:r>
            <a:r>
              <a:rPr lang="ru-RU" sz="2400" dirty="0"/>
              <a:t>)).</a:t>
            </a:r>
          </a:p>
          <a:p>
            <a:pPr algn="just"/>
            <a:r>
              <a:rPr lang="ru-RU" sz="2400" dirty="0"/>
              <a:t>Предположим, что АС = 1000 </a:t>
            </a:r>
            <a:r>
              <a:rPr lang="ru-RU" sz="2400" dirty="0" smtClean="0"/>
              <a:t>тыс., </a:t>
            </a:r>
            <a:r>
              <a:rPr lang="ru-RU" sz="2400" dirty="0"/>
              <a:t>ВАС = 1500 </a:t>
            </a:r>
            <a:r>
              <a:rPr lang="ru-RU" sz="2400" dirty="0" smtClean="0"/>
              <a:t>тыс., </a:t>
            </a:r>
            <a:r>
              <a:rPr lang="ru-RU" sz="2400" dirty="0"/>
              <a:t/>
            </a:r>
            <a:br>
              <a:rPr lang="ru-RU" sz="2400" dirty="0"/>
            </a:br>
            <a:r>
              <a:rPr lang="en-US" sz="2400" dirty="0"/>
              <a:t>EV </a:t>
            </a:r>
            <a:r>
              <a:rPr lang="ru-RU" sz="2400" dirty="0"/>
              <a:t>= 900 </a:t>
            </a:r>
            <a:r>
              <a:rPr lang="ru-RU" sz="2400" dirty="0" smtClean="0"/>
              <a:t>тыс., </a:t>
            </a:r>
            <a:r>
              <a:rPr lang="ru-RU" sz="2400" dirty="0"/>
              <a:t>совокупный </a:t>
            </a:r>
            <a:r>
              <a:rPr lang="en-US" sz="2400" dirty="0"/>
              <a:t>CPI </a:t>
            </a:r>
            <a:r>
              <a:rPr lang="ru-RU" sz="2400" dirty="0"/>
              <a:t>= 0,97, совокупный </a:t>
            </a:r>
            <a:r>
              <a:rPr lang="en-US" sz="2400" dirty="0"/>
              <a:t>SPI </a:t>
            </a:r>
            <a:r>
              <a:rPr lang="ru-RU" sz="2400" dirty="0"/>
              <a:t>= 1,05.</a:t>
            </a:r>
          </a:p>
          <a:p>
            <a:pPr algn="just"/>
            <a:r>
              <a:rPr lang="ru-RU" sz="2400" dirty="0"/>
              <a:t>Получаем:</a:t>
            </a:r>
          </a:p>
          <a:p>
            <a:pPr algn="just"/>
            <a:r>
              <a:rPr lang="ru-RU" sz="2400" dirty="0"/>
              <a:t>ЕАС = 1000 + ((1500 - 900) / (0,97 х 1,05)) = 1598,1 </a:t>
            </a:r>
            <a:r>
              <a:rPr lang="ru-RU" sz="2400" dirty="0" smtClean="0"/>
              <a:t>тыс.</a:t>
            </a:r>
            <a:endParaRPr lang="ru-RU" sz="2400" dirty="0"/>
          </a:p>
          <a:p>
            <a:pPr algn="just"/>
            <a:endParaRPr lang="ru-RU" sz="2400" dirty="0"/>
          </a:p>
        </p:txBody>
      </p:sp>
    </p:spTree>
    <p:extLst>
      <p:ext uri="{BB962C8B-B14F-4D97-AF65-F5344CB8AC3E}">
        <p14:creationId xmlns:p14="http://schemas.microsoft.com/office/powerpoint/2010/main" val="159720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F9C3480-9143-1746-B878-BE066D10519F}"/>
              </a:ext>
            </a:extLst>
          </p:cNvPr>
          <p:cNvSpPr>
            <a:spLocks noGrp="1"/>
          </p:cNvSpPr>
          <p:nvPr>
            <p:ph type="title"/>
          </p:nvPr>
        </p:nvSpPr>
        <p:spPr>
          <a:xfrm>
            <a:off x="1069848" y="97006"/>
            <a:ext cx="10058400" cy="588794"/>
          </a:xfrm>
        </p:spPr>
        <p:txBody>
          <a:bodyPr>
            <a:normAutofit fontScale="90000"/>
          </a:bodyPr>
          <a:lstStyle/>
          <a:p>
            <a:r>
              <a:rPr lang="ru-RU" dirty="0"/>
              <a:t>Методы определения ЕТС</a:t>
            </a:r>
          </a:p>
        </p:txBody>
      </p:sp>
      <p:sp>
        <p:nvSpPr>
          <p:cNvPr id="4" name="Номер слайда 3">
            <a:extLst>
              <a:ext uri="{FF2B5EF4-FFF2-40B4-BE49-F238E27FC236}">
                <a16:creationId xmlns="" xmlns:a16="http://schemas.microsoft.com/office/drawing/2014/main" id="{F5A48BB2-4BF0-D947-A882-27594542AFF0}"/>
              </a:ext>
            </a:extLst>
          </p:cNvPr>
          <p:cNvSpPr>
            <a:spLocks noGrp="1"/>
          </p:cNvSpPr>
          <p:nvPr>
            <p:ph type="sldNum" sz="quarter" idx="12"/>
          </p:nvPr>
        </p:nvSpPr>
        <p:spPr/>
        <p:txBody>
          <a:bodyPr>
            <a:normAutofit fontScale="85000" lnSpcReduction="20000"/>
          </a:bodyPr>
          <a:lstStyle/>
          <a:p>
            <a:fld id="{4864967F-2DBF-447D-8CDA-37E7E09C20AC}" type="slidenum">
              <a:rPr lang="ru-RU" smtClean="0"/>
              <a:t>54</a:t>
            </a:fld>
            <a:endParaRPr lang="ru-RU"/>
          </a:p>
        </p:txBody>
      </p:sp>
      <p:sp>
        <p:nvSpPr>
          <p:cNvPr id="3" name="Объект 2">
            <a:extLst>
              <a:ext uri="{FF2B5EF4-FFF2-40B4-BE49-F238E27FC236}">
                <a16:creationId xmlns="" xmlns:a16="http://schemas.microsoft.com/office/drawing/2014/main" id="{CF7E119D-91A1-A14B-B6C6-F54ADB526536}"/>
              </a:ext>
            </a:extLst>
          </p:cNvPr>
          <p:cNvSpPr>
            <a:spLocks noGrp="1"/>
          </p:cNvSpPr>
          <p:nvPr>
            <p:ph sz="quarter" idx="1"/>
          </p:nvPr>
        </p:nvSpPr>
        <p:spPr>
          <a:xfrm>
            <a:off x="515815" y="668215"/>
            <a:ext cx="10973820" cy="6100333"/>
          </a:xfrm>
        </p:spPr>
        <p:txBody>
          <a:bodyPr>
            <a:noAutofit/>
          </a:bodyPr>
          <a:lstStyle/>
          <a:p>
            <a:pPr algn="just"/>
            <a:r>
              <a:rPr lang="ru-RU" sz="2400" dirty="0"/>
              <a:t>Вдобавок к определению ЕТС методом «снизу вверх», существу­ют еще две формулы для его вычисления.</a:t>
            </a:r>
          </a:p>
          <a:p>
            <a:pPr algn="just"/>
            <a:r>
              <a:rPr lang="ru-RU" sz="2400" dirty="0"/>
              <a:t>Если вы уверены, что будущие отклонения в стоимости будут похожи на текущие, то ЕТС вычисляется так:</a:t>
            </a:r>
          </a:p>
          <a:p>
            <a:pPr marL="0" indent="0" algn="ctr">
              <a:buNone/>
            </a:pPr>
            <a:r>
              <a:rPr lang="ru-RU" sz="2400" dirty="0"/>
              <a:t>ЕТС = (ВАС - Совокупный </a:t>
            </a:r>
            <a:r>
              <a:rPr lang="en-US" sz="2400" dirty="0"/>
              <a:t>EV</a:t>
            </a:r>
            <a:r>
              <a:rPr lang="ru-RU" sz="2400" dirty="0"/>
              <a:t>) / Совокупный </a:t>
            </a:r>
            <a:r>
              <a:rPr lang="en-US" sz="2400" dirty="0"/>
              <a:t>CPI</a:t>
            </a:r>
            <a:endParaRPr lang="ru-RU" sz="2400" dirty="0"/>
          </a:p>
          <a:p>
            <a:pPr algn="just"/>
            <a:r>
              <a:rPr lang="ru-RU" sz="2400" dirty="0"/>
              <a:t>Предположив, что совокупный </a:t>
            </a:r>
            <a:r>
              <a:rPr lang="en-US" sz="2400" dirty="0"/>
              <a:t>EV </a:t>
            </a:r>
            <a:r>
              <a:rPr lang="ru-RU" sz="2400" dirty="0"/>
              <a:t>=725, совокупный </a:t>
            </a:r>
            <a:r>
              <a:rPr lang="en-US" sz="2400" dirty="0"/>
              <a:t>CPI </a:t>
            </a:r>
            <a:r>
              <a:rPr lang="ru-RU" sz="2400" dirty="0"/>
              <a:t>= 1,12, </a:t>
            </a:r>
            <a:br>
              <a:rPr lang="ru-RU" sz="2400" dirty="0"/>
            </a:br>
            <a:r>
              <a:rPr lang="ru-RU" sz="2400" dirty="0"/>
              <a:t>ВАС = 1000, получаем: ЕТС = (1000 - 725) / 1,12 = 245,5.</a:t>
            </a:r>
          </a:p>
          <a:p>
            <a:pPr algn="just"/>
            <a:r>
              <a:rPr lang="ru-RU" dirty="0"/>
              <a:t>Таким образом, на момент расчета вам необходимы 245,5 </a:t>
            </a:r>
            <a:r>
              <a:rPr lang="ru-RU" dirty="0" smtClean="0"/>
              <a:t>тыс., </a:t>
            </a:r>
            <a:r>
              <a:rPr lang="ru-RU" dirty="0"/>
              <a:t>для завершения оставшихся работ или проекта.</a:t>
            </a:r>
          </a:p>
          <a:p>
            <a:pPr algn="just"/>
            <a:r>
              <a:rPr lang="ru-RU" sz="2400" dirty="0"/>
              <a:t>Если вы уверены, что будущие отклонения в стоимости не будут похожи на предыдущие, то ЕТС вычисляется так:</a:t>
            </a:r>
          </a:p>
          <a:p>
            <a:pPr marL="0" indent="0" algn="ctr">
              <a:buNone/>
            </a:pPr>
            <a:r>
              <a:rPr lang="ru-RU" sz="2400" dirty="0"/>
              <a:t>ЕТС = ВАС - Совокупный </a:t>
            </a:r>
            <a:r>
              <a:rPr lang="en-US" sz="2400" dirty="0"/>
              <a:t>EV</a:t>
            </a:r>
            <a:endParaRPr lang="ru-RU" sz="2400" dirty="0"/>
          </a:p>
          <a:p>
            <a:pPr algn="just"/>
            <a:r>
              <a:rPr lang="ru-RU" sz="2400" dirty="0"/>
              <a:t>Подставим значения: ЕТС = 1000 - 725 = 275.</a:t>
            </a:r>
          </a:p>
          <a:p>
            <a:pPr algn="just"/>
            <a:r>
              <a:rPr lang="ru-RU" sz="2400" dirty="0"/>
              <a:t>В этом случае вам потребуются 275 </a:t>
            </a:r>
            <a:r>
              <a:rPr lang="ru-RU" sz="2400" dirty="0" smtClean="0"/>
              <a:t>тыс., </a:t>
            </a:r>
            <a:r>
              <a:rPr lang="ru-RU" sz="2400" dirty="0"/>
              <a:t>для завершения остав­шихся работ.</a:t>
            </a:r>
          </a:p>
        </p:txBody>
      </p:sp>
    </p:spTree>
    <p:extLst>
      <p:ext uri="{BB962C8B-B14F-4D97-AF65-F5344CB8AC3E}">
        <p14:creationId xmlns:p14="http://schemas.microsoft.com/office/powerpoint/2010/main" val="422703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6D74E3B-2B4B-3946-81A7-4B560F5A33CE}"/>
              </a:ext>
            </a:extLst>
          </p:cNvPr>
          <p:cNvSpPr>
            <a:spLocks noGrp="1"/>
          </p:cNvSpPr>
          <p:nvPr>
            <p:ph type="title"/>
          </p:nvPr>
        </p:nvSpPr>
        <p:spPr>
          <a:xfrm>
            <a:off x="1069848" y="87067"/>
            <a:ext cx="10058400" cy="1026116"/>
          </a:xfrm>
        </p:spPr>
        <p:txBody>
          <a:bodyPr>
            <a:normAutofit/>
          </a:bodyPr>
          <a:lstStyle/>
          <a:p>
            <a:r>
              <a:rPr lang="ru-RU" sz="4000" dirty="0"/>
              <a:t>Индекс производительности до завершения</a:t>
            </a:r>
          </a:p>
        </p:txBody>
      </p:sp>
      <p:sp>
        <p:nvSpPr>
          <p:cNvPr id="4" name="Номер слайда 3">
            <a:extLst>
              <a:ext uri="{FF2B5EF4-FFF2-40B4-BE49-F238E27FC236}">
                <a16:creationId xmlns="" xmlns:a16="http://schemas.microsoft.com/office/drawing/2014/main" id="{B771B266-0444-4D48-876E-64C8D9DD7325}"/>
              </a:ext>
            </a:extLst>
          </p:cNvPr>
          <p:cNvSpPr>
            <a:spLocks noGrp="1"/>
          </p:cNvSpPr>
          <p:nvPr>
            <p:ph type="sldNum" sz="quarter" idx="12"/>
          </p:nvPr>
        </p:nvSpPr>
        <p:spPr/>
        <p:txBody>
          <a:bodyPr>
            <a:normAutofit fontScale="85000" lnSpcReduction="20000"/>
          </a:bodyPr>
          <a:lstStyle/>
          <a:p>
            <a:fld id="{4864967F-2DBF-447D-8CDA-37E7E09C20AC}" type="slidenum">
              <a:rPr lang="ru-RU" smtClean="0"/>
              <a:t>55</a:t>
            </a:fld>
            <a:endParaRPr lang="ru-RU"/>
          </a:p>
        </p:txBody>
      </p:sp>
      <p:sp>
        <p:nvSpPr>
          <p:cNvPr id="3" name="Объект 2">
            <a:extLst>
              <a:ext uri="{FF2B5EF4-FFF2-40B4-BE49-F238E27FC236}">
                <a16:creationId xmlns="" xmlns:a16="http://schemas.microsoft.com/office/drawing/2014/main" id="{5C059D5C-7489-DB4A-A132-DB10FEC2EDF9}"/>
              </a:ext>
            </a:extLst>
          </p:cNvPr>
          <p:cNvSpPr>
            <a:spLocks noGrp="1"/>
          </p:cNvSpPr>
          <p:nvPr>
            <p:ph sz="quarter" idx="1"/>
          </p:nvPr>
        </p:nvSpPr>
        <p:spPr>
          <a:xfrm>
            <a:off x="327991" y="1202635"/>
            <a:ext cx="10983137" cy="5435274"/>
          </a:xfrm>
        </p:spPr>
        <p:txBody>
          <a:bodyPr>
            <a:noAutofit/>
          </a:bodyPr>
          <a:lstStyle/>
          <a:p>
            <a:pPr algn="just"/>
            <a:r>
              <a:rPr lang="ru-RU" sz="2400" dirty="0"/>
              <a:t>Индекс производительности до завершения (</a:t>
            </a:r>
            <a:r>
              <a:rPr lang="en-US" sz="2400" dirty="0"/>
              <a:t>to</a:t>
            </a:r>
            <a:r>
              <a:rPr lang="ru-RU" sz="2400" dirty="0"/>
              <a:t>-</a:t>
            </a:r>
            <a:r>
              <a:rPr lang="en-US" sz="2400" dirty="0"/>
              <a:t>complete performance index</a:t>
            </a:r>
            <a:r>
              <a:rPr lang="ru-RU" sz="2400" dirty="0"/>
              <a:t>, </a:t>
            </a:r>
            <a:r>
              <a:rPr lang="en-US" sz="2400" dirty="0"/>
              <a:t>TCPI</a:t>
            </a:r>
            <a:r>
              <a:rPr lang="ru-RU" sz="2400" dirty="0"/>
              <a:t>) представляет собой прогноз эффективности выполне­ния стоимости, которая должна быть достигнута на оставшихся ра­ботах для достижения ЕАС или ЕТС. Этот показатель вычисляется путем деления стоимости оставшихся работ на оставшиеся денеж­ные фонды:</a:t>
            </a:r>
          </a:p>
          <a:p>
            <a:pPr marL="0" indent="0" algn="ctr">
              <a:buNone/>
            </a:pPr>
            <a:r>
              <a:rPr lang="en-US" sz="2400" dirty="0"/>
              <a:t>TCPI </a:t>
            </a:r>
            <a:r>
              <a:rPr lang="ru-RU" sz="2400" dirty="0"/>
              <a:t>= (ВАС - </a:t>
            </a:r>
            <a:r>
              <a:rPr lang="en-US" sz="2400" dirty="0"/>
              <a:t>EV</a:t>
            </a:r>
            <a:r>
              <a:rPr lang="ru-RU" sz="2400" dirty="0"/>
              <a:t>) / (ВАС - АС).</a:t>
            </a:r>
          </a:p>
          <a:p>
            <a:pPr algn="just"/>
            <a:r>
              <a:rPr lang="ru-RU" sz="2400" dirty="0"/>
              <a:t>Предположим, что ВАС = 1000 </a:t>
            </a:r>
            <a:r>
              <a:rPr lang="ru-RU" sz="2400" dirty="0" smtClean="0"/>
              <a:t>тыс., </a:t>
            </a:r>
            <a:r>
              <a:rPr lang="en-US" sz="2400" dirty="0"/>
              <a:t>EV </a:t>
            </a:r>
            <a:r>
              <a:rPr lang="ru-RU" sz="2400" dirty="0"/>
              <a:t>= 700 долл., АС = 800 </a:t>
            </a:r>
            <a:r>
              <a:rPr lang="ru-RU" sz="2400" dirty="0" smtClean="0"/>
              <a:t>тыс.</a:t>
            </a:r>
            <a:endParaRPr lang="ru-RU" sz="2400" dirty="0"/>
          </a:p>
          <a:p>
            <a:pPr algn="just"/>
            <a:r>
              <a:rPr lang="ru-RU" sz="2400" dirty="0"/>
              <a:t>Тогда: </a:t>
            </a:r>
            <a:r>
              <a:rPr lang="en-US" sz="2400" dirty="0"/>
              <a:t>TCPI </a:t>
            </a:r>
            <a:r>
              <a:rPr lang="ru-RU" sz="2400" dirty="0"/>
              <a:t>= (1000 - 700) / (1000 - 800) = 1,5.</a:t>
            </a:r>
          </a:p>
          <a:p>
            <a:pPr algn="just"/>
            <a:r>
              <a:rPr lang="ru-RU" sz="2400" dirty="0"/>
              <a:t>Полученный результат означает, что вам необходимо увеличить </a:t>
            </a:r>
            <a:r>
              <a:rPr lang="en-US" sz="2400" dirty="0"/>
              <a:t>CPI </a:t>
            </a:r>
            <a:r>
              <a:rPr lang="ru-RU" sz="2400" dirty="0"/>
              <a:t>в 1,5 раза по сравнению с текущим значением, чтобы выйти на планируемое значение ВАС. Если </a:t>
            </a:r>
            <a:r>
              <a:rPr lang="en-US" sz="2400" dirty="0"/>
              <a:t>TCPI </a:t>
            </a:r>
            <a:r>
              <a:rPr lang="ru-RU" sz="2400" dirty="0"/>
              <a:t>меньше единицы, то можно снизить эффективность выполнения будущих работ.</a:t>
            </a:r>
          </a:p>
        </p:txBody>
      </p:sp>
    </p:spTree>
    <p:extLst>
      <p:ext uri="{BB962C8B-B14F-4D97-AF65-F5344CB8AC3E}">
        <p14:creationId xmlns:p14="http://schemas.microsoft.com/office/powerpoint/2010/main" val="322777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6D74E3B-2B4B-3946-81A7-4B560F5A33CE}"/>
              </a:ext>
            </a:extLst>
          </p:cNvPr>
          <p:cNvSpPr>
            <a:spLocks noGrp="1"/>
          </p:cNvSpPr>
          <p:nvPr>
            <p:ph type="title"/>
          </p:nvPr>
        </p:nvSpPr>
        <p:spPr>
          <a:xfrm>
            <a:off x="1069848" y="87067"/>
            <a:ext cx="10058400" cy="1026116"/>
          </a:xfrm>
        </p:spPr>
        <p:txBody>
          <a:bodyPr>
            <a:normAutofit/>
          </a:bodyPr>
          <a:lstStyle/>
          <a:p>
            <a:r>
              <a:rPr lang="ru-RU" sz="4000" dirty="0"/>
              <a:t>Индекс производительности до завершения</a:t>
            </a:r>
          </a:p>
        </p:txBody>
      </p:sp>
      <p:sp>
        <p:nvSpPr>
          <p:cNvPr id="4" name="Номер слайда 3">
            <a:extLst>
              <a:ext uri="{FF2B5EF4-FFF2-40B4-BE49-F238E27FC236}">
                <a16:creationId xmlns="" xmlns:a16="http://schemas.microsoft.com/office/drawing/2014/main" id="{B771B266-0444-4D48-876E-64C8D9DD7325}"/>
              </a:ext>
            </a:extLst>
          </p:cNvPr>
          <p:cNvSpPr>
            <a:spLocks noGrp="1"/>
          </p:cNvSpPr>
          <p:nvPr>
            <p:ph type="sldNum" sz="quarter" idx="12"/>
          </p:nvPr>
        </p:nvSpPr>
        <p:spPr/>
        <p:txBody>
          <a:bodyPr>
            <a:normAutofit fontScale="85000" lnSpcReduction="20000"/>
          </a:bodyPr>
          <a:lstStyle/>
          <a:p>
            <a:fld id="{4864967F-2DBF-447D-8CDA-37E7E09C20AC}" type="slidenum">
              <a:rPr lang="ru-RU" smtClean="0"/>
              <a:t>56</a:t>
            </a:fld>
            <a:endParaRPr lang="ru-RU"/>
          </a:p>
        </p:txBody>
      </p:sp>
      <p:sp>
        <p:nvSpPr>
          <p:cNvPr id="3" name="Объект 2">
            <a:extLst>
              <a:ext uri="{FF2B5EF4-FFF2-40B4-BE49-F238E27FC236}">
                <a16:creationId xmlns="" xmlns:a16="http://schemas.microsoft.com/office/drawing/2014/main" id="{5C059D5C-7489-DB4A-A132-DB10FEC2EDF9}"/>
              </a:ext>
            </a:extLst>
          </p:cNvPr>
          <p:cNvSpPr>
            <a:spLocks noGrp="1"/>
          </p:cNvSpPr>
          <p:nvPr>
            <p:ph sz="quarter" idx="1"/>
          </p:nvPr>
        </p:nvSpPr>
        <p:spPr>
          <a:xfrm>
            <a:off x="327991" y="1202635"/>
            <a:ext cx="10983137" cy="5435274"/>
          </a:xfrm>
        </p:spPr>
        <p:txBody>
          <a:bodyPr>
            <a:noAutofit/>
          </a:bodyPr>
          <a:lstStyle/>
          <a:p>
            <a:pPr algn="just"/>
            <a:r>
              <a:rPr lang="ru-RU" sz="2400" dirty="0"/>
              <a:t>Если значение ВАС больше не актуально, то менеджер проекта должен вычислить значение ЕАС, которое станет целевым для даль­нейшего сравнения. В этом случае формула для </a:t>
            </a:r>
            <a:r>
              <a:rPr lang="en-US" sz="2400" dirty="0"/>
              <a:t>TCPI </a:t>
            </a:r>
            <a:r>
              <a:rPr lang="ru-RU" sz="2400" dirty="0"/>
              <a:t>приобретает следующий вид:</a:t>
            </a:r>
          </a:p>
          <a:p>
            <a:pPr marL="0" indent="0" algn="ctr">
              <a:buNone/>
            </a:pPr>
            <a:r>
              <a:rPr lang="en-US" sz="2400" dirty="0"/>
              <a:t>TCPI </a:t>
            </a:r>
            <a:r>
              <a:rPr lang="ru-RU" sz="2400" dirty="0"/>
              <a:t>= (ВАС - </a:t>
            </a:r>
            <a:r>
              <a:rPr lang="en-US" sz="2400" dirty="0"/>
              <a:t>EV</a:t>
            </a:r>
            <a:r>
              <a:rPr lang="ru-RU" sz="2400" dirty="0"/>
              <a:t>) / (ЕАС - АС)</a:t>
            </a:r>
          </a:p>
          <a:p>
            <a:pPr algn="just"/>
            <a:r>
              <a:rPr lang="ru-RU" sz="2400" dirty="0"/>
              <a:t>Добавим к предыдущим выкладкам значение ЕАС = </a:t>
            </a:r>
            <a:r>
              <a:rPr lang="ru-RU" sz="2400" dirty="0" smtClean="0"/>
              <a:t>1200 тыс. </a:t>
            </a:r>
            <a:r>
              <a:rPr lang="ru-RU" sz="2400" dirty="0"/>
              <a:t>Следовательно, </a:t>
            </a:r>
            <a:r>
              <a:rPr lang="en-US" sz="2400" dirty="0"/>
              <a:t>TCPI </a:t>
            </a:r>
            <a:r>
              <a:rPr lang="ru-RU" sz="2400" dirty="0"/>
              <a:t>= (1000 - 700) / (1200 - 800) = 0,75.</a:t>
            </a:r>
          </a:p>
          <a:p>
            <a:pPr algn="just"/>
            <a:r>
              <a:rPr lang="ru-RU" sz="2400" dirty="0"/>
              <a:t>Если сово­купный </a:t>
            </a:r>
            <a:r>
              <a:rPr lang="en-US" sz="2400" dirty="0"/>
              <a:t>CPI </a:t>
            </a:r>
            <a:r>
              <a:rPr lang="ru-RU" sz="2400" dirty="0"/>
              <a:t>становится меньше единицы, всю дальнейшую работу по проекту вы должны выполнять в соответствии с </a:t>
            </a:r>
            <a:r>
              <a:rPr lang="en-US" sz="2400" dirty="0"/>
              <a:t>TCPI</a:t>
            </a:r>
            <a:r>
              <a:rPr lang="ru-RU" sz="2400" dirty="0"/>
              <a:t>.</a:t>
            </a:r>
          </a:p>
        </p:txBody>
      </p:sp>
    </p:spTree>
    <p:extLst>
      <p:ext uri="{BB962C8B-B14F-4D97-AF65-F5344CB8AC3E}">
        <p14:creationId xmlns:p14="http://schemas.microsoft.com/office/powerpoint/2010/main" val="31155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A86650E-4A58-6B41-BEC8-EE758B95A895}"/>
              </a:ext>
            </a:extLst>
          </p:cNvPr>
          <p:cNvSpPr>
            <a:spLocks noGrp="1"/>
          </p:cNvSpPr>
          <p:nvPr>
            <p:ph type="title"/>
          </p:nvPr>
        </p:nvSpPr>
        <p:spPr>
          <a:xfrm>
            <a:off x="1069848" y="256032"/>
            <a:ext cx="10058400" cy="708064"/>
          </a:xfrm>
        </p:spPr>
        <p:txBody>
          <a:bodyPr>
            <a:normAutofit fontScale="90000"/>
          </a:bodyPr>
          <a:lstStyle/>
          <a:p>
            <a:r>
              <a:rPr lang="ru-RU" dirty="0"/>
              <a:t>Анализ отклонений</a:t>
            </a:r>
          </a:p>
        </p:txBody>
      </p:sp>
      <p:sp>
        <p:nvSpPr>
          <p:cNvPr id="4" name="Номер слайда 3">
            <a:extLst>
              <a:ext uri="{FF2B5EF4-FFF2-40B4-BE49-F238E27FC236}">
                <a16:creationId xmlns="" xmlns:a16="http://schemas.microsoft.com/office/drawing/2014/main" id="{045BE638-7FCE-F74D-8E3C-21B88FA103EB}"/>
              </a:ext>
            </a:extLst>
          </p:cNvPr>
          <p:cNvSpPr>
            <a:spLocks noGrp="1"/>
          </p:cNvSpPr>
          <p:nvPr>
            <p:ph type="sldNum" sz="quarter" idx="12"/>
          </p:nvPr>
        </p:nvSpPr>
        <p:spPr/>
        <p:txBody>
          <a:bodyPr>
            <a:normAutofit fontScale="85000" lnSpcReduction="20000"/>
          </a:bodyPr>
          <a:lstStyle/>
          <a:p>
            <a:fld id="{4864967F-2DBF-447D-8CDA-37E7E09C20AC}" type="slidenum">
              <a:rPr lang="ru-RU" smtClean="0"/>
              <a:t>57</a:t>
            </a:fld>
            <a:endParaRPr lang="ru-RU"/>
          </a:p>
        </p:txBody>
      </p:sp>
      <p:sp>
        <p:nvSpPr>
          <p:cNvPr id="3" name="Объект 2">
            <a:extLst>
              <a:ext uri="{FF2B5EF4-FFF2-40B4-BE49-F238E27FC236}">
                <a16:creationId xmlns="" xmlns:a16="http://schemas.microsoft.com/office/drawing/2014/main" id="{406847C0-D9C1-114A-8BC7-813FB0242864}"/>
              </a:ext>
            </a:extLst>
          </p:cNvPr>
          <p:cNvSpPr>
            <a:spLocks noGrp="1"/>
          </p:cNvSpPr>
          <p:nvPr>
            <p:ph sz="quarter" idx="1"/>
          </p:nvPr>
        </p:nvSpPr>
        <p:spPr>
          <a:xfrm>
            <a:off x="1069848" y="1246764"/>
            <a:ext cx="10058400" cy="5026020"/>
          </a:xfrm>
        </p:spPr>
        <p:txBody>
          <a:bodyPr>
            <a:normAutofit/>
          </a:bodyPr>
          <a:lstStyle/>
          <a:p>
            <a:pPr algn="just"/>
            <a:r>
              <a:rPr lang="ru-RU" sz="2400" dirty="0"/>
              <a:t>Анализ отклонений в процессе контроля стоимости проверяет раз­ницу между базовым планом исполнения стоимости и фактическим исполнением. </a:t>
            </a:r>
          </a:p>
          <a:p>
            <a:pPr algn="just"/>
            <a:r>
              <a:rPr lang="ru-RU" sz="2400" dirty="0"/>
              <a:t>Показателем, вычисляемым в ходе анализа, является </a:t>
            </a:r>
            <a:r>
              <a:rPr lang="ru-RU" sz="2400" i="1" dirty="0"/>
              <a:t>отклонение по завершении</a:t>
            </a:r>
            <a:r>
              <a:rPr lang="ru-RU" sz="2400" dirty="0"/>
              <a:t> (</a:t>
            </a:r>
            <a:r>
              <a:rPr lang="en-US" sz="2400" dirty="0"/>
              <a:t>variance at completion</a:t>
            </a:r>
            <a:r>
              <a:rPr lang="ru-RU" sz="2400" dirty="0"/>
              <a:t>, </a:t>
            </a:r>
            <a:r>
              <a:rPr lang="en-US" sz="2400" dirty="0"/>
              <a:t>VAC</a:t>
            </a:r>
            <a:r>
              <a:rPr lang="ru-RU" sz="2400" dirty="0"/>
              <a:t>). Он вычис­ляет разницу между бюджетом по завершении и прогнозом по завер­шении:</a:t>
            </a:r>
          </a:p>
          <a:p>
            <a:pPr marL="0" indent="0" algn="ctr">
              <a:buNone/>
            </a:pPr>
            <a:r>
              <a:rPr lang="en-US" sz="2400" dirty="0"/>
              <a:t>VAC </a:t>
            </a:r>
            <a:r>
              <a:rPr lang="ru-RU" sz="2400" dirty="0"/>
              <a:t>= ВАС - ЕАС</a:t>
            </a:r>
          </a:p>
          <a:p>
            <a:pPr algn="just"/>
            <a:r>
              <a:rPr lang="ru-RU" sz="2400" dirty="0"/>
              <a:t>Если </a:t>
            </a:r>
            <a:r>
              <a:rPr lang="en-US" sz="2400" dirty="0"/>
              <a:t>VAC </a:t>
            </a:r>
            <a:r>
              <a:rPr lang="ru-RU" sz="2400" dirty="0"/>
              <a:t>меньше нуля, то бюджет исполняется неэффективно. </a:t>
            </a:r>
          </a:p>
        </p:txBody>
      </p:sp>
    </p:spTree>
    <p:extLst>
      <p:ext uri="{BB962C8B-B14F-4D97-AF65-F5344CB8AC3E}">
        <p14:creationId xmlns:p14="http://schemas.microsoft.com/office/powerpoint/2010/main" val="123925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1AC209E-CE4F-BB46-8832-1005C3774BCB}"/>
              </a:ext>
            </a:extLst>
          </p:cNvPr>
          <p:cNvSpPr>
            <a:spLocks noGrp="1"/>
          </p:cNvSpPr>
          <p:nvPr>
            <p:ph type="title"/>
          </p:nvPr>
        </p:nvSpPr>
        <p:spPr>
          <a:xfrm>
            <a:off x="1069848" y="116884"/>
            <a:ext cx="10058400" cy="787577"/>
          </a:xfrm>
        </p:spPr>
        <p:txBody>
          <a:bodyPr/>
          <a:lstStyle/>
          <a:p>
            <a:r>
              <a:rPr lang="ru-RU" dirty="0"/>
              <a:t>Расчетные формулы</a:t>
            </a:r>
          </a:p>
        </p:txBody>
      </p:sp>
      <p:sp>
        <p:nvSpPr>
          <p:cNvPr id="4" name="Номер слайда 3">
            <a:extLst>
              <a:ext uri="{FF2B5EF4-FFF2-40B4-BE49-F238E27FC236}">
                <a16:creationId xmlns="" xmlns:a16="http://schemas.microsoft.com/office/drawing/2014/main" id="{C8073437-D1C3-1B4E-A4C9-5F8EAE6D3F6B}"/>
              </a:ext>
            </a:extLst>
          </p:cNvPr>
          <p:cNvSpPr>
            <a:spLocks noGrp="1"/>
          </p:cNvSpPr>
          <p:nvPr>
            <p:ph type="sldNum" sz="quarter" idx="12"/>
          </p:nvPr>
        </p:nvSpPr>
        <p:spPr/>
        <p:txBody>
          <a:bodyPr>
            <a:normAutofit fontScale="85000" lnSpcReduction="20000"/>
          </a:bodyPr>
          <a:lstStyle/>
          <a:p>
            <a:fld id="{4864967F-2DBF-447D-8CDA-37E7E09C20AC}" type="slidenum">
              <a:rPr lang="ru-RU" smtClean="0"/>
              <a:t>58</a:t>
            </a:fld>
            <a:endParaRPr lang="ru-RU"/>
          </a:p>
        </p:txBody>
      </p:sp>
      <p:sp>
        <p:nvSpPr>
          <p:cNvPr id="3" name="Объект 2">
            <a:extLst>
              <a:ext uri="{FF2B5EF4-FFF2-40B4-BE49-F238E27FC236}">
                <a16:creationId xmlns="" xmlns:a16="http://schemas.microsoft.com/office/drawing/2014/main" id="{95BA2B99-3110-684C-9BEE-B1CD9D519AFB}"/>
              </a:ext>
            </a:extLst>
          </p:cNvPr>
          <p:cNvSpPr>
            <a:spLocks noGrp="1"/>
          </p:cNvSpPr>
          <p:nvPr>
            <p:ph sz="quarter" idx="1"/>
          </p:nvPr>
        </p:nvSpPr>
        <p:spPr>
          <a:xfrm>
            <a:off x="1069848" y="1152939"/>
            <a:ext cx="10058400" cy="4899991"/>
          </a:xfrm>
        </p:spPr>
        <p:txBody>
          <a:bodyPr>
            <a:normAutofit/>
          </a:bodyPr>
          <a:lstStyle/>
          <a:p>
            <a:r>
              <a:rPr lang="ru-RU" sz="2400" b="1" dirty="0"/>
              <a:t>Измерения исполнения</a:t>
            </a:r>
          </a:p>
          <a:p>
            <a:r>
              <a:rPr lang="ru-RU" sz="2400" i="1" dirty="0"/>
              <a:t>Отклонение по стоимости:</a:t>
            </a:r>
            <a:r>
              <a:rPr lang="ru-RU" sz="2400" dirty="0"/>
              <a:t> </a:t>
            </a:r>
            <a:r>
              <a:rPr lang="en-US" sz="2400" dirty="0"/>
              <a:t>CV </a:t>
            </a:r>
            <a:r>
              <a:rPr lang="ru-RU" sz="2400" dirty="0"/>
              <a:t>= </a:t>
            </a:r>
            <a:r>
              <a:rPr lang="en-US" sz="2400" dirty="0"/>
              <a:t>EV </a:t>
            </a:r>
            <a:r>
              <a:rPr lang="ru-RU" sz="2400" dirty="0"/>
              <a:t>- АС.</a:t>
            </a:r>
          </a:p>
          <a:p>
            <a:r>
              <a:rPr lang="ru-RU" sz="2400" i="1" dirty="0"/>
              <a:t>Отклонение по срокам:</a:t>
            </a:r>
            <a:r>
              <a:rPr lang="ru-RU" sz="2400" dirty="0"/>
              <a:t> </a:t>
            </a:r>
            <a:r>
              <a:rPr lang="en-US" sz="2400" dirty="0"/>
              <a:t>SV </a:t>
            </a:r>
            <a:r>
              <a:rPr lang="ru-RU" sz="2400" dirty="0"/>
              <a:t>= </a:t>
            </a:r>
            <a:r>
              <a:rPr lang="en-US" sz="2400" dirty="0"/>
              <a:t>EV </a:t>
            </a:r>
            <a:r>
              <a:rPr lang="ru-RU" sz="2400" dirty="0"/>
              <a:t>- </a:t>
            </a:r>
            <a:r>
              <a:rPr lang="en-US" sz="2400" dirty="0"/>
              <a:t>PV</a:t>
            </a:r>
            <a:r>
              <a:rPr lang="ru-RU" sz="2400" dirty="0"/>
              <a:t>.</a:t>
            </a:r>
          </a:p>
          <a:p>
            <a:r>
              <a:rPr lang="ru-RU" sz="2400" b="1" dirty="0"/>
              <a:t>Индексы исполнения</a:t>
            </a:r>
          </a:p>
          <a:p>
            <a:r>
              <a:rPr lang="ru-RU" sz="2400" i="1" dirty="0"/>
              <a:t>Индекс выполнения стоимости:</a:t>
            </a:r>
            <a:r>
              <a:rPr lang="ru-RU" sz="2400" dirty="0"/>
              <a:t> </a:t>
            </a:r>
            <a:r>
              <a:rPr lang="en-US" sz="2400" dirty="0"/>
              <a:t>CPI </a:t>
            </a:r>
            <a:r>
              <a:rPr lang="ru-RU" sz="2400" dirty="0"/>
              <a:t>= </a:t>
            </a:r>
            <a:r>
              <a:rPr lang="en-US" sz="2400" dirty="0"/>
              <a:t>EV </a:t>
            </a:r>
            <a:r>
              <a:rPr lang="ru-RU" sz="2400" dirty="0"/>
              <a:t>/ АС.</a:t>
            </a:r>
          </a:p>
          <a:p>
            <a:r>
              <a:rPr lang="ru-RU" sz="2400" i="1" dirty="0"/>
              <a:t>Совокупный индекс выполнения стоимости:</a:t>
            </a:r>
            <a:endParaRPr lang="ru-RU" sz="2400" dirty="0"/>
          </a:p>
          <a:p>
            <a:r>
              <a:rPr lang="ru-RU" sz="2400" dirty="0"/>
              <a:t>Совокупный </a:t>
            </a:r>
            <a:r>
              <a:rPr lang="en-US" sz="2400" dirty="0"/>
              <a:t>CPI </a:t>
            </a:r>
            <a:r>
              <a:rPr lang="ru-RU" sz="2400" dirty="0"/>
              <a:t>= Совокупный </a:t>
            </a:r>
            <a:r>
              <a:rPr lang="en-US" sz="2400" dirty="0"/>
              <a:t>EV </a:t>
            </a:r>
            <a:r>
              <a:rPr lang="ru-RU" sz="2400" dirty="0"/>
              <a:t>/ Совокупный АС.</a:t>
            </a:r>
          </a:p>
          <a:p>
            <a:r>
              <a:rPr lang="ru-RU" sz="2400" i="1" dirty="0"/>
              <a:t>Индекс выполнения сроков:</a:t>
            </a:r>
            <a:r>
              <a:rPr lang="ru-RU" sz="2400" dirty="0"/>
              <a:t> </a:t>
            </a:r>
            <a:r>
              <a:rPr lang="en-US" sz="2400" dirty="0"/>
              <a:t>SPI </a:t>
            </a:r>
            <a:r>
              <a:rPr lang="ru-RU" sz="2400" dirty="0"/>
              <a:t>= </a:t>
            </a:r>
            <a:r>
              <a:rPr lang="en-US" sz="2400" dirty="0"/>
              <a:t>EV </a:t>
            </a:r>
            <a:r>
              <a:rPr lang="ru-RU" sz="2400" dirty="0"/>
              <a:t>/ </a:t>
            </a:r>
            <a:r>
              <a:rPr lang="en-US" sz="2400" dirty="0"/>
              <a:t>PV</a:t>
            </a:r>
            <a:r>
              <a:rPr lang="ru-RU" sz="2400" dirty="0"/>
              <a:t>.</a:t>
            </a:r>
          </a:p>
          <a:p>
            <a:r>
              <a:rPr lang="ru-RU" sz="2400" i="1" dirty="0"/>
              <a:t>Совокупный индекс выполнения сроков:</a:t>
            </a:r>
            <a:endParaRPr lang="ru-RU" sz="2400" dirty="0"/>
          </a:p>
          <a:p>
            <a:r>
              <a:rPr lang="ru-RU" sz="2400" dirty="0"/>
              <a:t>Совокупный </a:t>
            </a:r>
            <a:r>
              <a:rPr lang="en-US" sz="2400" dirty="0"/>
              <a:t>SPI </a:t>
            </a:r>
            <a:r>
              <a:rPr lang="ru-RU" sz="2400" dirty="0"/>
              <a:t>= Совокупный </a:t>
            </a:r>
            <a:r>
              <a:rPr lang="en-US" sz="2400" dirty="0"/>
              <a:t>EV </a:t>
            </a:r>
            <a:r>
              <a:rPr lang="ru-RU" sz="2400" dirty="0"/>
              <a:t>/ Совокупный </a:t>
            </a:r>
            <a:r>
              <a:rPr lang="en-US" sz="2400" dirty="0"/>
              <a:t>PV</a:t>
            </a:r>
            <a:r>
              <a:rPr lang="ru-RU" sz="2400" dirty="0"/>
              <a:t>.</a:t>
            </a:r>
          </a:p>
        </p:txBody>
      </p:sp>
    </p:spTree>
    <p:extLst>
      <p:ext uri="{BB962C8B-B14F-4D97-AF65-F5344CB8AC3E}">
        <p14:creationId xmlns:p14="http://schemas.microsoft.com/office/powerpoint/2010/main" val="18431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000928E-4F33-C940-B649-294C2FB3E50C}"/>
              </a:ext>
            </a:extLst>
          </p:cNvPr>
          <p:cNvSpPr>
            <a:spLocks noGrp="1"/>
          </p:cNvSpPr>
          <p:nvPr>
            <p:ph type="title"/>
          </p:nvPr>
        </p:nvSpPr>
        <p:spPr>
          <a:xfrm>
            <a:off x="1069848" y="116884"/>
            <a:ext cx="10058400" cy="191229"/>
          </a:xfrm>
        </p:spPr>
        <p:txBody>
          <a:bodyPr>
            <a:noAutofit/>
          </a:bodyPr>
          <a:lstStyle/>
          <a:p>
            <a:r>
              <a:rPr lang="ru-RU" sz="4000" dirty="0"/>
              <a:t>Расчетные формулы</a:t>
            </a:r>
          </a:p>
        </p:txBody>
      </p:sp>
      <p:sp>
        <p:nvSpPr>
          <p:cNvPr id="4" name="Номер слайда 3">
            <a:extLst>
              <a:ext uri="{FF2B5EF4-FFF2-40B4-BE49-F238E27FC236}">
                <a16:creationId xmlns="" xmlns:a16="http://schemas.microsoft.com/office/drawing/2014/main" id="{3FDAA496-DF8C-5C4E-AE36-7D98DA050AEE}"/>
              </a:ext>
            </a:extLst>
          </p:cNvPr>
          <p:cNvSpPr>
            <a:spLocks noGrp="1"/>
          </p:cNvSpPr>
          <p:nvPr>
            <p:ph type="sldNum" sz="quarter" idx="12"/>
          </p:nvPr>
        </p:nvSpPr>
        <p:spPr/>
        <p:txBody>
          <a:bodyPr>
            <a:normAutofit fontScale="85000" lnSpcReduction="20000"/>
          </a:bodyPr>
          <a:lstStyle/>
          <a:p>
            <a:fld id="{4864967F-2DBF-447D-8CDA-37E7E09C20AC}" type="slidenum">
              <a:rPr lang="ru-RU" smtClean="0"/>
              <a:t>59</a:t>
            </a:fld>
            <a:endParaRPr lang="ru-RU"/>
          </a:p>
        </p:txBody>
      </p:sp>
      <p:sp>
        <p:nvSpPr>
          <p:cNvPr id="3" name="Объект 2">
            <a:extLst>
              <a:ext uri="{FF2B5EF4-FFF2-40B4-BE49-F238E27FC236}">
                <a16:creationId xmlns="" xmlns:a16="http://schemas.microsoft.com/office/drawing/2014/main" id="{BE894F7E-867D-5642-8CA8-78BE18458D4A}"/>
              </a:ext>
            </a:extLst>
          </p:cNvPr>
          <p:cNvSpPr>
            <a:spLocks noGrp="1"/>
          </p:cNvSpPr>
          <p:nvPr>
            <p:ph sz="quarter" idx="1"/>
          </p:nvPr>
        </p:nvSpPr>
        <p:spPr>
          <a:xfrm>
            <a:off x="1069848" y="626166"/>
            <a:ext cx="10058400" cy="6011744"/>
          </a:xfrm>
        </p:spPr>
        <p:txBody>
          <a:bodyPr>
            <a:normAutofit fontScale="85000" lnSpcReduction="20000"/>
          </a:bodyPr>
          <a:lstStyle/>
          <a:p>
            <a:r>
              <a:rPr lang="ru-RU" b="1" dirty="0"/>
              <a:t>Прогнозирование</a:t>
            </a:r>
          </a:p>
          <a:p>
            <a:r>
              <a:rPr lang="ru-RU" i="1" dirty="0"/>
              <a:t>Формула ЕАС: </a:t>
            </a:r>
            <a:r>
              <a:rPr lang="ru-RU" dirty="0"/>
              <a:t>ЕАС = АС + ЕТС (определенная методом «снизу вверх»),</a:t>
            </a:r>
          </a:p>
          <a:p>
            <a:r>
              <a:rPr lang="ru-RU" i="1" dirty="0"/>
              <a:t>ЕАС для работ ЕТС, выполненных по </a:t>
            </a:r>
            <a:r>
              <a:rPr lang="ru-RU" i="1" dirty="0" err="1"/>
              <a:t>забюджетированным</a:t>
            </a:r>
            <a:r>
              <a:rPr lang="ru-RU" i="1" dirty="0"/>
              <a:t> ставкам: </a:t>
            </a:r>
            <a:r>
              <a:rPr lang="ru-RU" dirty="0"/>
              <a:t>ЕАС = АС + ВАС - </a:t>
            </a:r>
            <a:r>
              <a:rPr lang="en-US" dirty="0"/>
              <a:t>EV</a:t>
            </a:r>
            <a:r>
              <a:rPr lang="ru-RU" dirty="0"/>
              <a:t>.</a:t>
            </a:r>
          </a:p>
          <a:p>
            <a:r>
              <a:rPr lang="ru-RU" i="1" dirty="0"/>
              <a:t>ЕАС для работ ЕТС, выполненных с эффективностью текущего СР</a:t>
            </a:r>
            <a:r>
              <a:rPr lang="en-US" i="1" dirty="0"/>
              <a:t>I</a:t>
            </a:r>
            <a:r>
              <a:rPr lang="ru-RU" i="1" dirty="0"/>
              <a:t>. </a:t>
            </a:r>
            <a:r>
              <a:rPr lang="ru-RU" dirty="0"/>
              <a:t>ЕАС = ВАС / Совокупный </a:t>
            </a:r>
            <a:r>
              <a:rPr lang="en-US" dirty="0"/>
              <a:t>CPI</a:t>
            </a:r>
            <a:r>
              <a:rPr lang="ru-RU" dirty="0"/>
              <a:t>.</a:t>
            </a:r>
          </a:p>
          <a:p>
            <a:r>
              <a:rPr lang="ru-RU" i="1" dirty="0"/>
              <a:t>ЕАС для работ ЕТС с учетом обоих факторов </a:t>
            </a:r>
            <a:r>
              <a:rPr lang="en-US" i="1" dirty="0"/>
              <a:t>SPI </a:t>
            </a:r>
            <a:r>
              <a:rPr lang="ru-RU" i="1" dirty="0"/>
              <a:t>и СР</a:t>
            </a:r>
            <a:r>
              <a:rPr lang="en-US" i="1" dirty="0"/>
              <a:t>I</a:t>
            </a:r>
            <a:r>
              <a:rPr lang="ru-RU" i="1" dirty="0"/>
              <a:t>. </a:t>
            </a:r>
            <a:r>
              <a:rPr lang="ru-RU" dirty="0"/>
              <a:t>ЕАС = АС + ((ВАС - </a:t>
            </a:r>
            <a:r>
              <a:rPr lang="en-US" dirty="0"/>
              <a:t>EV</a:t>
            </a:r>
            <a:r>
              <a:rPr lang="ru-RU" dirty="0"/>
              <a:t>) / (Совокупный </a:t>
            </a:r>
            <a:r>
              <a:rPr lang="en-US" dirty="0"/>
              <a:t>CPI </a:t>
            </a:r>
            <a:r>
              <a:rPr lang="ru-RU" dirty="0"/>
              <a:t>х Совокупный </a:t>
            </a:r>
            <a:r>
              <a:rPr lang="en-US" dirty="0"/>
              <a:t>SPI</a:t>
            </a:r>
            <a:r>
              <a:rPr lang="ru-RU" dirty="0"/>
              <a:t>)).</a:t>
            </a:r>
          </a:p>
          <a:p>
            <a:r>
              <a:rPr lang="ru-RU" i="1" dirty="0"/>
              <a:t>ЕТС, рассчитанный методом «снизу вверх»: </a:t>
            </a:r>
            <a:r>
              <a:rPr lang="ru-RU" dirty="0"/>
              <a:t>стоимости оставшихся работ основаны на оценках членов команды проекта, непосредственно участвующих в их выполнении.</a:t>
            </a:r>
          </a:p>
          <a:p>
            <a:r>
              <a:rPr lang="ru-RU" i="1" dirty="0"/>
              <a:t>ЕТС при условии, что будущие отклонения в стоимости будут типич­ными: </a:t>
            </a:r>
            <a:r>
              <a:rPr lang="ru-RU" dirty="0"/>
              <a:t>ЕТС = (ВАС - Совокупный </a:t>
            </a:r>
            <a:r>
              <a:rPr lang="en-US" dirty="0"/>
              <a:t>EV</a:t>
            </a:r>
            <a:r>
              <a:rPr lang="ru-RU" dirty="0"/>
              <a:t>) / Совокупный </a:t>
            </a:r>
            <a:r>
              <a:rPr lang="en-US" dirty="0"/>
              <a:t>CPI</a:t>
            </a:r>
            <a:r>
              <a:rPr lang="ru-RU" dirty="0"/>
              <a:t>.</a:t>
            </a:r>
          </a:p>
          <a:p>
            <a:r>
              <a:rPr lang="ru-RU" i="1" dirty="0"/>
              <a:t>ЕТС при условии, что будущие отклонения в стоимости будут нети­пичными:</a:t>
            </a:r>
            <a:r>
              <a:rPr lang="ru-RU" dirty="0"/>
              <a:t> ЕТС = ВАС - Совокупный </a:t>
            </a:r>
            <a:r>
              <a:rPr lang="en-US" dirty="0"/>
              <a:t>EV</a:t>
            </a:r>
            <a:r>
              <a:rPr lang="ru-RU" dirty="0"/>
              <a:t>.</a:t>
            </a:r>
          </a:p>
          <a:p>
            <a:r>
              <a:rPr lang="ru-RU" b="1" dirty="0"/>
              <a:t>Анализ отклонений </a:t>
            </a:r>
            <a:r>
              <a:rPr lang="ru-RU" i="1" dirty="0"/>
              <a:t>Анализ отклонений:</a:t>
            </a:r>
            <a:r>
              <a:rPr lang="ru-RU" dirty="0"/>
              <a:t> </a:t>
            </a:r>
            <a:r>
              <a:rPr lang="en-US" dirty="0"/>
              <a:t>VAC </a:t>
            </a:r>
            <a:r>
              <a:rPr lang="ru-RU" dirty="0"/>
              <a:t>= ВАС - ЕАС.</a:t>
            </a:r>
          </a:p>
        </p:txBody>
      </p:sp>
    </p:spTree>
    <p:extLst>
      <p:ext uri="{BB962C8B-B14F-4D97-AF65-F5344CB8AC3E}">
        <p14:creationId xmlns:p14="http://schemas.microsoft.com/office/powerpoint/2010/main" val="2010517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Построение системы мониторинга и контроля </a:t>
            </a:r>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6</a:t>
            </a:fld>
            <a:endParaRPr lang="ru-RU"/>
          </a:p>
        </p:txBody>
      </p:sp>
      <p:sp>
        <p:nvSpPr>
          <p:cNvPr id="4" name="Объект 3"/>
          <p:cNvSpPr>
            <a:spLocks noGrp="1"/>
          </p:cNvSpPr>
          <p:nvPr>
            <p:ph sz="quarter" idx="1"/>
          </p:nvPr>
        </p:nvSpPr>
        <p:spPr/>
        <p:txBody>
          <a:bodyPr>
            <a:normAutofit fontScale="70000" lnSpcReduction="20000"/>
          </a:bodyPr>
          <a:lstStyle/>
          <a:p>
            <a:pPr fontAlgn="base"/>
            <a:r>
              <a:rPr lang="ru-RU" sz="3100" dirty="0"/>
              <a:t>Система мониторинга и контроля должна обеспечивать оперативную оценку состояния реализации проекта для обоснования и принятия решений по управлению временем, стоимостью, ресурсами и качеством выполняемых работ. </a:t>
            </a:r>
          </a:p>
          <a:p>
            <a:pPr fontAlgn="base"/>
            <a:r>
              <a:rPr lang="ru-RU" sz="3100" dirty="0"/>
              <a:t>На этапе построения системы мониторинга и контроля за реализацией проекта необходимо определить:</a:t>
            </a:r>
          </a:p>
          <a:p>
            <a:pPr lvl="1" fontAlgn="base"/>
            <a:r>
              <a:rPr lang="ru-RU" sz="3100" dirty="0"/>
              <a:t>состав и уровень детализации работ, подлежащих контролю;</a:t>
            </a:r>
          </a:p>
          <a:p>
            <a:pPr lvl="1" fontAlgn="base"/>
            <a:r>
              <a:rPr lang="ru-RU" sz="3100" dirty="0"/>
              <a:t>состав показателей и формы представления первичной информации;</a:t>
            </a:r>
          </a:p>
          <a:p>
            <a:pPr lvl="1" fontAlgn="base"/>
            <a:r>
              <a:rPr lang="ru-RU" sz="3100" dirty="0"/>
              <a:t>сроки представления первичной информации и сводно-аналитических отчетов;</a:t>
            </a:r>
          </a:p>
          <a:p>
            <a:pPr lvl="1" fontAlgn="base"/>
            <a:r>
              <a:rPr lang="ru-RU" sz="3100" dirty="0"/>
              <a:t>ответственных за полноту, достоверность и своевременность представляемых данных;</a:t>
            </a:r>
          </a:p>
          <a:p>
            <a:pPr lvl="1" fontAlgn="base"/>
            <a:r>
              <a:rPr lang="ru-RU" sz="3100" dirty="0"/>
              <a:t>состав, методы и технологию аналитических и графических </a:t>
            </a:r>
            <a:r>
              <a:rPr lang="ru-RU" sz="3100" dirty="0" smtClean="0"/>
              <a:t>отчетов</a:t>
            </a:r>
            <a:r>
              <a:rPr lang="ru-RU" sz="3100" dirty="0"/>
              <a:t>;</a:t>
            </a:r>
          </a:p>
          <a:p>
            <a:pPr lvl="1" fontAlgn="base"/>
            <a:r>
              <a:rPr lang="ru-RU" sz="3100" dirty="0"/>
              <a:t>комплекс используемых программно-информационных</a:t>
            </a:r>
          </a:p>
          <a:p>
            <a:pPr lvl="1" fontAlgn="base"/>
            <a:r>
              <a:rPr lang="ru-RU" sz="3100" dirty="0"/>
              <a:t>средств.</a:t>
            </a:r>
          </a:p>
          <a:p>
            <a:endParaRPr lang="ru-RU" dirty="0"/>
          </a:p>
        </p:txBody>
      </p:sp>
    </p:spTree>
    <p:extLst>
      <p:ext uri="{BB962C8B-B14F-4D97-AF65-F5344CB8AC3E}">
        <p14:creationId xmlns:p14="http://schemas.microsoft.com/office/powerpoint/2010/main" val="3849094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33E6C99-68E0-5E40-9497-C90A66494AE5}"/>
              </a:ext>
            </a:extLst>
          </p:cNvPr>
          <p:cNvSpPr>
            <a:spLocks noGrp="1"/>
          </p:cNvSpPr>
          <p:nvPr>
            <p:ph type="title"/>
          </p:nvPr>
        </p:nvSpPr>
        <p:spPr>
          <a:xfrm>
            <a:off x="1069848" y="206336"/>
            <a:ext cx="10058400" cy="578855"/>
          </a:xfrm>
        </p:spPr>
        <p:txBody>
          <a:bodyPr>
            <a:normAutofit fontScale="90000"/>
          </a:bodyPr>
          <a:lstStyle/>
          <a:p>
            <a:r>
              <a:rPr lang="ru-RU" dirty="0"/>
              <a:t>Промежуточные выводы</a:t>
            </a:r>
          </a:p>
        </p:txBody>
      </p:sp>
      <p:sp>
        <p:nvSpPr>
          <p:cNvPr id="4" name="Номер слайда 3">
            <a:extLst>
              <a:ext uri="{FF2B5EF4-FFF2-40B4-BE49-F238E27FC236}">
                <a16:creationId xmlns="" xmlns:a16="http://schemas.microsoft.com/office/drawing/2014/main" id="{D6AB5D15-FD07-1B44-8602-1CF39FF93EAA}"/>
              </a:ext>
            </a:extLst>
          </p:cNvPr>
          <p:cNvSpPr>
            <a:spLocks noGrp="1"/>
          </p:cNvSpPr>
          <p:nvPr>
            <p:ph type="sldNum" sz="quarter" idx="12"/>
          </p:nvPr>
        </p:nvSpPr>
        <p:spPr/>
        <p:txBody>
          <a:bodyPr>
            <a:normAutofit fontScale="85000" lnSpcReduction="20000"/>
          </a:bodyPr>
          <a:lstStyle/>
          <a:p>
            <a:fld id="{4864967F-2DBF-447D-8CDA-37E7E09C20AC}" type="slidenum">
              <a:rPr lang="ru-RU" smtClean="0"/>
              <a:t>60</a:t>
            </a:fld>
            <a:endParaRPr lang="ru-RU"/>
          </a:p>
        </p:txBody>
      </p:sp>
      <p:sp>
        <p:nvSpPr>
          <p:cNvPr id="3" name="Объект 2">
            <a:extLst>
              <a:ext uri="{FF2B5EF4-FFF2-40B4-BE49-F238E27FC236}">
                <a16:creationId xmlns="" xmlns:a16="http://schemas.microsoft.com/office/drawing/2014/main" id="{1AD6ED35-4206-DE40-878B-024A5E82361B}"/>
              </a:ext>
            </a:extLst>
          </p:cNvPr>
          <p:cNvSpPr>
            <a:spLocks noGrp="1"/>
          </p:cNvSpPr>
          <p:nvPr>
            <p:ph sz="quarter" idx="1"/>
          </p:nvPr>
        </p:nvSpPr>
        <p:spPr>
          <a:xfrm>
            <a:off x="644769" y="1606062"/>
            <a:ext cx="11125200" cy="4884189"/>
          </a:xfrm>
        </p:spPr>
        <p:txBody>
          <a:bodyPr>
            <a:noAutofit/>
          </a:bodyPr>
          <a:lstStyle/>
          <a:p>
            <a:pPr algn="just"/>
            <a:r>
              <a:rPr lang="ru-RU" sz="2400" dirty="0"/>
              <a:t>К</a:t>
            </a:r>
            <a:r>
              <a:rPr lang="ru-RU" sz="2400" dirty="0" smtClean="0"/>
              <a:t>онтроль </a:t>
            </a:r>
            <a:r>
              <a:rPr lang="ru-RU" sz="2400" dirty="0"/>
              <a:t>за бюджетом и расписание проекта — это две наиболее важные задачи в управлении проектом. </a:t>
            </a:r>
          </a:p>
          <a:p>
            <a:pPr algn="just"/>
            <a:r>
              <a:rPr lang="ru-RU" sz="2400" dirty="0"/>
              <a:t>Процесс контроля стоимости направлен на управление измене­ниями стоимости проекта. В ходе процесса также отслеживаются бюджеты проекта с целью предотвращения включения в базовый стоимостной план несанкционированных или ошибочных расходов. Для отслеживания расходов в процессе используются метод освоен­ного объема (показатели </a:t>
            </a:r>
            <a:r>
              <a:rPr lang="en-US" sz="2400" dirty="0"/>
              <a:t>CV</a:t>
            </a:r>
            <a:r>
              <a:rPr lang="ru-RU" sz="2400" dirty="0"/>
              <a:t>, </a:t>
            </a:r>
            <a:r>
              <a:rPr lang="en-US" sz="2400" dirty="0"/>
              <a:t>SV</a:t>
            </a:r>
            <a:r>
              <a:rPr lang="ru-RU" sz="2400" dirty="0"/>
              <a:t>, </a:t>
            </a:r>
            <a:r>
              <a:rPr lang="en-US" sz="2400" dirty="0"/>
              <a:t>CPI</a:t>
            </a:r>
            <a:r>
              <a:rPr lang="ru-RU" sz="2400" dirty="0"/>
              <a:t>, </a:t>
            </a:r>
            <a:r>
              <a:rPr lang="en-US" sz="2400" dirty="0"/>
              <a:t>SPI</a:t>
            </a:r>
            <a:r>
              <a:rPr lang="ru-RU" sz="2400" dirty="0"/>
              <a:t>), прогнозирование (пока­затели ЕТС, ЕАС) и анализ исполнения проекта (анализ отклоне­ний, анализ тенденций и метод освоенного объема).</a:t>
            </a:r>
          </a:p>
          <a:p>
            <a:pPr algn="just"/>
            <a:r>
              <a:rPr lang="ru-RU" sz="2400" dirty="0"/>
              <a:t>Процесс контроля расписания направлен на определение теку­щего статуса выполнения расписания проекта, на определение воз­никших отклонений или необходимости их внесения и на управле­ние изменениями в расписании.</a:t>
            </a:r>
          </a:p>
          <a:p>
            <a:pPr algn="just"/>
            <a:endParaRPr lang="ru-RU" sz="2400" dirty="0"/>
          </a:p>
        </p:txBody>
      </p:sp>
    </p:spTree>
    <p:extLst>
      <p:ext uri="{BB962C8B-B14F-4D97-AF65-F5344CB8AC3E}">
        <p14:creationId xmlns:p14="http://schemas.microsoft.com/office/powerpoint/2010/main" val="277645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9F7A875-72F9-344B-A5BE-819D1A875D67}"/>
              </a:ext>
            </a:extLst>
          </p:cNvPr>
          <p:cNvSpPr>
            <a:spLocks noGrp="1"/>
          </p:cNvSpPr>
          <p:nvPr>
            <p:ph type="title"/>
          </p:nvPr>
        </p:nvSpPr>
        <p:spPr>
          <a:xfrm>
            <a:off x="1069848" y="136763"/>
            <a:ext cx="10058400" cy="1075811"/>
          </a:xfrm>
        </p:spPr>
        <p:txBody>
          <a:bodyPr>
            <a:noAutofit/>
          </a:bodyPr>
          <a:lstStyle/>
          <a:p>
            <a:r>
              <a:rPr lang="ru-RU" sz="3600" dirty="0"/>
              <a:t>Метод освоенного объема и вопросы оперативного управления проектом</a:t>
            </a:r>
          </a:p>
        </p:txBody>
      </p:sp>
      <p:sp>
        <p:nvSpPr>
          <p:cNvPr id="4" name="Номер слайда 3">
            <a:extLst>
              <a:ext uri="{FF2B5EF4-FFF2-40B4-BE49-F238E27FC236}">
                <a16:creationId xmlns="" xmlns:a16="http://schemas.microsoft.com/office/drawing/2014/main" id="{2FE98C3C-E9E8-3E43-8B80-CC7005215EB8}"/>
              </a:ext>
            </a:extLst>
          </p:cNvPr>
          <p:cNvSpPr>
            <a:spLocks noGrp="1"/>
          </p:cNvSpPr>
          <p:nvPr>
            <p:ph type="sldNum" sz="quarter" idx="12"/>
          </p:nvPr>
        </p:nvSpPr>
        <p:spPr/>
        <p:txBody>
          <a:bodyPr>
            <a:normAutofit fontScale="85000" lnSpcReduction="20000"/>
          </a:bodyPr>
          <a:lstStyle/>
          <a:p>
            <a:fld id="{4864967F-2DBF-447D-8CDA-37E7E09C20AC}" type="slidenum">
              <a:rPr lang="ru-RU" smtClean="0"/>
              <a:t>61</a:t>
            </a:fld>
            <a:endParaRPr lang="ru-RU"/>
          </a:p>
        </p:txBody>
      </p:sp>
      <p:graphicFrame>
        <p:nvGraphicFramePr>
          <p:cNvPr id="5" name="Объект 4">
            <a:extLst>
              <a:ext uri="{FF2B5EF4-FFF2-40B4-BE49-F238E27FC236}">
                <a16:creationId xmlns="" xmlns:a16="http://schemas.microsoft.com/office/drawing/2014/main" id="{CF4A6A5E-484F-8341-8C70-65D3C68F27CA}"/>
              </a:ext>
            </a:extLst>
          </p:cNvPr>
          <p:cNvGraphicFramePr>
            <a:graphicFrameLocks noGrp="1"/>
          </p:cNvGraphicFramePr>
          <p:nvPr>
            <p:ph sz="quarter" idx="1"/>
            <p:extLst>
              <p:ext uri="{D42A27DB-BD31-4B8C-83A1-F6EECF244321}">
                <p14:modId xmlns:p14="http://schemas.microsoft.com/office/powerpoint/2010/main" val="1526523704"/>
              </p:ext>
            </p:extLst>
          </p:nvPr>
        </p:nvGraphicFramePr>
        <p:xfrm>
          <a:off x="606287" y="1302025"/>
          <a:ext cx="10522088" cy="53358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41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graphicEl>
                                              <a:dgm id="{71D17338-99A1-7247-81CC-5AE437E2035B}"/>
                                            </p:graphicEl>
                                          </p:spTgt>
                                        </p:tgtEl>
                                        <p:attrNameLst>
                                          <p:attrName>style.visibility</p:attrName>
                                        </p:attrNameLst>
                                      </p:cBhvr>
                                      <p:to>
                                        <p:strVal val="visible"/>
                                      </p:to>
                                    </p:set>
                                    <p:animEffect transition="in" filter="blinds(horizontal)">
                                      <p:cBhvr>
                                        <p:cTn id="7" dur="500"/>
                                        <p:tgtEl>
                                          <p:spTgt spid="5">
                                            <p:graphicEl>
                                              <a:dgm id="{71D17338-99A1-7247-81CC-5AE437E203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9B75DCD1-0220-AF44-A1D9-93D42D971541}"/>
                                            </p:graphicEl>
                                          </p:spTgt>
                                        </p:tgtEl>
                                        <p:attrNameLst>
                                          <p:attrName>style.visibility</p:attrName>
                                        </p:attrNameLst>
                                      </p:cBhvr>
                                      <p:to>
                                        <p:strVal val="visible"/>
                                      </p:to>
                                    </p:set>
                                    <p:animEffect transition="in" filter="blinds(horizontal)">
                                      <p:cBhvr>
                                        <p:cTn id="12" dur="500"/>
                                        <p:tgtEl>
                                          <p:spTgt spid="5">
                                            <p:graphicEl>
                                              <a:dgm id="{9B75DCD1-0220-AF44-A1D9-93D42D97154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graphicEl>
                                              <a:dgm id="{FAFB8EB7-4C01-EE4E-8245-A67FEBFF2DBF}"/>
                                            </p:graphicEl>
                                          </p:spTgt>
                                        </p:tgtEl>
                                        <p:attrNameLst>
                                          <p:attrName>style.visibility</p:attrName>
                                        </p:attrNameLst>
                                      </p:cBhvr>
                                      <p:to>
                                        <p:strVal val="visible"/>
                                      </p:to>
                                    </p:set>
                                    <p:animEffect transition="in" filter="blinds(horizontal)">
                                      <p:cBhvr>
                                        <p:cTn id="17" dur="500"/>
                                        <p:tgtEl>
                                          <p:spTgt spid="5">
                                            <p:graphicEl>
                                              <a:dgm id="{FAFB8EB7-4C01-EE4E-8245-A67FEBFF2DB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graphicEl>
                                              <a:dgm id="{EE3F0910-1379-D24D-8D62-48A53DC0F988}"/>
                                            </p:graphicEl>
                                          </p:spTgt>
                                        </p:tgtEl>
                                        <p:attrNameLst>
                                          <p:attrName>style.visibility</p:attrName>
                                        </p:attrNameLst>
                                      </p:cBhvr>
                                      <p:to>
                                        <p:strVal val="visible"/>
                                      </p:to>
                                    </p:set>
                                    <p:animEffect transition="in" filter="blinds(horizontal)">
                                      <p:cBhvr>
                                        <p:cTn id="22" dur="500"/>
                                        <p:tgtEl>
                                          <p:spTgt spid="5">
                                            <p:graphicEl>
                                              <a:dgm id="{EE3F0910-1379-D24D-8D62-48A53DC0F98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graphicEl>
                                              <a:dgm id="{47BB4C1A-915B-B44F-A3FC-937757017E96}"/>
                                            </p:graphicEl>
                                          </p:spTgt>
                                        </p:tgtEl>
                                        <p:attrNameLst>
                                          <p:attrName>style.visibility</p:attrName>
                                        </p:attrNameLst>
                                      </p:cBhvr>
                                      <p:to>
                                        <p:strVal val="visible"/>
                                      </p:to>
                                    </p:set>
                                    <p:animEffect transition="in" filter="blinds(horizontal)">
                                      <p:cBhvr>
                                        <p:cTn id="27" dur="500"/>
                                        <p:tgtEl>
                                          <p:spTgt spid="5">
                                            <p:graphicEl>
                                              <a:dgm id="{47BB4C1A-915B-B44F-A3FC-937757017E9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graphicEl>
                                              <a:dgm id="{02B5F850-8D30-FB40-8B66-B99DE082A3C4}"/>
                                            </p:graphicEl>
                                          </p:spTgt>
                                        </p:tgtEl>
                                        <p:attrNameLst>
                                          <p:attrName>style.visibility</p:attrName>
                                        </p:attrNameLst>
                                      </p:cBhvr>
                                      <p:to>
                                        <p:strVal val="visible"/>
                                      </p:to>
                                    </p:set>
                                    <p:animEffect transition="in" filter="blinds(horizontal)">
                                      <p:cBhvr>
                                        <p:cTn id="32" dur="500"/>
                                        <p:tgtEl>
                                          <p:spTgt spid="5">
                                            <p:graphicEl>
                                              <a:dgm id="{02B5F850-8D30-FB40-8B66-B99DE082A3C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graphicEl>
                                              <a:dgm id="{910258AC-8D66-FD46-B444-888AFCDF7F87}"/>
                                            </p:graphicEl>
                                          </p:spTgt>
                                        </p:tgtEl>
                                        <p:attrNameLst>
                                          <p:attrName>style.visibility</p:attrName>
                                        </p:attrNameLst>
                                      </p:cBhvr>
                                      <p:to>
                                        <p:strVal val="visible"/>
                                      </p:to>
                                    </p:set>
                                    <p:animEffect transition="in" filter="blinds(horizontal)">
                                      <p:cBhvr>
                                        <p:cTn id="37" dur="500"/>
                                        <p:tgtEl>
                                          <p:spTgt spid="5">
                                            <p:graphicEl>
                                              <a:dgm id="{910258AC-8D66-FD46-B444-888AFCDF7F8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graphicEl>
                                              <a:dgm id="{849D1604-5475-B345-AC03-810A407C050F}"/>
                                            </p:graphicEl>
                                          </p:spTgt>
                                        </p:tgtEl>
                                        <p:attrNameLst>
                                          <p:attrName>style.visibility</p:attrName>
                                        </p:attrNameLst>
                                      </p:cBhvr>
                                      <p:to>
                                        <p:strVal val="visible"/>
                                      </p:to>
                                    </p:set>
                                    <p:animEffect transition="in" filter="blinds(horizontal)">
                                      <p:cBhvr>
                                        <p:cTn id="42" dur="500"/>
                                        <p:tgtEl>
                                          <p:spTgt spid="5">
                                            <p:graphicEl>
                                              <a:dgm id="{849D1604-5475-B345-AC03-810A407C050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graphicEl>
                                              <a:dgm id="{EED341CB-FB8C-6745-BED0-1667BB27EB9C}"/>
                                            </p:graphicEl>
                                          </p:spTgt>
                                        </p:tgtEl>
                                        <p:attrNameLst>
                                          <p:attrName>style.visibility</p:attrName>
                                        </p:attrNameLst>
                                      </p:cBhvr>
                                      <p:to>
                                        <p:strVal val="visible"/>
                                      </p:to>
                                    </p:set>
                                    <p:animEffect transition="in" filter="blinds(horizontal)">
                                      <p:cBhvr>
                                        <p:cTn id="47" dur="500"/>
                                        <p:tgtEl>
                                          <p:spTgt spid="5">
                                            <p:graphicEl>
                                              <a:dgm id="{EED341CB-FB8C-6745-BED0-1667BB27EB9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graphicEl>
                                              <a:dgm id="{2B6A98B8-C764-E04A-A1C3-460C83DDFFFC}"/>
                                            </p:graphicEl>
                                          </p:spTgt>
                                        </p:tgtEl>
                                        <p:attrNameLst>
                                          <p:attrName>style.visibility</p:attrName>
                                        </p:attrNameLst>
                                      </p:cBhvr>
                                      <p:to>
                                        <p:strVal val="visible"/>
                                      </p:to>
                                    </p:set>
                                    <p:animEffect transition="in" filter="blinds(horizontal)">
                                      <p:cBhvr>
                                        <p:cTn id="52" dur="500"/>
                                        <p:tgtEl>
                                          <p:spTgt spid="5">
                                            <p:graphicEl>
                                              <a:dgm id="{2B6A98B8-C764-E04A-A1C3-460C83DDFFF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graphicEl>
                                              <a:dgm id="{250354B1-B949-EA43-A880-1F8C440F1ECD}"/>
                                            </p:graphicEl>
                                          </p:spTgt>
                                        </p:tgtEl>
                                        <p:attrNameLst>
                                          <p:attrName>style.visibility</p:attrName>
                                        </p:attrNameLst>
                                      </p:cBhvr>
                                      <p:to>
                                        <p:strVal val="visible"/>
                                      </p:to>
                                    </p:set>
                                    <p:animEffect transition="in" filter="blinds(horizontal)">
                                      <p:cBhvr>
                                        <p:cTn id="57" dur="500"/>
                                        <p:tgtEl>
                                          <p:spTgt spid="5">
                                            <p:graphicEl>
                                              <a:dgm id="{250354B1-B949-EA43-A880-1F8C440F1EC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
                                            <p:graphicEl>
                                              <a:dgm id="{3D455371-4E28-EA49-9AB3-D19495419C22}"/>
                                            </p:graphicEl>
                                          </p:spTgt>
                                        </p:tgtEl>
                                        <p:attrNameLst>
                                          <p:attrName>style.visibility</p:attrName>
                                        </p:attrNameLst>
                                      </p:cBhvr>
                                      <p:to>
                                        <p:strVal val="visible"/>
                                      </p:to>
                                    </p:set>
                                    <p:animEffect transition="in" filter="blinds(horizontal)">
                                      <p:cBhvr>
                                        <p:cTn id="62" dur="500"/>
                                        <p:tgtEl>
                                          <p:spTgt spid="5">
                                            <p:graphicEl>
                                              <a:dgm id="{3D455371-4E28-EA49-9AB3-D19495419C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
                                            <p:graphicEl>
                                              <a:dgm id="{A86B074C-3AE3-7847-B150-8B78342CAA0D}"/>
                                            </p:graphicEl>
                                          </p:spTgt>
                                        </p:tgtEl>
                                        <p:attrNameLst>
                                          <p:attrName>style.visibility</p:attrName>
                                        </p:attrNameLst>
                                      </p:cBhvr>
                                      <p:to>
                                        <p:strVal val="visible"/>
                                      </p:to>
                                    </p:set>
                                    <p:animEffect transition="in" filter="blinds(horizontal)">
                                      <p:cBhvr>
                                        <p:cTn id="67" dur="500"/>
                                        <p:tgtEl>
                                          <p:spTgt spid="5">
                                            <p:graphicEl>
                                              <a:dgm id="{A86B074C-3AE3-7847-B150-8B78342CAA0D}"/>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
                                            <p:graphicEl>
                                              <a:dgm id="{C6BE77FE-6978-F14A-9C8D-079EF887762E}"/>
                                            </p:graphicEl>
                                          </p:spTgt>
                                        </p:tgtEl>
                                        <p:attrNameLst>
                                          <p:attrName>style.visibility</p:attrName>
                                        </p:attrNameLst>
                                      </p:cBhvr>
                                      <p:to>
                                        <p:strVal val="visible"/>
                                      </p:to>
                                    </p:set>
                                    <p:animEffect transition="in" filter="blinds(horizontal)">
                                      <p:cBhvr>
                                        <p:cTn id="72" dur="500"/>
                                        <p:tgtEl>
                                          <p:spTgt spid="5">
                                            <p:graphicEl>
                                              <a:dgm id="{C6BE77FE-6978-F14A-9C8D-079EF88776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7F59948-C36A-EB4E-9693-173C0BDEA8CC}"/>
              </a:ext>
            </a:extLst>
          </p:cNvPr>
          <p:cNvSpPr>
            <a:spLocks noGrp="1"/>
          </p:cNvSpPr>
          <p:nvPr>
            <p:ph type="title"/>
          </p:nvPr>
        </p:nvSpPr>
        <p:spPr>
          <a:xfrm>
            <a:off x="1069848" y="155022"/>
            <a:ext cx="10058400" cy="1078355"/>
          </a:xfrm>
        </p:spPr>
        <p:txBody>
          <a:bodyPr>
            <a:normAutofit fontScale="90000"/>
          </a:bodyPr>
          <a:lstStyle/>
          <a:p>
            <a:r>
              <a:rPr lang="ru-RU" dirty="0"/>
              <a:t>Задачи регулирования хода реализации проекта</a:t>
            </a:r>
          </a:p>
        </p:txBody>
      </p:sp>
      <p:sp>
        <p:nvSpPr>
          <p:cNvPr id="4" name="Номер слайда 3">
            <a:extLst>
              <a:ext uri="{FF2B5EF4-FFF2-40B4-BE49-F238E27FC236}">
                <a16:creationId xmlns="" xmlns:a16="http://schemas.microsoft.com/office/drawing/2014/main" id="{A78C52F0-BFD3-6A42-AB67-3FC23E546735}"/>
              </a:ext>
            </a:extLst>
          </p:cNvPr>
          <p:cNvSpPr>
            <a:spLocks noGrp="1"/>
          </p:cNvSpPr>
          <p:nvPr>
            <p:ph type="sldNum" sz="quarter" idx="12"/>
          </p:nvPr>
        </p:nvSpPr>
        <p:spPr/>
        <p:txBody>
          <a:bodyPr>
            <a:normAutofit fontScale="85000" lnSpcReduction="20000"/>
          </a:bodyPr>
          <a:lstStyle/>
          <a:p>
            <a:fld id="{4864967F-2DBF-447D-8CDA-37E7E09C20AC}" type="slidenum">
              <a:rPr lang="ru-RU" smtClean="0"/>
              <a:t>62</a:t>
            </a:fld>
            <a:endParaRPr lang="ru-RU"/>
          </a:p>
        </p:txBody>
      </p:sp>
      <p:graphicFrame>
        <p:nvGraphicFramePr>
          <p:cNvPr id="5" name="Объект 4">
            <a:extLst>
              <a:ext uri="{FF2B5EF4-FFF2-40B4-BE49-F238E27FC236}">
                <a16:creationId xmlns="" xmlns:a16="http://schemas.microsoft.com/office/drawing/2014/main" id="{79CE247C-A1F4-5548-94B9-202C7864DD08}"/>
              </a:ext>
            </a:extLst>
          </p:cNvPr>
          <p:cNvGraphicFramePr>
            <a:graphicFrameLocks noGrp="1"/>
          </p:cNvGraphicFramePr>
          <p:nvPr>
            <p:ph sz="quarter" idx="1"/>
            <p:extLst/>
          </p:nvPr>
        </p:nvGraphicFramePr>
        <p:xfrm>
          <a:off x="393405" y="1233377"/>
          <a:ext cx="11557803" cy="5404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66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F7917800-4531-1543-A065-0426722A7938}"/>
                                            </p:graphicEl>
                                          </p:spTgt>
                                        </p:tgtEl>
                                        <p:attrNameLst>
                                          <p:attrName>style.visibility</p:attrName>
                                        </p:attrNameLst>
                                      </p:cBhvr>
                                      <p:to>
                                        <p:strVal val="visible"/>
                                      </p:to>
                                    </p:set>
                                    <p:animEffect transition="in" filter="barn(inVertical)">
                                      <p:cBhvr>
                                        <p:cTn id="7" dur="500"/>
                                        <p:tgtEl>
                                          <p:spTgt spid="5">
                                            <p:graphicEl>
                                              <a:dgm id="{F7917800-4531-1543-A065-0426722A7938}"/>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graphicEl>
                                              <a:dgm id="{82BC397B-DCFC-C84C-BA14-3827C5A70645}"/>
                                            </p:graphicEl>
                                          </p:spTgt>
                                        </p:tgtEl>
                                        <p:attrNameLst>
                                          <p:attrName>style.visibility</p:attrName>
                                        </p:attrNameLst>
                                      </p:cBhvr>
                                      <p:to>
                                        <p:strVal val="visible"/>
                                      </p:to>
                                    </p:set>
                                    <p:animEffect transition="in" filter="barn(inVertical)">
                                      <p:cBhvr>
                                        <p:cTn id="10" dur="500"/>
                                        <p:tgtEl>
                                          <p:spTgt spid="5">
                                            <p:graphicEl>
                                              <a:dgm id="{82BC397B-DCFC-C84C-BA14-3827C5A70645}"/>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graphicEl>
                                              <a:dgm id="{9433E5FD-1908-0A4C-B5CE-67B25414155F}"/>
                                            </p:graphicEl>
                                          </p:spTgt>
                                        </p:tgtEl>
                                        <p:attrNameLst>
                                          <p:attrName>style.visibility</p:attrName>
                                        </p:attrNameLst>
                                      </p:cBhvr>
                                      <p:to>
                                        <p:strVal val="visible"/>
                                      </p:to>
                                    </p:set>
                                    <p:animEffect transition="in" filter="barn(inVertical)">
                                      <p:cBhvr>
                                        <p:cTn id="13" dur="500"/>
                                        <p:tgtEl>
                                          <p:spTgt spid="5">
                                            <p:graphicEl>
                                              <a:dgm id="{9433E5FD-1908-0A4C-B5CE-67B25414155F}"/>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graphicEl>
                                              <a:dgm id="{4CD359D9-6894-BA45-BF39-1CE5989E52D6}"/>
                                            </p:graphicEl>
                                          </p:spTgt>
                                        </p:tgtEl>
                                        <p:attrNameLst>
                                          <p:attrName>style.visibility</p:attrName>
                                        </p:attrNameLst>
                                      </p:cBhvr>
                                      <p:to>
                                        <p:strVal val="visible"/>
                                      </p:to>
                                    </p:set>
                                    <p:animEffect transition="in" filter="barn(inVertical)">
                                      <p:cBhvr>
                                        <p:cTn id="18" dur="500"/>
                                        <p:tgtEl>
                                          <p:spTgt spid="5">
                                            <p:graphicEl>
                                              <a:dgm id="{4CD359D9-6894-BA45-BF39-1CE5989E52D6}"/>
                                            </p:graphic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graphicEl>
                                              <a:dgm id="{49B8DA47-52EC-BD46-95E6-5E54D546088D}"/>
                                            </p:graphicEl>
                                          </p:spTgt>
                                        </p:tgtEl>
                                        <p:attrNameLst>
                                          <p:attrName>style.visibility</p:attrName>
                                        </p:attrNameLst>
                                      </p:cBhvr>
                                      <p:to>
                                        <p:strVal val="visible"/>
                                      </p:to>
                                    </p:set>
                                    <p:animEffect transition="in" filter="barn(inVertical)">
                                      <p:cBhvr>
                                        <p:cTn id="21" dur="500"/>
                                        <p:tgtEl>
                                          <p:spTgt spid="5">
                                            <p:graphicEl>
                                              <a:dgm id="{49B8DA47-52EC-BD46-95E6-5E54D546088D}"/>
                                            </p:graphic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
                                            <p:graphicEl>
                                              <a:dgm id="{AB21D720-0BDD-BF4E-9B76-9B7387E4E6DC}"/>
                                            </p:graphicEl>
                                          </p:spTgt>
                                        </p:tgtEl>
                                        <p:attrNameLst>
                                          <p:attrName>style.visibility</p:attrName>
                                        </p:attrNameLst>
                                      </p:cBhvr>
                                      <p:to>
                                        <p:strVal val="visible"/>
                                      </p:to>
                                    </p:set>
                                    <p:animEffect transition="in" filter="barn(inVertical)">
                                      <p:cBhvr>
                                        <p:cTn id="24" dur="500"/>
                                        <p:tgtEl>
                                          <p:spTgt spid="5">
                                            <p:graphicEl>
                                              <a:dgm id="{AB21D720-0BDD-BF4E-9B76-9B7387E4E6DC}"/>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graphicEl>
                                              <a:dgm id="{CC0FBD16-AF07-654A-A9FE-3FA861FAC6F9}"/>
                                            </p:graphicEl>
                                          </p:spTgt>
                                        </p:tgtEl>
                                        <p:attrNameLst>
                                          <p:attrName>style.visibility</p:attrName>
                                        </p:attrNameLst>
                                      </p:cBhvr>
                                      <p:to>
                                        <p:strVal val="visible"/>
                                      </p:to>
                                    </p:set>
                                    <p:animEffect transition="in" filter="barn(inVertical)">
                                      <p:cBhvr>
                                        <p:cTn id="29" dur="500"/>
                                        <p:tgtEl>
                                          <p:spTgt spid="5">
                                            <p:graphicEl>
                                              <a:dgm id="{CC0FBD16-AF07-654A-A9FE-3FA861FAC6F9}"/>
                                            </p:graphic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
                                            <p:graphicEl>
                                              <a:dgm id="{94CEAED1-D8DC-324B-A07C-1AEE020EA41C}"/>
                                            </p:graphicEl>
                                          </p:spTgt>
                                        </p:tgtEl>
                                        <p:attrNameLst>
                                          <p:attrName>style.visibility</p:attrName>
                                        </p:attrNameLst>
                                      </p:cBhvr>
                                      <p:to>
                                        <p:strVal val="visible"/>
                                      </p:to>
                                    </p:set>
                                    <p:animEffect transition="in" filter="barn(inVertical)">
                                      <p:cBhvr>
                                        <p:cTn id="32" dur="500"/>
                                        <p:tgtEl>
                                          <p:spTgt spid="5">
                                            <p:graphicEl>
                                              <a:dgm id="{94CEAED1-D8DC-324B-A07C-1AEE020EA4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43F8BAA-B83A-0E40-A032-2CAB68C78733}"/>
              </a:ext>
            </a:extLst>
          </p:cNvPr>
          <p:cNvSpPr>
            <a:spLocks noGrp="1"/>
          </p:cNvSpPr>
          <p:nvPr>
            <p:ph type="title"/>
          </p:nvPr>
        </p:nvSpPr>
        <p:spPr>
          <a:xfrm>
            <a:off x="346833" y="112493"/>
            <a:ext cx="11412775" cy="844437"/>
          </a:xfrm>
        </p:spPr>
        <p:txBody>
          <a:bodyPr/>
          <a:lstStyle/>
          <a:p>
            <a:r>
              <a:rPr lang="ru-RU" dirty="0"/>
              <a:t>Процесс регулирования </a:t>
            </a:r>
          </a:p>
        </p:txBody>
      </p:sp>
      <p:sp>
        <p:nvSpPr>
          <p:cNvPr id="4" name="Номер слайда 3">
            <a:extLst>
              <a:ext uri="{FF2B5EF4-FFF2-40B4-BE49-F238E27FC236}">
                <a16:creationId xmlns="" xmlns:a16="http://schemas.microsoft.com/office/drawing/2014/main" id="{787A5159-63DA-A346-9AE2-0A85353689AD}"/>
              </a:ext>
            </a:extLst>
          </p:cNvPr>
          <p:cNvSpPr>
            <a:spLocks noGrp="1"/>
          </p:cNvSpPr>
          <p:nvPr>
            <p:ph type="sldNum" sz="quarter" idx="12"/>
          </p:nvPr>
        </p:nvSpPr>
        <p:spPr/>
        <p:txBody>
          <a:bodyPr>
            <a:normAutofit fontScale="85000" lnSpcReduction="20000"/>
          </a:bodyPr>
          <a:lstStyle/>
          <a:p>
            <a:fld id="{4864967F-2DBF-447D-8CDA-37E7E09C20AC}" type="slidenum">
              <a:rPr lang="ru-RU" smtClean="0"/>
              <a:t>63</a:t>
            </a:fld>
            <a:endParaRPr lang="ru-RU"/>
          </a:p>
        </p:txBody>
      </p:sp>
      <p:sp>
        <p:nvSpPr>
          <p:cNvPr id="6" name="Стрелка углом вверх 5">
            <a:extLst>
              <a:ext uri="{FF2B5EF4-FFF2-40B4-BE49-F238E27FC236}">
                <a16:creationId xmlns="" xmlns:a16="http://schemas.microsoft.com/office/drawing/2014/main" id="{73596C5B-15FA-7048-BB77-5421407CC757}"/>
              </a:ext>
            </a:extLst>
          </p:cNvPr>
          <p:cNvSpPr/>
          <p:nvPr/>
        </p:nvSpPr>
        <p:spPr>
          <a:xfrm rot="5400000">
            <a:off x="1898970" y="1811056"/>
            <a:ext cx="757827" cy="862759"/>
          </a:xfrm>
          <a:prstGeom prst="bentUpArrow">
            <a:avLst>
              <a:gd name="adj1" fmla="val 32840"/>
              <a:gd name="adj2" fmla="val 25000"/>
              <a:gd name="adj3" fmla="val 35780"/>
            </a:avLst>
          </a:prstGeom>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hemeClr val="accent4">
              <a:tint val="50000"/>
              <a:hueOff val="0"/>
              <a:satOff val="0"/>
              <a:lumOff val="0"/>
              <a:alphaOff val="0"/>
            </a:schemeClr>
          </a:fillRef>
          <a:effectRef idx="1">
            <a:schemeClr val="accent4">
              <a:tint val="50000"/>
              <a:hueOff val="0"/>
              <a:satOff val="0"/>
              <a:lumOff val="0"/>
              <a:alphaOff val="0"/>
            </a:schemeClr>
          </a:effectRef>
          <a:fontRef idx="minor">
            <a:schemeClr val="lt1">
              <a:hueOff val="0"/>
              <a:satOff val="0"/>
              <a:lumOff val="0"/>
              <a:alphaOff val="0"/>
            </a:schemeClr>
          </a:fontRef>
        </p:style>
      </p:sp>
      <p:grpSp>
        <p:nvGrpSpPr>
          <p:cNvPr id="7" name="Группа 6">
            <a:extLst>
              <a:ext uri="{FF2B5EF4-FFF2-40B4-BE49-F238E27FC236}">
                <a16:creationId xmlns="" xmlns:a16="http://schemas.microsoft.com/office/drawing/2014/main" id="{230A522B-379D-A843-A0F6-6502D76610BC}"/>
              </a:ext>
            </a:extLst>
          </p:cNvPr>
          <p:cNvGrpSpPr/>
          <p:nvPr/>
        </p:nvGrpSpPr>
        <p:grpSpPr>
          <a:xfrm>
            <a:off x="527934" y="981625"/>
            <a:ext cx="5887028" cy="892972"/>
            <a:chOff x="361603" y="85513"/>
            <a:chExt cx="4339258" cy="892972"/>
          </a:xfrm>
          <a:scene3d>
            <a:camera prst="orthographicFront">
              <a:rot lat="0" lon="0" rev="0"/>
            </a:camera>
            <a:lightRig rig="contrasting" dir="t">
              <a:rot lat="0" lon="0" rev="1200000"/>
            </a:lightRig>
          </a:scene3d>
        </p:grpSpPr>
        <p:sp>
          <p:nvSpPr>
            <p:cNvPr id="27" name="Скругленный прямоугольник 26">
              <a:extLst>
                <a:ext uri="{FF2B5EF4-FFF2-40B4-BE49-F238E27FC236}">
                  <a16:creationId xmlns="" xmlns:a16="http://schemas.microsoft.com/office/drawing/2014/main" id="{9D360480-765D-A842-B336-1BAA71E7EBFC}"/>
                </a:ext>
              </a:extLst>
            </p:cNvPr>
            <p:cNvSpPr/>
            <p:nvPr/>
          </p:nvSpPr>
          <p:spPr>
            <a:xfrm>
              <a:off x="361603" y="85513"/>
              <a:ext cx="4339258" cy="892972"/>
            </a:xfrm>
            <a:prstGeom prst="roundRect">
              <a:avLst>
                <a:gd name="adj" fmla="val 16670"/>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8" name="Скругленный прямоугольник 5">
              <a:extLst>
                <a:ext uri="{FF2B5EF4-FFF2-40B4-BE49-F238E27FC236}">
                  <a16:creationId xmlns="" xmlns:a16="http://schemas.microsoft.com/office/drawing/2014/main" id="{D451B92C-4E99-7F4D-9C31-C83585E6613B}"/>
                </a:ext>
              </a:extLst>
            </p:cNvPr>
            <p:cNvSpPr txBox="1"/>
            <p:nvPr/>
          </p:nvSpPr>
          <p:spPr>
            <a:xfrm>
              <a:off x="405202" y="129112"/>
              <a:ext cx="4252060" cy="8057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tx1"/>
                  </a:solidFill>
                </a:rPr>
                <a:t>сбор и подготовка оперативной информации о состоянии комплекса работ и представление ее в проектную команду;</a:t>
              </a:r>
            </a:p>
          </p:txBody>
        </p:sp>
      </p:grpSp>
      <p:sp>
        <p:nvSpPr>
          <p:cNvPr id="8" name="Прямоугольник 7">
            <a:extLst>
              <a:ext uri="{FF2B5EF4-FFF2-40B4-BE49-F238E27FC236}">
                <a16:creationId xmlns="" xmlns:a16="http://schemas.microsoft.com/office/drawing/2014/main" id="{705DA593-514D-BE4C-9BC6-63AE38CAC285}"/>
              </a:ext>
            </a:extLst>
          </p:cNvPr>
          <p:cNvSpPr/>
          <p:nvPr/>
        </p:nvSpPr>
        <p:spPr>
          <a:xfrm>
            <a:off x="2973926" y="1056155"/>
            <a:ext cx="927847" cy="72174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Стрелка углом вверх 8">
            <a:extLst>
              <a:ext uri="{FF2B5EF4-FFF2-40B4-BE49-F238E27FC236}">
                <a16:creationId xmlns="" xmlns:a16="http://schemas.microsoft.com/office/drawing/2014/main" id="{03C80215-C8D6-ED40-BE23-51DBF0C4AE3C}"/>
              </a:ext>
            </a:extLst>
          </p:cNvPr>
          <p:cNvSpPr/>
          <p:nvPr/>
        </p:nvSpPr>
        <p:spPr>
          <a:xfrm rot="5400000">
            <a:off x="2961130" y="2814160"/>
            <a:ext cx="757827" cy="862759"/>
          </a:xfrm>
          <a:prstGeom prst="bentUpArrow">
            <a:avLst>
              <a:gd name="adj1" fmla="val 32840"/>
              <a:gd name="adj2" fmla="val 25000"/>
              <a:gd name="adj3" fmla="val 35780"/>
            </a:avLst>
          </a:prstGeom>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hemeClr val="accent4">
              <a:tint val="50000"/>
              <a:hueOff val="2553896"/>
              <a:satOff val="-12774"/>
              <a:lumOff val="2877"/>
              <a:alphaOff val="0"/>
            </a:schemeClr>
          </a:fillRef>
          <a:effectRef idx="1">
            <a:schemeClr val="accent4">
              <a:tint val="50000"/>
              <a:hueOff val="2553896"/>
              <a:satOff val="-12774"/>
              <a:lumOff val="2877"/>
              <a:alphaOff val="0"/>
            </a:schemeClr>
          </a:effectRef>
          <a:fontRef idx="minor">
            <a:schemeClr val="lt1">
              <a:hueOff val="0"/>
              <a:satOff val="0"/>
              <a:lumOff val="0"/>
              <a:alphaOff val="0"/>
            </a:schemeClr>
          </a:fontRef>
        </p:style>
      </p:sp>
      <p:grpSp>
        <p:nvGrpSpPr>
          <p:cNvPr id="10" name="Группа 9">
            <a:extLst>
              <a:ext uri="{FF2B5EF4-FFF2-40B4-BE49-F238E27FC236}">
                <a16:creationId xmlns="" xmlns:a16="http://schemas.microsoft.com/office/drawing/2014/main" id="{C78DC498-B4D2-1F44-B04E-563E180EC3A1}"/>
              </a:ext>
            </a:extLst>
          </p:cNvPr>
          <p:cNvGrpSpPr/>
          <p:nvPr/>
        </p:nvGrpSpPr>
        <p:grpSpPr>
          <a:xfrm>
            <a:off x="2709263" y="1974093"/>
            <a:ext cx="4106537" cy="892972"/>
            <a:chOff x="2082943" y="1077981"/>
            <a:chExt cx="2297891" cy="892972"/>
          </a:xfrm>
          <a:scene3d>
            <a:camera prst="orthographicFront">
              <a:rot lat="0" lon="0" rev="0"/>
            </a:camera>
            <a:lightRig rig="contrasting" dir="t">
              <a:rot lat="0" lon="0" rev="1200000"/>
            </a:lightRig>
          </a:scene3d>
        </p:grpSpPr>
        <p:sp>
          <p:nvSpPr>
            <p:cNvPr id="25" name="Скругленный прямоугольник 24">
              <a:extLst>
                <a:ext uri="{FF2B5EF4-FFF2-40B4-BE49-F238E27FC236}">
                  <a16:creationId xmlns="" xmlns:a16="http://schemas.microsoft.com/office/drawing/2014/main" id="{1CEF8FC8-E9C6-0D41-95CA-D850D84D1494}"/>
                </a:ext>
              </a:extLst>
            </p:cNvPr>
            <p:cNvSpPr/>
            <p:nvPr/>
          </p:nvSpPr>
          <p:spPr>
            <a:xfrm>
              <a:off x="2082943" y="1077981"/>
              <a:ext cx="2297891" cy="892972"/>
            </a:xfrm>
            <a:prstGeom prst="roundRect">
              <a:avLst>
                <a:gd name="adj" fmla="val 16670"/>
              </a:avLst>
            </a:prstGeom>
            <a:sp3d contourW="19050" prstMaterial="metal">
              <a:bevelT w="88900" h="203200"/>
              <a:bevelB w="165100" h="254000"/>
            </a:sp3d>
          </p:spPr>
          <p:style>
            <a:lnRef idx="0">
              <a:schemeClr val="lt1">
                <a:hueOff val="0"/>
                <a:satOff val="0"/>
                <a:lumOff val="0"/>
                <a:alphaOff val="0"/>
              </a:schemeClr>
            </a:lnRef>
            <a:fillRef idx="1">
              <a:schemeClr val="accent4">
                <a:hueOff val="1871245"/>
                <a:satOff val="-10347"/>
                <a:lumOff val="-882"/>
                <a:alphaOff val="0"/>
              </a:schemeClr>
            </a:fillRef>
            <a:effectRef idx="2">
              <a:schemeClr val="accent4">
                <a:hueOff val="1871245"/>
                <a:satOff val="-10347"/>
                <a:lumOff val="-882"/>
                <a:alphaOff val="0"/>
              </a:schemeClr>
            </a:effectRef>
            <a:fontRef idx="minor">
              <a:schemeClr val="lt1"/>
            </a:fontRef>
          </p:style>
        </p:sp>
        <p:sp>
          <p:nvSpPr>
            <p:cNvPr id="26" name="Скругленный прямоугольник 9">
              <a:extLst>
                <a:ext uri="{FF2B5EF4-FFF2-40B4-BE49-F238E27FC236}">
                  <a16:creationId xmlns="" xmlns:a16="http://schemas.microsoft.com/office/drawing/2014/main" id="{623288A6-A093-354E-8A52-5147BA8A800C}"/>
                </a:ext>
              </a:extLst>
            </p:cNvPr>
            <p:cNvSpPr txBox="1"/>
            <p:nvPr/>
          </p:nvSpPr>
          <p:spPr>
            <a:xfrm>
              <a:off x="2126542" y="1121580"/>
              <a:ext cx="2210693" cy="8057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tx1"/>
                  </a:solidFill>
                </a:rPr>
                <a:t>обновление моделей и подготовка данных для их расчета;</a:t>
              </a:r>
            </a:p>
          </p:txBody>
        </p:sp>
      </p:grpSp>
      <p:sp>
        <p:nvSpPr>
          <p:cNvPr id="11" name="Прямоугольник 10">
            <a:extLst>
              <a:ext uri="{FF2B5EF4-FFF2-40B4-BE49-F238E27FC236}">
                <a16:creationId xmlns="" xmlns:a16="http://schemas.microsoft.com/office/drawing/2014/main" id="{132C9A16-DB7F-8745-8C0D-87CCEA41DD4D}"/>
              </a:ext>
            </a:extLst>
          </p:cNvPr>
          <p:cNvSpPr/>
          <p:nvPr/>
        </p:nvSpPr>
        <p:spPr>
          <a:xfrm>
            <a:off x="4036087" y="2059259"/>
            <a:ext cx="927847" cy="72174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Стрелка углом вверх 11">
            <a:extLst>
              <a:ext uri="{FF2B5EF4-FFF2-40B4-BE49-F238E27FC236}">
                <a16:creationId xmlns="" xmlns:a16="http://schemas.microsoft.com/office/drawing/2014/main" id="{14E2EDFC-98C9-4F40-8047-B0B86A9B1FB6}"/>
              </a:ext>
            </a:extLst>
          </p:cNvPr>
          <p:cNvSpPr/>
          <p:nvPr/>
        </p:nvSpPr>
        <p:spPr>
          <a:xfrm rot="5400000">
            <a:off x="4489718" y="3860479"/>
            <a:ext cx="757827" cy="862759"/>
          </a:xfrm>
          <a:prstGeom prst="bentUpArrow">
            <a:avLst>
              <a:gd name="adj1" fmla="val 32840"/>
              <a:gd name="adj2" fmla="val 25000"/>
              <a:gd name="adj3" fmla="val 35780"/>
            </a:avLst>
          </a:prstGeom>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hemeClr val="accent4">
              <a:tint val="50000"/>
              <a:hueOff val="5107791"/>
              <a:satOff val="-25547"/>
              <a:lumOff val="5754"/>
              <a:alphaOff val="0"/>
            </a:schemeClr>
          </a:fillRef>
          <a:effectRef idx="1">
            <a:schemeClr val="accent4">
              <a:tint val="50000"/>
              <a:hueOff val="5107791"/>
              <a:satOff val="-25547"/>
              <a:lumOff val="5754"/>
              <a:alphaOff val="0"/>
            </a:schemeClr>
          </a:effectRef>
          <a:fontRef idx="minor">
            <a:schemeClr val="lt1">
              <a:hueOff val="0"/>
              <a:satOff val="0"/>
              <a:lumOff val="0"/>
              <a:alphaOff val="0"/>
            </a:schemeClr>
          </a:fontRef>
        </p:style>
      </p:sp>
      <p:grpSp>
        <p:nvGrpSpPr>
          <p:cNvPr id="13" name="Группа 12">
            <a:extLst>
              <a:ext uri="{FF2B5EF4-FFF2-40B4-BE49-F238E27FC236}">
                <a16:creationId xmlns="" xmlns:a16="http://schemas.microsoft.com/office/drawing/2014/main" id="{3A9FF856-71B7-D449-9A7A-8EED6EF3D148}"/>
              </a:ext>
            </a:extLst>
          </p:cNvPr>
          <p:cNvGrpSpPr/>
          <p:nvPr/>
        </p:nvGrpSpPr>
        <p:grpSpPr>
          <a:xfrm>
            <a:off x="3796937" y="3029366"/>
            <a:ext cx="3769891" cy="892972"/>
            <a:chOff x="4165787" y="2081085"/>
            <a:chExt cx="2960406" cy="892972"/>
          </a:xfrm>
          <a:scene3d>
            <a:camera prst="orthographicFront">
              <a:rot lat="0" lon="0" rev="0"/>
            </a:camera>
            <a:lightRig rig="contrasting" dir="t">
              <a:rot lat="0" lon="0" rev="1200000"/>
            </a:lightRig>
          </a:scene3d>
        </p:grpSpPr>
        <p:sp>
          <p:nvSpPr>
            <p:cNvPr id="23" name="Скругленный прямоугольник 22">
              <a:extLst>
                <a:ext uri="{FF2B5EF4-FFF2-40B4-BE49-F238E27FC236}">
                  <a16:creationId xmlns="" xmlns:a16="http://schemas.microsoft.com/office/drawing/2014/main" id="{265C1C93-971E-7046-AAE1-6EB1B74F9CCA}"/>
                </a:ext>
              </a:extLst>
            </p:cNvPr>
            <p:cNvSpPr/>
            <p:nvPr/>
          </p:nvSpPr>
          <p:spPr>
            <a:xfrm>
              <a:off x="4165787" y="2081085"/>
              <a:ext cx="2960406" cy="892972"/>
            </a:xfrm>
            <a:prstGeom prst="roundRect">
              <a:avLst>
                <a:gd name="adj" fmla="val 16670"/>
              </a:avLst>
            </a:prstGeom>
            <a:sp3d contourW="19050" prstMaterial="metal">
              <a:bevelT w="88900" h="203200"/>
              <a:bevelB w="165100" h="254000"/>
            </a:sp3d>
          </p:spPr>
          <p:style>
            <a:lnRef idx="0">
              <a:schemeClr val="lt1">
                <a:hueOff val="0"/>
                <a:satOff val="0"/>
                <a:lumOff val="0"/>
                <a:alphaOff val="0"/>
              </a:schemeClr>
            </a:lnRef>
            <a:fillRef idx="1">
              <a:schemeClr val="accent4">
                <a:hueOff val="3742489"/>
                <a:satOff val="-20694"/>
                <a:lumOff val="-1765"/>
                <a:alphaOff val="0"/>
              </a:schemeClr>
            </a:fillRef>
            <a:effectRef idx="2">
              <a:schemeClr val="accent4">
                <a:hueOff val="3742489"/>
                <a:satOff val="-20694"/>
                <a:lumOff val="-1765"/>
                <a:alphaOff val="0"/>
              </a:schemeClr>
            </a:effectRef>
            <a:fontRef idx="minor">
              <a:schemeClr val="lt1"/>
            </a:fontRef>
          </p:style>
        </p:sp>
        <p:sp>
          <p:nvSpPr>
            <p:cNvPr id="24" name="Скругленный прямоугольник 13">
              <a:extLst>
                <a:ext uri="{FF2B5EF4-FFF2-40B4-BE49-F238E27FC236}">
                  <a16:creationId xmlns="" xmlns:a16="http://schemas.microsoft.com/office/drawing/2014/main" id="{475FF6A2-28E2-DB4D-9A35-160E2770279C}"/>
                </a:ext>
              </a:extLst>
            </p:cNvPr>
            <p:cNvSpPr txBox="1"/>
            <p:nvPr/>
          </p:nvSpPr>
          <p:spPr>
            <a:xfrm>
              <a:off x="4209386" y="2124684"/>
              <a:ext cx="2873208" cy="8057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tx1"/>
                  </a:solidFill>
                </a:rPr>
                <a:t>расчет (пересчет) сетевых моделей и актуализация календарных планов;</a:t>
              </a:r>
            </a:p>
          </p:txBody>
        </p:sp>
      </p:grpSp>
      <p:sp>
        <p:nvSpPr>
          <p:cNvPr id="14" name="Прямоугольник 13">
            <a:extLst>
              <a:ext uri="{FF2B5EF4-FFF2-40B4-BE49-F238E27FC236}">
                <a16:creationId xmlns="" xmlns:a16="http://schemas.microsoft.com/office/drawing/2014/main" id="{D0956A9E-02B6-D74B-8D46-822B6F187A61}"/>
              </a:ext>
            </a:extLst>
          </p:cNvPr>
          <p:cNvSpPr/>
          <p:nvPr/>
        </p:nvSpPr>
        <p:spPr>
          <a:xfrm>
            <a:off x="6450189" y="3062362"/>
            <a:ext cx="927847" cy="72174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Стрелка углом вверх 14">
            <a:extLst>
              <a:ext uri="{FF2B5EF4-FFF2-40B4-BE49-F238E27FC236}">
                <a16:creationId xmlns="" xmlns:a16="http://schemas.microsoft.com/office/drawing/2014/main" id="{CDBA2736-7B0E-D645-B276-6D2E24CD3B94}"/>
              </a:ext>
            </a:extLst>
          </p:cNvPr>
          <p:cNvSpPr/>
          <p:nvPr/>
        </p:nvSpPr>
        <p:spPr>
          <a:xfrm rot="5400000">
            <a:off x="6084080" y="4889481"/>
            <a:ext cx="757827" cy="862759"/>
          </a:xfrm>
          <a:prstGeom prst="bentUpArrow">
            <a:avLst>
              <a:gd name="adj1" fmla="val 32840"/>
              <a:gd name="adj2" fmla="val 25000"/>
              <a:gd name="adj3" fmla="val 35780"/>
            </a:avLst>
          </a:prstGeom>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hemeClr val="accent4">
              <a:tint val="50000"/>
              <a:hueOff val="7661687"/>
              <a:satOff val="-38321"/>
              <a:lumOff val="8631"/>
              <a:alphaOff val="0"/>
            </a:schemeClr>
          </a:fillRef>
          <a:effectRef idx="1">
            <a:schemeClr val="accent4">
              <a:tint val="50000"/>
              <a:hueOff val="7661687"/>
              <a:satOff val="-38321"/>
              <a:lumOff val="8631"/>
              <a:alphaOff val="0"/>
            </a:schemeClr>
          </a:effectRef>
          <a:fontRef idx="minor">
            <a:schemeClr val="lt1">
              <a:hueOff val="0"/>
              <a:satOff val="0"/>
              <a:lumOff val="0"/>
              <a:alphaOff val="0"/>
            </a:schemeClr>
          </a:fontRef>
        </p:style>
      </p:sp>
      <p:grpSp>
        <p:nvGrpSpPr>
          <p:cNvPr id="16" name="Группа 15">
            <a:extLst>
              <a:ext uri="{FF2B5EF4-FFF2-40B4-BE49-F238E27FC236}">
                <a16:creationId xmlns="" xmlns:a16="http://schemas.microsoft.com/office/drawing/2014/main" id="{019A5B22-550E-2048-8AC1-BEEEF5954C0A}"/>
              </a:ext>
            </a:extLst>
          </p:cNvPr>
          <p:cNvGrpSpPr/>
          <p:nvPr/>
        </p:nvGrpSpPr>
        <p:grpSpPr>
          <a:xfrm>
            <a:off x="5330443" y="4052184"/>
            <a:ext cx="5642358" cy="913171"/>
            <a:chOff x="6265215" y="3127787"/>
            <a:chExt cx="2933450" cy="913171"/>
          </a:xfrm>
          <a:scene3d>
            <a:camera prst="orthographicFront">
              <a:rot lat="0" lon="0" rev="0"/>
            </a:camera>
            <a:lightRig rig="contrasting" dir="t">
              <a:rot lat="0" lon="0" rev="1200000"/>
            </a:lightRig>
          </a:scene3d>
        </p:grpSpPr>
        <p:sp>
          <p:nvSpPr>
            <p:cNvPr id="21" name="Скругленный прямоугольник 20">
              <a:extLst>
                <a:ext uri="{FF2B5EF4-FFF2-40B4-BE49-F238E27FC236}">
                  <a16:creationId xmlns="" xmlns:a16="http://schemas.microsoft.com/office/drawing/2014/main" id="{51FEA406-895B-7E45-BA00-4A37C53525FC}"/>
                </a:ext>
              </a:extLst>
            </p:cNvPr>
            <p:cNvSpPr/>
            <p:nvPr/>
          </p:nvSpPr>
          <p:spPr>
            <a:xfrm>
              <a:off x="6265215" y="3147986"/>
              <a:ext cx="2933450" cy="892972"/>
            </a:xfrm>
            <a:prstGeom prst="roundRect">
              <a:avLst>
                <a:gd name="adj" fmla="val 16670"/>
              </a:avLst>
            </a:prstGeom>
            <a:sp3d contourW="19050" prstMaterial="metal">
              <a:bevelT w="88900" h="203200"/>
              <a:bevelB w="165100" h="254000"/>
            </a:sp3d>
          </p:spPr>
          <p:style>
            <a:lnRef idx="0">
              <a:schemeClr val="lt1">
                <a:hueOff val="0"/>
                <a:satOff val="0"/>
                <a:lumOff val="0"/>
                <a:alphaOff val="0"/>
              </a:schemeClr>
            </a:lnRef>
            <a:fillRef idx="1">
              <a:schemeClr val="accent4">
                <a:hueOff val="5613734"/>
                <a:satOff val="-31040"/>
                <a:lumOff val="-2647"/>
                <a:alphaOff val="0"/>
              </a:schemeClr>
            </a:fillRef>
            <a:effectRef idx="2">
              <a:schemeClr val="accent4">
                <a:hueOff val="5613734"/>
                <a:satOff val="-31040"/>
                <a:lumOff val="-2647"/>
                <a:alphaOff val="0"/>
              </a:schemeClr>
            </a:effectRef>
            <a:fontRef idx="minor">
              <a:schemeClr val="lt1"/>
            </a:fontRef>
          </p:style>
        </p:sp>
        <p:sp>
          <p:nvSpPr>
            <p:cNvPr id="22" name="Скругленный прямоугольник 17">
              <a:extLst>
                <a:ext uri="{FF2B5EF4-FFF2-40B4-BE49-F238E27FC236}">
                  <a16:creationId xmlns="" xmlns:a16="http://schemas.microsoft.com/office/drawing/2014/main" id="{D83A73A7-F9ED-1347-96C7-EE1E97D47E46}"/>
                </a:ext>
              </a:extLst>
            </p:cNvPr>
            <p:cNvSpPr txBox="1"/>
            <p:nvPr/>
          </p:nvSpPr>
          <p:spPr>
            <a:xfrm>
              <a:off x="6292230" y="3127787"/>
              <a:ext cx="2846252" cy="8057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tx1"/>
                  </a:solidFill>
                </a:rPr>
                <a:t>анализ фактического состояния комплекса работ и подготовка решений по его дальнейшей реализации;</a:t>
              </a:r>
            </a:p>
          </p:txBody>
        </p:sp>
      </p:grpSp>
      <p:sp>
        <p:nvSpPr>
          <p:cNvPr id="17" name="Прямоугольник 16">
            <a:extLst>
              <a:ext uri="{FF2B5EF4-FFF2-40B4-BE49-F238E27FC236}">
                <a16:creationId xmlns="" xmlns:a16="http://schemas.microsoft.com/office/drawing/2014/main" id="{9C1D1F05-C2AE-7549-BAD5-3B8C86E58004}"/>
              </a:ext>
            </a:extLst>
          </p:cNvPr>
          <p:cNvSpPr/>
          <p:nvPr/>
        </p:nvSpPr>
        <p:spPr>
          <a:xfrm>
            <a:off x="8519555" y="4065465"/>
            <a:ext cx="927847" cy="721740"/>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8" name="Группа 17">
            <a:extLst>
              <a:ext uri="{FF2B5EF4-FFF2-40B4-BE49-F238E27FC236}">
                <a16:creationId xmlns="" xmlns:a16="http://schemas.microsoft.com/office/drawing/2014/main" id="{D623D85B-B45C-4043-AECF-4785BDEA1724}"/>
              </a:ext>
            </a:extLst>
          </p:cNvPr>
          <p:cNvGrpSpPr/>
          <p:nvPr/>
        </p:nvGrpSpPr>
        <p:grpSpPr>
          <a:xfrm>
            <a:off x="6914112" y="5084453"/>
            <a:ext cx="4452649" cy="1654506"/>
            <a:chOff x="8331476" y="4087291"/>
            <a:chExt cx="3166258" cy="892972"/>
          </a:xfrm>
          <a:scene3d>
            <a:camera prst="orthographicFront">
              <a:rot lat="0" lon="0" rev="0"/>
            </a:camera>
            <a:lightRig rig="contrasting" dir="t">
              <a:rot lat="0" lon="0" rev="1200000"/>
            </a:lightRig>
          </a:scene3d>
        </p:grpSpPr>
        <p:sp>
          <p:nvSpPr>
            <p:cNvPr id="19" name="Скругленный прямоугольник 18">
              <a:extLst>
                <a:ext uri="{FF2B5EF4-FFF2-40B4-BE49-F238E27FC236}">
                  <a16:creationId xmlns="" xmlns:a16="http://schemas.microsoft.com/office/drawing/2014/main" id="{2D91CC62-37D4-BA42-BAE5-53919E635DBD}"/>
                </a:ext>
              </a:extLst>
            </p:cNvPr>
            <p:cNvSpPr/>
            <p:nvPr/>
          </p:nvSpPr>
          <p:spPr>
            <a:xfrm>
              <a:off x="8331476" y="4087291"/>
              <a:ext cx="3166258" cy="892972"/>
            </a:xfrm>
            <a:prstGeom prst="roundRect">
              <a:avLst>
                <a:gd name="adj" fmla="val 16670"/>
              </a:avLst>
            </a:prstGeom>
            <a:sp3d contourW="19050" prstMaterial="metal">
              <a:bevelT w="88900" h="203200"/>
              <a:bevelB w="165100" h="254000"/>
            </a:sp3d>
          </p:spPr>
          <p:style>
            <a:lnRef idx="0">
              <a:schemeClr val="lt1">
                <a:hueOff val="0"/>
                <a:satOff val="0"/>
                <a:lumOff val="0"/>
                <a:alphaOff val="0"/>
              </a:schemeClr>
            </a:lnRef>
            <a:fillRef idx="1">
              <a:schemeClr val="accent4">
                <a:hueOff val="7484979"/>
                <a:satOff val="-41387"/>
                <a:lumOff val="-3529"/>
                <a:alphaOff val="0"/>
              </a:schemeClr>
            </a:fillRef>
            <a:effectRef idx="2">
              <a:schemeClr val="accent4">
                <a:hueOff val="7484979"/>
                <a:satOff val="-41387"/>
                <a:lumOff val="-3529"/>
                <a:alphaOff val="0"/>
              </a:schemeClr>
            </a:effectRef>
            <a:fontRef idx="minor">
              <a:schemeClr val="lt1"/>
            </a:fontRef>
          </p:style>
        </p:sp>
        <p:sp>
          <p:nvSpPr>
            <p:cNvPr id="20" name="Скругленный прямоугольник 20">
              <a:extLst>
                <a:ext uri="{FF2B5EF4-FFF2-40B4-BE49-F238E27FC236}">
                  <a16:creationId xmlns="" xmlns:a16="http://schemas.microsoft.com/office/drawing/2014/main" id="{4E61D07F-BD5A-7842-A727-B8BED96EE7F6}"/>
                </a:ext>
              </a:extLst>
            </p:cNvPr>
            <p:cNvSpPr txBox="1"/>
            <p:nvPr/>
          </p:nvSpPr>
          <p:spPr>
            <a:xfrm>
              <a:off x="8375075" y="4130890"/>
              <a:ext cx="3079060" cy="8057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solidFill>
                    <a:schemeClr val="tx1"/>
                  </a:solidFill>
                </a:rPr>
                <a:t>разработка оперативно-календарных планов и доведение их до ответственных исполнителей и руководителей соответствующих уровней.</a:t>
              </a:r>
            </a:p>
          </p:txBody>
        </p:sp>
      </p:grpSp>
    </p:spTree>
    <p:extLst>
      <p:ext uri="{BB962C8B-B14F-4D97-AF65-F5344CB8AC3E}">
        <p14:creationId xmlns:p14="http://schemas.microsoft.com/office/powerpoint/2010/main" val="40331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21B0FAF-18E3-7944-93E2-61724E409350}"/>
              </a:ext>
            </a:extLst>
          </p:cNvPr>
          <p:cNvSpPr>
            <a:spLocks noGrp="1"/>
          </p:cNvSpPr>
          <p:nvPr>
            <p:ph type="title"/>
          </p:nvPr>
        </p:nvSpPr>
        <p:spPr>
          <a:xfrm>
            <a:off x="1069848" y="250716"/>
            <a:ext cx="10058400" cy="727480"/>
          </a:xfrm>
        </p:spPr>
        <p:txBody>
          <a:bodyPr>
            <a:normAutofit fontScale="90000"/>
          </a:bodyPr>
          <a:lstStyle/>
          <a:p>
            <a:r>
              <a:rPr lang="ru-RU" dirty="0"/>
              <a:t>Мониторинг проекта</a:t>
            </a:r>
          </a:p>
        </p:txBody>
      </p:sp>
      <p:sp>
        <p:nvSpPr>
          <p:cNvPr id="4" name="Номер слайда 3">
            <a:extLst>
              <a:ext uri="{FF2B5EF4-FFF2-40B4-BE49-F238E27FC236}">
                <a16:creationId xmlns="" xmlns:a16="http://schemas.microsoft.com/office/drawing/2014/main" id="{E2495400-D2BE-1C43-9CA9-4E80120109DA}"/>
              </a:ext>
            </a:extLst>
          </p:cNvPr>
          <p:cNvSpPr>
            <a:spLocks noGrp="1"/>
          </p:cNvSpPr>
          <p:nvPr>
            <p:ph type="sldNum" sz="quarter" idx="12"/>
          </p:nvPr>
        </p:nvSpPr>
        <p:spPr/>
        <p:txBody>
          <a:bodyPr>
            <a:normAutofit fontScale="85000" lnSpcReduction="20000"/>
          </a:bodyPr>
          <a:lstStyle/>
          <a:p>
            <a:fld id="{4864967F-2DBF-447D-8CDA-37E7E09C20AC}" type="slidenum">
              <a:rPr lang="ru-RU" smtClean="0"/>
              <a:t>64</a:t>
            </a:fld>
            <a:endParaRPr lang="ru-RU"/>
          </a:p>
        </p:txBody>
      </p:sp>
      <p:sp>
        <p:nvSpPr>
          <p:cNvPr id="3" name="Объект 2">
            <a:extLst>
              <a:ext uri="{FF2B5EF4-FFF2-40B4-BE49-F238E27FC236}">
                <a16:creationId xmlns="" xmlns:a16="http://schemas.microsoft.com/office/drawing/2014/main" id="{489DECFB-1989-9A40-BFA9-6F5131FB87C4}"/>
              </a:ext>
            </a:extLst>
          </p:cNvPr>
          <p:cNvSpPr>
            <a:spLocks noGrp="1"/>
          </p:cNvSpPr>
          <p:nvPr>
            <p:ph sz="quarter" idx="1"/>
          </p:nvPr>
        </p:nvSpPr>
        <p:spPr>
          <a:xfrm>
            <a:off x="339391" y="1079417"/>
            <a:ext cx="11519314" cy="1578723"/>
          </a:xfrm>
        </p:spPr>
        <p:txBody>
          <a:bodyPr>
            <a:normAutofit/>
          </a:bodyPr>
          <a:lstStyle/>
          <a:p>
            <a:pPr algn="just"/>
            <a:r>
              <a:rPr lang="ru-RU" sz="2400" dirty="0"/>
              <a:t>Важным элементом системы контроля является мониторинг проекта. Это механизм осуществления постоянного наблюдения за важнейшими текущими результатами реализации проекта с целью своевременного обнаружения отклонений от календарного плана и бюджета.</a:t>
            </a:r>
          </a:p>
        </p:txBody>
      </p:sp>
      <p:pic>
        <p:nvPicPr>
          <p:cNvPr id="5" name="Рисунок 4">
            <a:extLst>
              <a:ext uri="{FF2B5EF4-FFF2-40B4-BE49-F238E27FC236}">
                <a16:creationId xmlns="" xmlns:a16="http://schemas.microsoft.com/office/drawing/2014/main" id="{004A3474-A8EB-9C48-8043-4BBC94C49F95}"/>
              </a:ext>
            </a:extLst>
          </p:cNvPr>
          <p:cNvPicPr>
            <a:picLocks noChangeAspect="1"/>
          </p:cNvPicPr>
          <p:nvPr/>
        </p:nvPicPr>
        <p:blipFill>
          <a:blip r:embed="rId2"/>
          <a:stretch>
            <a:fillRect/>
          </a:stretch>
        </p:blipFill>
        <p:spPr>
          <a:xfrm>
            <a:off x="339391" y="2953064"/>
            <a:ext cx="4263092" cy="3097267"/>
          </a:xfrm>
          <a:prstGeom prst="rect">
            <a:avLst/>
          </a:prstGeom>
        </p:spPr>
      </p:pic>
      <p:sp>
        <p:nvSpPr>
          <p:cNvPr id="6" name="Прямоугольник 5">
            <a:extLst>
              <a:ext uri="{FF2B5EF4-FFF2-40B4-BE49-F238E27FC236}">
                <a16:creationId xmlns="" xmlns:a16="http://schemas.microsoft.com/office/drawing/2014/main" id="{7AD5780D-0102-8643-9058-1AA8ADDC7864}"/>
              </a:ext>
            </a:extLst>
          </p:cNvPr>
          <p:cNvSpPr/>
          <p:nvPr/>
        </p:nvSpPr>
        <p:spPr>
          <a:xfrm>
            <a:off x="5215128" y="2569849"/>
            <a:ext cx="6096000" cy="3785652"/>
          </a:xfrm>
          <a:prstGeom prst="rect">
            <a:avLst/>
          </a:prstGeom>
        </p:spPr>
        <p:txBody>
          <a:bodyPr>
            <a:spAutoFit/>
          </a:bodyPr>
          <a:lstStyle/>
          <a:p>
            <a:pPr marL="0" lvl="8" algn="just"/>
            <a:r>
              <a:rPr lang="ru-RU" sz="2400" dirty="0"/>
              <a:t>Мониторинг позволяет осуществить сравнение заданных и фактических данных, касающихся планирования проекта и его реализации. Путем оценки проводится сравнение между заданными плановыми показателями и фактическими показателями проекта. Осуществлять мониторинг может как команда проекта, так и организации, работающие вне его рамок. </a:t>
            </a:r>
          </a:p>
        </p:txBody>
      </p:sp>
    </p:spTree>
    <p:extLst>
      <p:ext uri="{BB962C8B-B14F-4D97-AF65-F5344CB8AC3E}">
        <p14:creationId xmlns:p14="http://schemas.microsoft.com/office/powerpoint/2010/main" val="297832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B2335CC-CA37-244D-A34E-84B65901E14E}"/>
              </a:ext>
            </a:extLst>
          </p:cNvPr>
          <p:cNvSpPr>
            <a:spLocks noGrp="1"/>
          </p:cNvSpPr>
          <p:nvPr>
            <p:ph type="title"/>
          </p:nvPr>
        </p:nvSpPr>
        <p:spPr>
          <a:xfrm>
            <a:off x="1069848" y="176288"/>
            <a:ext cx="10058400" cy="823172"/>
          </a:xfrm>
        </p:spPr>
        <p:txBody>
          <a:bodyPr>
            <a:normAutofit/>
          </a:bodyPr>
          <a:lstStyle/>
          <a:p>
            <a:r>
              <a:rPr lang="ru-RU" dirty="0"/>
              <a:t>Задачи мониторинга</a:t>
            </a:r>
          </a:p>
        </p:txBody>
      </p:sp>
      <p:sp>
        <p:nvSpPr>
          <p:cNvPr id="4" name="Номер слайда 3">
            <a:extLst>
              <a:ext uri="{FF2B5EF4-FFF2-40B4-BE49-F238E27FC236}">
                <a16:creationId xmlns="" xmlns:a16="http://schemas.microsoft.com/office/drawing/2014/main" id="{60AF0DF1-D5B5-E143-AEFE-DCD5C7BFC2B1}"/>
              </a:ext>
            </a:extLst>
          </p:cNvPr>
          <p:cNvSpPr>
            <a:spLocks noGrp="1"/>
          </p:cNvSpPr>
          <p:nvPr>
            <p:ph type="sldNum" sz="quarter" idx="12"/>
          </p:nvPr>
        </p:nvSpPr>
        <p:spPr/>
        <p:txBody>
          <a:bodyPr>
            <a:normAutofit fontScale="85000" lnSpcReduction="20000"/>
          </a:bodyPr>
          <a:lstStyle/>
          <a:p>
            <a:fld id="{4864967F-2DBF-447D-8CDA-37E7E09C20AC}" type="slidenum">
              <a:rPr lang="ru-RU" smtClean="0"/>
              <a:t>65</a:t>
            </a:fld>
            <a:endParaRPr lang="ru-RU"/>
          </a:p>
        </p:txBody>
      </p:sp>
      <p:sp>
        <p:nvSpPr>
          <p:cNvPr id="3" name="Объект 2">
            <a:extLst>
              <a:ext uri="{FF2B5EF4-FFF2-40B4-BE49-F238E27FC236}">
                <a16:creationId xmlns="" xmlns:a16="http://schemas.microsoft.com/office/drawing/2014/main" id="{A062CDFF-FA2C-6041-B656-F24B43233EB6}"/>
              </a:ext>
            </a:extLst>
          </p:cNvPr>
          <p:cNvSpPr>
            <a:spLocks noGrp="1"/>
          </p:cNvSpPr>
          <p:nvPr>
            <p:ph sz="quarter" idx="1"/>
          </p:nvPr>
        </p:nvSpPr>
        <p:spPr>
          <a:xfrm>
            <a:off x="576285" y="1275908"/>
            <a:ext cx="10734843" cy="5257800"/>
          </a:xfrm>
        </p:spPr>
        <p:txBody>
          <a:bodyPr>
            <a:noAutofit/>
          </a:bodyPr>
          <a:lstStyle/>
          <a:p>
            <a:pPr>
              <a:lnSpc>
                <a:spcPct val="100000"/>
              </a:lnSpc>
              <a:buSzPct val="150000"/>
              <a:buFont typeface="Wingdings" pitchFamily="2" charset="2"/>
              <a:buChar char="ü"/>
            </a:pPr>
            <a:r>
              <a:rPr lang="ru-RU" sz="2400" dirty="0"/>
              <a:t>— своевременное обнаружение проблем; </a:t>
            </a:r>
          </a:p>
          <a:p>
            <a:pPr>
              <a:lnSpc>
                <a:spcPct val="100000"/>
              </a:lnSpc>
              <a:buSzPct val="150000"/>
              <a:buFont typeface="Wingdings" pitchFamily="2" charset="2"/>
              <a:buChar char="ü"/>
            </a:pPr>
            <a:r>
              <a:rPr lang="ru-RU" sz="2400" dirty="0"/>
              <a:t>— отображение осуществленных операций, затрат и использованных ресурсов;</a:t>
            </a:r>
          </a:p>
          <a:p>
            <a:pPr>
              <a:lnSpc>
                <a:spcPct val="100000"/>
              </a:lnSpc>
              <a:buSzPct val="150000"/>
              <a:buFont typeface="Wingdings" pitchFamily="2" charset="2"/>
              <a:buChar char="ü"/>
            </a:pPr>
            <a:r>
              <a:rPr lang="ru-RU" sz="2400" dirty="0"/>
              <a:t>— улучшение работ в рамках проекта;</a:t>
            </a:r>
          </a:p>
          <a:p>
            <a:pPr>
              <a:lnSpc>
                <a:spcPct val="100000"/>
              </a:lnSpc>
              <a:buSzPct val="150000"/>
              <a:buFont typeface="Wingdings" pitchFamily="2" charset="2"/>
              <a:buChar char="ü"/>
            </a:pPr>
            <a:r>
              <a:rPr lang="ru-RU" sz="2400" dirty="0"/>
              <a:t>— распознавание возможностей последующего улучшения технологий;</a:t>
            </a:r>
          </a:p>
          <a:p>
            <a:pPr>
              <a:lnSpc>
                <a:spcPct val="100000"/>
              </a:lnSpc>
              <a:buSzPct val="150000"/>
              <a:buFont typeface="Wingdings" pitchFamily="2" charset="2"/>
              <a:buChar char="ü"/>
            </a:pPr>
            <a:r>
              <a:rPr lang="ru-RU" sz="2400" dirty="0"/>
              <a:t>— оценка качества управления проектом;</a:t>
            </a:r>
          </a:p>
          <a:p>
            <a:pPr>
              <a:lnSpc>
                <a:spcPct val="100000"/>
              </a:lnSpc>
              <a:buSzPct val="150000"/>
              <a:buFont typeface="Wingdings" pitchFamily="2" charset="2"/>
              <a:buChar char="ü"/>
            </a:pPr>
            <a:r>
              <a:rPr lang="ru-RU" sz="2400" dirty="0"/>
              <a:t>— экономия затрат;</a:t>
            </a:r>
          </a:p>
          <a:p>
            <a:pPr>
              <a:lnSpc>
                <a:spcPct val="100000"/>
              </a:lnSpc>
              <a:buSzPct val="150000"/>
              <a:buFont typeface="Wingdings" pitchFamily="2" charset="2"/>
              <a:buChar char="ü"/>
            </a:pPr>
            <a:r>
              <a:rPr lang="ru-RU" sz="2400" dirty="0"/>
              <a:t>— ускорение появления необходимых результатов проекта;</a:t>
            </a:r>
          </a:p>
          <a:p>
            <a:pPr>
              <a:lnSpc>
                <a:spcPct val="100000"/>
              </a:lnSpc>
              <a:buSzPct val="150000"/>
              <a:buFont typeface="Wingdings" pitchFamily="2" charset="2"/>
              <a:buChar char="ü"/>
            </a:pPr>
            <a:r>
              <a:rPr lang="ru-RU" sz="2400" dirty="0"/>
              <a:t>— определение ошибок и анализ их причин;</a:t>
            </a:r>
          </a:p>
          <a:p>
            <a:pPr>
              <a:lnSpc>
                <a:spcPct val="100000"/>
              </a:lnSpc>
              <a:buSzPct val="150000"/>
              <a:buFont typeface="Wingdings" pitchFamily="2" charset="2"/>
              <a:buChar char="ü"/>
            </a:pPr>
            <a:r>
              <a:rPr lang="ru-RU" sz="2400" dirty="0"/>
              <a:t>— обеспечение </a:t>
            </a:r>
            <a:r>
              <a:rPr lang="ru-RU" sz="2400" dirty="0" err="1"/>
              <a:t>стейкхолдеров</a:t>
            </a:r>
            <a:r>
              <a:rPr lang="ru-RU" sz="2400" dirty="0"/>
              <a:t> информацией.</a:t>
            </a:r>
          </a:p>
        </p:txBody>
      </p:sp>
    </p:spTree>
    <p:extLst>
      <p:ext uri="{BB962C8B-B14F-4D97-AF65-F5344CB8AC3E}">
        <p14:creationId xmlns:p14="http://schemas.microsoft.com/office/powerpoint/2010/main" val="337310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AB40D6B-6139-4640-944B-752074AD9061}"/>
              </a:ext>
            </a:extLst>
          </p:cNvPr>
          <p:cNvSpPr>
            <a:spLocks noGrp="1"/>
          </p:cNvSpPr>
          <p:nvPr>
            <p:ph type="title"/>
          </p:nvPr>
        </p:nvSpPr>
        <p:spPr>
          <a:xfrm>
            <a:off x="1069848" y="112493"/>
            <a:ext cx="10058400" cy="929498"/>
          </a:xfrm>
        </p:spPr>
        <p:txBody>
          <a:bodyPr>
            <a:normAutofit/>
          </a:bodyPr>
          <a:lstStyle/>
          <a:p>
            <a:r>
              <a:rPr lang="ru-RU" dirty="0"/>
              <a:t>Команда для мониторинга</a:t>
            </a:r>
          </a:p>
        </p:txBody>
      </p:sp>
      <p:sp>
        <p:nvSpPr>
          <p:cNvPr id="4" name="Номер слайда 3">
            <a:extLst>
              <a:ext uri="{FF2B5EF4-FFF2-40B4-BE49-F238E27FC236}">
                <a16:creationId xmlns="" xmlns:a16="http://schemas.microsoft.com/office/drawing/2014/main" id="{B50D412E-B76E-F442-BB86-1BE38E24728D}"/>
              </a:ext>
            </a:extLst>
          </p:cNvPr>
          <p:cNvSpPr>
            <a:spLocks noGrp="1"/>
          </p:cNvSpPr>
          <p:nvPr>
            <p:ph type="sldNum" sz="quarter" idx="12"/>
          </p:nvPr>
        </p:nvSpPr>
        <p:spPr/>
        <p:txBody>
          <a:bodyPr>
            <a:normAutofit fontScale="85000" lnSpcReduction="20000"/>
          </a:bodyPr>
          <a:lstStyle/>
          <a:p>
            <a:fld id="{4864967F-2DBF-447D-8CDA-37E7E09C20AC}" type="slidenum">
              <a:rPr lang="ru-RU" smtClean="0"/>
              <a:t>66</a:t>
            </a:fld>
            <a:endParaRPr lang="ru-RU"/>
          </a:p>
        </p:txBody>
      </p:sp>
      <p:graphicFrame>
        <p:nvGraphicFramePr>
          <p:cNvPr id="5" name="Объект 4">
            <a:extLst>
              <a:ext uri="{FF2B5EF4-FFF2-40B4-BE49-F238E27FC236}">
                <a16:creationId xmlns="" xmlns:a16="http://schemas.microsoft.com/office/drawing/2014/main" id="{5E1BC0D9-5819-CE4E-9BB3-A2E1CAD256F9}"/>
              </a:ext>
            </a:extLst>
          </p:cNvPr>
          <p:cNvGraphicFramePr>
            <a:graphicFrameLocks noGrp="1"/>
          </p:cNvGraphicFramePr>
          <p:nvPr>
            <p:ph sz="quarter" idx="1"/>
            <p:extLst/>
          </p:nvPr>
        </p:nvGraphicFramePr>
        <p:xfrm>
          <a:off x="478465" y="1041991"/>
          <a:ext cx="10649783" cy="5595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899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graphicEl>
                                              <a:dgm id="{D7A3CAA8-8B9C-8B42-8552-3D7AC4BF0882}"/>
                                            </p:graphicEl>
                                          </p:spTgt>
                                        </p:tgtEl>
                                        <p:attrNameLst>
                                          <p:attrName>style.visibility</p:attrName>
                                        </p:attrNameLst>
                                      </p:cBhvr>
                                      <p:to>
                                        <p:strVal val="visible"/>
                                      </p:to>
                                    </p:set>
                                    <p:anim calcmode="lin" valueType="num">
                                      <p:cBhvr additive="base">
                                        <p:cTn id="7" dur="500" fill="hold"/>
                                        <p:tgtEl>
                                          <p:spTgt spid="5">
                                            <p:graphicEl>
                                              <a:dgm id="{D7A3CAA8-8B9C-8B42-8552-3D7AC4BF088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D7A3CAA8-8B9C-8B42-8552-3D7AC4BF0882}"/>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graphicEl>
                                              <a:dgm id="{F8D9B7EB-3AD3-0342-9507-B83D546230DD}"/>
                                            </p:graphicEl>
                                          </p:spTgt>
                                        </p:tgtEl>
                                        <p:attrNameLst>
                                          <p:attrName>style.visibility</p:attrName>
                                        </p:attrNameLst>
                                      </p:cBhvr>
                                      <p:to>
                                        <p:strVal val="visible"/>
                                      </p:to>
                                    </p:set>
                                    <p:anim calcmode="lin" valueType="num">
                                      <p:cBhvr additive="base">
                                        <p:cTn id="13" dur="500" fill="hold"/>
                                        <p:tgtEl>
                                          <p:spTgt spid="5">
                                            <p:graphicEl>
                                              <a:dgm id="{F8D9B7EB-3AD3-0342-9507-B83D546230D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F8D9B7EB-3AD3-0342-9507-B83D546230DD}"/>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graphicEl>
                                              <a:dgm id="{43C99EAA-EAC7-CE41-8563-E9CEF3503F4A}"/>
                                            </p:graphicEl>
                                          </p:spTgt>
                                        </p:tgtEl>
                                        <p:attrNameLst>
                                          <p:attrName>style.visibility</p:attrName>
                                        </p:attrNameLst>
                                      </p:cBhvr>
                                      <p:to>
                                        <p:strVal val="visible"/>
                                      </p:to>
                                    </p:set>
                                    <p:anim calcmode="lin" valueType="num">
                                      <p:cBhvr additive="base">
                                        <p:cTn id="19" dur="500" fill="hold"/>
                                        <p:tgtEl>
                                          <p:spTgt spid="5">
                                            <p:graphicEl>
                                              <a:dgm id="{43C99EAA-EAC7-CE41-8563-E9CEF3503F4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43C99EAA-EAC7-CE41-8563-E9CEF3503F4A}"/>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
                                            <p:graphicEl>
                                              <a:dgm id="{EF85E36E-ACB4-F84D-960E-55E2C79E04EC}"/>
                                            </p:graphicEl>
                                          </p:spTgt>
                                        </p:tgtEl>
                                        <p:attrNameLst>
                                          <p:attrName>style.visibility</p:attrName>
                                        </p:attrNameLst>
                                      </p:cBhvr>
                                      <p:to>
                                        <p:strVal val="visible"/>
                                      </p:to>
                                    </p:set>
                                    <p:anim calcmode="lin" valueType="num">
                                      <p:cBhvr additive="base">
                                        <p:cTn id="25" dur="500" fill="hold"/>
                                        <p:tgtEl>
                                          <p:spTgt spid="5">
                                            <p:graphicEl>
                                              <a:dgm id="{EF85E36E-ACB4-F84D-960E-55E2C79E04E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EF85E36E-ACB4-F84D-960E-55E2C79E04EC}"/>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5">
                                            <p:graphicEl>
                                              <a:dgm id="{6AB81D1F-7C22-2F40-87DB-2430FD5A79F9}"/>
                                            </p:graphicEl>
                                          </p:spTgt>
                                        </p:tgtEl>
                                        <p:attrNameLst>
                                          <p:attrName>style.visibility</p:attrName>
                                        </p:attrNameLst>
                                      </p:cBhvr>
                                      <p:to>
                                        <p:strVal val="visible"/>
                                      </p:to>
                                    </p:set>
                                    <p:anim calcmode="lin" valueType="num">
                                      <p:cBhvr additive="base">
                                        <p:cTn id="31" dur="500" fill="hold"/>
                                        <p:tgtEl>
                                          <p:spTgt spid="5">
                                            <p:graphicEl>
                                              <a:dgm id="{6AB81D1F-7C22-2F40-87DB-2430FD5A79F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6AB81D1F-7C22-2F40-87DB-2430FD5A79F9}"/>
                                            </p:graphic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
                                            <p:graphicEl>
                                              <a:dgm id="{330B1056-0CB1-F149-94DC-938E5A75F1C4}"/>
                                            </p:graphicEl>
                                          </p:spTgt>
                                        </p:tgtEl>
                                        <p:attrNameLst>
                                          <p:attrName>style.visibility</p:attrName>
                                        </p:attrNameLst>
                                      </p:cBhvr>
                                      <p:to>
                                        <p:strVal val="visible"/>
                                      </p:to>
                                    </p:set>
                                    <p:anim calcmode="lin" valueType="num">
                                      <p:cBhvr additive="base">
                                        <p:cTn id="37" dur="500" fill="hold"/>
                                        <p:tgtEl>
                                          <p:spTgt spid="5">
                                            <p:graphicEl>
                                              <a:dgm id="{330B1056-0CB1-F149-94DC-938E5A75F1C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330B1056-0CB1-F149-94DC-938E5A75F1C4}"/>
                                            </p:graphic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
                                            <p:graphicEl>
                                              <a:dgm id="{06210ED0-EAE3-BD49-AAB2-2A75F05EBCB9}"/>
                                            </p:graphicEl>
                                          </p:spTgt>
                                        </p:tgtEl>
                                        <p:attrNameLst>
                                          <p:attrName>style.visibility</p:attrName>
                                        </p:attrNameLst>
                                      </p:cBhvr>
                                      <p:to>
                                        <p:strVal val="visible"/>
                                      </p:to>
                                    </p:set>
                                    <p:anim calcmode="lin" valueType="num">
                                      <p:cBhvr additive="base">
                                        <p:cTn id="43" dur="500" fill="hold"/>
                                        <p:tgtEl>
                                          <p:spTgt spid="5">
                                            <p:graphicEl>
                                              <a:dgm id="{06210ED0-EAE3-BD49-AAB2-2A75F05EBCB9}"/>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06210ED0-EAE3-BD49-AAB2-2A75F05EBCB9}"/>
                                            </p:graphic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5">
                                            <p:graphicEl>
                                              <a:dgm id="{8AC40A13-9205-B642-844C-2D61B379F8C6}"/>
                                            </p:graphicEl>
                                          </p:spTgt>
                                        </p:tgtEl>
                                        <p:attrNameLst>
                                          <p:attrName>style.visibility</p:attrName>
                                        </p:attrNameLst>
                                      </p:cBhvr>
                                      <p:to>
                                        <p:strVal val="visible"/>
                                      </p:to>
                                    </p:set>
                                    <p:anim calcmode="lin" valueType="num">
                                      <p:cBhvr additive="base">
                                        <p:cTn id="49" dur="500" fill="hold"/>
                                        <p:tgtEl>
                                          <p:spTgt spid="5">
                                            <p:graphicEl>
                                              <a:dgm id="{8AC40A13-9205-B642-844C-2D61B379F8C6}"/>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8AC40A13-9205-B642-844C-2D61B379F8C6}"/>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610A112-726D-7444-BDB1-1A18892B7687}"/>
              </a:ext>
            </a:extLst>
          </p:cNvPr>
          <p:cNvSpPr>
            <a:spLocks noGrp="1"/>
          </p:cNvSpPr>
          <p:nvPr>
            <p:ph type="title"/>
          </p:nvPr>
        </p:nvSpPr>
        <p:spPr>
          <a:xfrm>
            <a:off x="1030909" y="208186"/>
            <a:ext cx="10058400" cy="833806"/>
          </a:xfrm>
        </p:spPr>
        <p:txBody>
          <a:bodyPr/>
          <a:lstStyle/>
          <a:p>
            <a:r>
              <a:rPr lang="ru-RU" dirty="0"/>
              <a:t>Процедура мониторинга </a:t>
            </a:r>
          </a:p>
        </p:txBody>
      </p:sp>
      <p:sp>
        <p:nvSpPr>
          <p:cNvPr id="4" name="Номер слайда 3">
            <a:extLst>
              <a:ext uri="{FF2B5EF4-FFF2-40B4-BE49-F238E27FC236}">
                <a16:creationId xmlns="" xmlns:a16="http://schemas.microsoft.com/office/drawing/2014/main" id="{A28FB7DB-BE46-A443-B48F-00009EEDBF45}"/>
              </a:ext>
            </a:extLst>
          </p:cNvPr>
          <p:cNvSpPr>
            <a:spLocks noGrp="1"/>
          </p:cNvSpPr>
          <p:nvPr>
            <p:ph type="sldNum" sz="quarter" idx="12"/>
          </p:nvPr>
        </p:nvSpPr>
        <p:spPr/>
        <p:txBody>
          <a:bodyPr>
            <a:normAutofit fontScale="85000" lnSpcReduction="20000"/>
          </a:bodyPr>
          <a:lstStyle/>
          <a:p>
            <a:fld id="{4864967F-2DBF-447D-8CDA-37E7E09C20AC}" type="slidenum">
              <a:rPr lang="ru-RU" smtClean="0"/>
              <a:t>67</a:t>
            </a:fld>
            <a:endParaRPr lang="ru-RU"/>
          </a:p>
        </p:txBody>
      </p:sp>
      <p:graphicFrame>
        <p:nvGraphicFramePr>
          <p:cNvPr id="7" name="Объект 6">
            <a:extLst>
              <a:ext uri="{FF2B5EF4-FFF2-40B4-BE49-F238E27FC236}">
                <a16:creationId xmlns="" xmlns:a16="http://schemas.microsoft.com/office/drawing/2014/main" id="{9F3AFEC9-8ACD-A34F-9EE3-6209F0812BA9}"/>
              </a:ext>
            </a:extLst>
          </p:cNvPr>
          <p:cNvGraphicFramePr>
            <a:graphicFrameLocks noChangeAspect="1"/>
          </p:cNvGraphicFramePr>
          <p:nvPr>
            <p:extLst/>
          </p:nvPr>
        </p:nvGraphicFramePr>
        <p:xfrm>
          <a:off x="1030909" y="1345801"/>
          <a:ext cx="9016858" cy="4926983"/>
        </p:xfrm>
        <a:graphic>
          <a:graphicData uri="http://schemas.openxmlformats.org/presentationml/2006/ole">
            <mc:AlternateContent xmlns:mc="http://schemas.openxmlformats.org/markup-compatibility/2006">
              <mc:Choice xmlns:v="urn:schemas-microsoft-com:vml" Requires="v">
                <p:oleObj spid="_x0000_s35876" r:id="rId3" imgW="4800600" imgH="2616200" progId="Visio.Drawing.15">
                  <p:embed/>
                </p:oleObj>
              </mc:Choice>
              <mc:Fallback>
                <p:oleObj r:id="rId3" imgW="4800600" imgH="2616200" progId="Visio.Drawing.15">
                  <p:embed/>
                  <p:pic>
                    <p:nvPicPr>
                      <p:cNvPr id="7" name="Объект 6">
                        <a:extLst>
                          <a:ext uri="{FF2B5EF4-FFF2-40B4-BE49-F238E27FC236}">
                            <a16:creationId xmlns="" xmlns:a16="http://schemas.microsoft.com/office/drawing/2014/main" id="{9F3AFEC9-8ACD-A34F-9EE3-6209F0812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909" y="1345801"/>
                        <a:ext cx="9016858" cy="4926983"/>
                      </a:xfrm>
                      <a:prstGeom prst="rect">
                        <a:avLst/>
                      </a:prstGeom>
                      <a:noFill/>
                      <a:extLst/>
                    </p:spPr>
                  </p:pic>
                </p:oleObj>
              </mc:Fallback>
            </mc:AlternateContent>
          </a:graphicData>
        </a:graphic>
      </p:graphicFrame>
    </p:spTree>
    <p:extLst>
      <p:ext uri="{BB962C8B-B14F-4D97-AF65-F5344CB8AC3E}">
        <p14:creationId xmlns:p14="http://schemas.microsoft.com/office/powerpoint/2010/main" val="3950949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2C6A910-DF64-204B-A0C1-444E8888481D}"/>
              </a:ext>
            </a:extLst>
          </p:cNvPr>
          <p:cNvSpPr>
            <a:spLocks noGrp="1"/>
          </p:cNvSpPr>
          <p:nvPr>
            <p:ph type="title"/>
          </p:nvPr>
        </p:nvSpPr>
        <p:spPr>
          <a:xfrm>
            <a:off x="1069848" y="106326"/>
            <a:ext cx="10058400" cy="791275"/>
          </a:xfrm>
        </p:spPr>
        <p:txBody>
          <a:bodyPr/>
          <a:lstStyle/>
          <a:p>
            <a:r>
              <a:rPr lang="ru-RU" dirty="0"/>
              <a:t>Управление изменениями </a:t>
            </a:r>
          </a:p>
        </p:txBody>
      </p:sp>
      <p:sp>
        <p:nvSpPr>
          <p:cNvPr id="4" name="Номер слайда 3">
            <a:extLst>
              <a:ext uri="{FF2B5EF4-FFF2-40B4-BE49-F238E27FC236}">
                <a16:creationId xmlns="" xmlns:a16="http://schemas.microsoft.com/office/drawing/2014/main" id="{ACE0BF93-C662-1047-8706-E98E8A6D52E5}"/>
              </a:ext>
            </a:extLst>
          </p:cNvPr>
          <p:cNvSpPr>
            <a:spLocks noGrp="1"/>
          </p:cNvSpPr>
          <p:nvPr>
            <p:ph type="sldNum" sz="quarter" idx="12"/>
          </p:nvPr>
        </p:nvSpPr>
        <p:spPr/>
        <p:txBody>
          <a:bodyPr>
            <a:normAutofit fontScale="85000" lnSpcReduction="20000"/>
          </a:bodyPr>
          <a:lstStyle/>
          <a:p>
            <a:fld id="{4864967F-2DBF-447D-8CDA-37E7E09C20AC}" type="slidenum">
              <a:rPr lang="ru-RU" smtClean="0"/>
              <a:t>68</a:t>
            </a:fld>
            <a:endParaRPr lang="ru-RU"/>
          </a:p>
        </p:txBody>
      </p:sp>
      <p:sp>
        <p:nvSpPr>
          <p:cNvPr id="3" name="Объект 2">
            <a:extLst>
              <a:ext uri="{FF2B5EF4-FFF2-40B4-BE49-F238E27FC236}">
                <a16:creationId xmlns="" xmlns:a16="http://schemas.microsoft.com/office/drawing/2014/main" id="{131C51C4-808D-BA49-A32E-36D34A28B7E6}"/>
              </a:ext>
            </a:extLst>
          </p:cNvPr>
          <p:cNvSpPr>
            <a:spLocks noGrp="1"/>
          </p:cNvSpPr>
          <p:nvPr>
            <p:ph sz="quarter" idx="1"/>
          </p:nvPr>
        </p:nvSpPr>
        <p:spPr>
          <a:xfrm>
            <a:off x="499730" y="1019909"/>
            <a:ext cx="10930270" cy="5618000"/>
          </a:xfrm>
        </p:spPr>
        <p:txBody>
          <a:bodyPr>
            <a:noAutofit/>
          </a:bodyPr>
          <a:lstStyle/>
          <a:p>
            <a:pPr algn="just"/>
            <a:r>
              <a:rPr lang="ru-RU" sz="2400" dirty="0"/>
              <a:t>Под управлением изменениями понимается процесс прогнозирования и планирования будущих изменений, регистрация всех потенциальных изменений для оценки их последствий, одобрения или отклонений, а также организация мониторинга и координации исполнителей, реализующих изменения в проекте. </a:t>
            </a:r>
          </a:p>
          <a:p>
            <a:pPr algn="just"/>
            <a:r>
              <a:rPr lang="ru-RU" sz="2400" dirty="0"/>
              <a:t>Предпосылкой для эффективного управления изменениями является наличие описания базисного состояния, которое отражает исходное состояние системы для последующих изменений и называется описанием конфигурации текущего состояния проекта. Это комплекс технической документации, которая характеризует общее состояние соответствующей системы в определенный момент времени.</a:t>
            </a:r>
          </a:p>
          <a:p>
            <a:pPr algn="just"/>
            <a:r>
              <a:rPr lang="ru-RU" sz="2400" dirty="0"/>
              <a:t>Управление изменениями может рассматриваться как неотъемлемая часть проектного менеджмента. При этом сильное влияние как на возникновение изменений, так и на пути реагирования на них оказывают особенности управления изменениями в организациях.</a:t>
            </a:r>
          </a:p>
        </p:txBody>
      </p:sp>
    </p:spTree>
    <p:extLst>
      <p:ext uri="{BB962C8B-B14F-4D97-AF65-F5344CB8AC3E}">
        <p14:creationId xmlns:p14="http://schemas.microsoft.com/office/powerpoint/2010/main" val="384890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1A441C7-969E-394E-862A-6979B3039E62}"/>
              </a:ext>
            </a:extLst>
          </p:cNvPr>
          <p:cNvSpPr>
            <a:spLocks noGrp="1"/>
          </p:cNvSpPr>
          <p:nvPr>
            <p:ph type="title"/>
          </p:nvPr>
        </p:nvSpPr>
        <p:spPr>
          <a:xfrm>
            <a:off x="304304" y="133758"/>
            <a:ext cx="10058400" cy="1025191"/>
          </a:xfrm>
        </p:spPr>
        <p:txBody>
          <a:bodyPr>
            <a:noAutofit/>
          </a:bodyPr>
          <a:lstStyle/>
          <a:p>
            <a:pPr>
              <a:lnSpc>
                <a:spcPts val="3000"/>
              </a:lnSpc>
            </a:pPr>
            <a:r>
              <a:rPr lang="ru-RU" sz="3600" dirty="0"/>
              <a:t>Основные характеристики контекста организационных изменений </a:t>
            </a:r>
          </a:p>
        </p:txBody>
      </p:sp>
      <p:sp>
        <p:nvSpPr>
          <p:cNvPr id="4" name="Номер слайда 3">
            <a:extLst>
              <a:ext uri="{FF2B5EF4-FFF2-40B4-BE49-F238E27FC236}">
                <a16:creationId xmlns="" xmlns:a16="http://schemas.microsoft.com/office/drawing/2014/main" id="{FA21D110-F50E-1F46-8E69-F9E01514BC74}"/>
              </a:ext>
            </a:extLst>
          </p:cNvPr>
          <p:cNvSpPr>
            <a:spLocks noGrp="1"/>
          </p:cNvSpPr>
          <p:nvPr>
            <p:ph type="sldNum" sz="quarter" idx="12"/>
          </p:nvPr>
        </p:nvSpPr>
        <p:spPr/>
        <p:txBody>
          <a:bodyPr>
            <a:normAutofit fontScale="85000" lnSpcReduction="20000"/>
          </a:bodyPr>
          <a:lstStyle/>
          <a:p>
            <a:fld id="{4864967F-2DBF-447D-8CDA-37E7E09C20AC}" type="slidenum">
              <a:rPr lang="ru-RU" smtClean="0"/>
              <a:t>69</a:t>
            </a:fld>
            <a:endParaRPr lang="ru-RU"/>
          </a:p>
        </p:txBody>
      </p:sp>
      <p:graphicFrame>
        <p:nvGraphicFramePr>
          <p:cNvPr id="5" name="Таблица 4">
            <a:extLst>
              <a:ext uri="{FF2B5EF4-FFF2-40B4-BE49-F238E27FC236}">
                <a16:creationId xmlns="" xmlns:a16="http://schemas.microsoft.com/office/drawing/2014/main" id="{938C6AAA-E4AB-7848-AD07-0759206FCDFF}"/>
              </a:ext>
            </a:extLst>
          </p:cNvPr>
          <p:cNvGraphicFramePr>
            <a:graphicFrameLocks noGrp="1"/>
          </p:cNvGraphicFramePr>
          <p:nvPr>
            <p:extLst/>
          </p:nvPr>
        </p:nvGraphicFramePr>
        <p:xfrm>
          <a:off x="304304" y="1277004"/>
          <a:ext cx="11006824" cy="4023360"/>
        </p:xfrm>
        <a:graphic>
          <a:graphicData uri="http://schemas.openxmlformats.org/drawingml/2006/table">
            <a:tbl>
              <a:tblPr firstRow="1" firstCol="1" bandRow="1">
                <a:tableStyleId>{5940675A-B579-460E-94D1-54222C63F5DA}</a:tableStyleId>
              </a:tblPr>
              <a:tblGrid>
                <a:gridCol w="2543657">
                  <a:extLst>
                    <a:ext uri="{9D8B030D-6E8A-4147-A177-3AD203B41FA5}">
                      <a16:colId xmlns="" xmlns:a16="http://schemas.microsoft.com/office/drawing/2014/main" val="696321418"/>
                    </a:ext>
                  </a:extLst>
                </a:gridCol>
                <a:gridCol w="8463167">
                  <a:extLst>
                    <a:ext uri="{9D8B030D-6E8A-4147-A177-3AD203B41FA5}">
                      <a16:colId xmlns="" xmlns:a16="http://schemas.microsoft.com/office/drawing/2014/main" val="2063138209"/>
                    </a:ext>
                  </a:extLst>
                </a:gridCol>
              </a:tblGrid>
              <a:tr h="106798">
                <a:tc>
                  <a:txBody>
                    <a:bodyPr/>
                    <a:lstStyle/>
                    <a:p>
                      <a:pPr indent="0" algn="just">
                        <a:lnSpc>
                          <a:spcPct val="100000"/>
                        </a:lnSpc>
                        <a:spcAft>
                          <a:spcPts val="0"/>
                        </a:spcAft>
                      </a:pPr>
                      <a:r>
                        <a:rPr lang="ru-RU" sz="2400">
                          <a:effectLst/>
                        </a:rPr>
                        <a:t>Характеристика</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a:effectLst/>
                        </a:rPr>
                        <a:t>Основные аспекты</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3927376097"/>
                  </a:ext>
                </a:extLst>
              </a:tr>
              <a:tr h="277207">
                <a:tc>
                  <a:txBody>
                    <a:bodyPr/>
                    <a:lstStyle/>
                    <a:p>
                      <a:pPr indent="0" algn="just">
                        <a:lnSpc>
                          <a:spcPct val="100000"/>
                        </a:lnSpc>
                        <a:spcAft>
                          <a:spcPts val="0"/>
                        </a:spcAft>
                      </a:pPr>
                      <a:r>
                        <a:rPr lang="ru-RU" sz="2400">
                          <a:effectLst/>
                        </a:rPr>
                        <a:t>Власть и влияние</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a:effectLst/>
                        </a:rPr>
                        <a:t>Кому принадлежит власть в организации? Чьей поддержкой внутри и вовне организации необходимо заручиться? Какими возможностями по проведению изменений обладают руководители отдельных подразделений?</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2246281068"/>
                  </a:ext>
                </a:extLst>
              </a:tr>
              <a:tr h="390812">
                <a:tc>
                  <a:txBody>
                    <a:bodyPr/>
                    <a:lstStyle/>
                    <a:p>
                      <a:pPr indent="0" algn="just">
                        <a:lnSpc>
                          <a:spcPct val="100000"/>
                        </a:lnSpc>
                        <a:spcAft>
                          <a:spcPts val="0"/>
                        </a:spcAft>
                      </a:pPr>
                      <a:r>
                        <a:rPr lang="ru-RU" sz="2400">
                          <a:effectLst/>
                        </a:rPr>
                        <a:t>Время</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dirty="0">
                          <a:effectLst/>
                        </a:rPr>
                        <a:t>Сколько времени есть у организации, чтобы достичь желаемого состояния? Она находится в кризисе и нужно быстро принимать решения, или есть время для спокойных эволюционных преобразований? Каковы ожидания ее владельцев? Они хотят получить быстрые результаты или готовы ждать фундаментальных преобразований?</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3447107122"/>
                  </a:ext>
                </a:extLst>
              </a:tr>
            </a:tbl>
          </a:graphicData>
        </a:graphic>
      </p:graphicFrame>
    </p:spTree>
    <p:extLst>
      <p:ext uri="{BB962C8B-B14F-4D97-AF65-F5344CB8AC3E}">
        <p14:creationId xmlns:p14="http://schemas.microsoft.com/office/powerpoint/2010/main" val="1171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Сущность контроля</a:t>
            </a:r>
            <a:endParaRPr lang="ru-RU" dirty="0"/>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7</a:t>
            </a:fld>
            <a:endParaRPr lang="ru-RU"/>
          </a:p>
        </p:txBody>
      </p:sp>
      <p:sp>
        <p:nvSpPr>
          <p:cNvPr id="4" name="Объект 3"/>
          <p:cNvSpPr>
            <a:spLocks noGrp="1"/>
          </p:cNvSpPr>
          <p:nvPr>
            <p:ph sz="quarter" idx="1"/>
          </p:nvPr>
        </p:nvSpPr>
        <p:spPr/>
        <p:txBody>
          <a:bodyPr>
            <a:normAutofit lnSpcReduction="10000"/>
          </a:bodyPr>
          <a:lstStyle/>
          <a:p>
            <a:r>
              <a:rPr lang="ru-RU" dirty="0"/>
              <a:t>Контроль — это процесс, в ходе которого руководитель проекта устанавливает, достигаются ли поставленные цели, обнаруживает причины нарушений, обосновывает принятие управленческих решений, которые корректируют выполнение заданий, прежде чем будет нанесен вред выполнению проекта (срыв сроков, превышение в использовании ресурсов, стоимости, низкое качество и т.д.). </a:t>
            </a:r>
          </a:p>
          <a:p>
            <a:r>
              <a:rPr lang="ru-RU" dirty="0"/>
              <a:t>Контроль дает возможность руководителю проекта определить, стоит ли пересматривать планы, сметы, если некоторые параметры превышают допустимые значения.</a:t>
            </a:r>
          </a:p>
          <a:p>
            <a:endParaRPr lang="ru-RU" dirty="0"/>
          </a:p>
        </p:txBody>
      </p:sp>
    </p:spTree>
    <p:extLst>
      <p:ext uri="{BB962C8B-B14F-4D97-AF65-F5344CB8AC3E}">
        <p14:creationId xmlns:p14="http://schemas.microsoft.com/office/powerpoint/2010/main" val="23440070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1A441C7-969E-394E-862A-6979B3039E62}"/>
              </a:ext>
            </a:extLst>
          </p:cNvPr>
          <p:cNvSpPr>
            <a:spLocks noGrp="1"/>
          </p:cNvSpPr>
          <p:nvPr>
            <p:ph type="title"/>
          </p:nvPr>
        </p:nvSpPr>
        <p:spPr>
          <a:xfrm>
            <a:off x="304304" y="133758"/>
            <a:ext cx="10058400" cy="1025191"/>
          </a:xfrm>
        </p:spPr>
        <p:txBody>
          <a:bodyPr>
            <a:noAutofit/>
          </a:bodyPr>
          <a:lstStyle/>
          <a:p>
            <a:pPr>
              <a:lnSpc>
                <a:spcPts val="3000"/>
              </a:lnSpc>
            </a:pPr>
            <a:r>
              <a:rPr lang="ru-RU" sz="3600" dirty="0"/>
              <a:t>Основные характеристики контекста организационных изменений </a:t>
            </a:r>
          </a:p>
        </p:txBody>
      </p:sp>
      <p:sp>
        <p:nvSpPr>
          <p:cNvPr id="4" name="Номер слайда 3">
            <a:extLst>
              <a:ext uri="{FF2B5EF4-FFF2-40B4-BE49-F238E27FC236}">
                <a16:creationId xmlns="" xmlns:a16="http://schemas.microsoft.com/office/drawing/2014/main" id="{FA21D110-F50E-1F46-8E69-F9E01514BC74}"/>
              </a:ext>
            </a:extLst>
          </p:cNvPr>
          <p:cNvSpPr>
            <a:spLocks noGrp="1"/>
          </p:cNvSpPr>
          <p:nvPr>
            <p:ph type="sldNum" sz="quarter" idx="12"/>
          </p:nvPr>
        </p:nvSpPr>
        <p:spPr/>
        <p:txBody>
          <a:bodyPr>
            <a:normAutofit fontScale="85000" lnSpcReduction="20000"/>
          </a:bodyPr>
          <a:lstStyle/>
          <a:p>
            <a:fld id="{4864967F-2DBF-447D-8CDA-37E7E09C20AC}" type="slidenum">
              <a:rPr lang="ru-RU" smtClean="0"/>
              <a:t>70</a:t>
            </a:fld>
            <a:endParaRPr lang="ru-RU"/>
          </a:p>
        </p:txBody>
      </p:sp>
      <p:graphicFrame>
        <p:nvGraphicFramePr>
          <p:cNvPr id="5" name="Таблица 4">
            <a:extLst>
              <a:ext uri="{FF2B5EF4-FFF2-40B4-BE49-F238E27FC236}">
                <a16:creationId xmlns="" xmlns:a16="http://schemas.microsoft.com/office/drawing/2014/main" id="{938C6AAA-E4AB-7848-AD07-0759206FCDFF}"/>
              </a:ext>
            </a:extLst>
          </p:cNvPr>
          <p:cNvGraphicFramePr>
            <a:graphicFrameLocks noGrp="1"/>
          </p:cNvGraphicFramePr>
          <p:nvPr>
            <p:extLst/>
          </p:nvPr>
        </p:nvGraphicFramePr>
        <p:xfrm>
          <a:off x="304304" y="1277004"/>
          <a:ext cx="11006824" cy="4023360"/>
        </p:xfrm>
        <a:graphic>
          <a:graphicData uri="http://schemas.openxmlformats.org/drawingml/2006/table">
            <a:tbl>
              <a:tblPr firstRow="1" firstCol="1" bandRow="1">
                <a:tableStyleId>{5940675A-B579-460E-94D1-54222C63F5DA}</a:tableStyleId>
              </a:tblPr>
              <a:tblGrid>
                <a:gridCol w="2543657">
                  <a:extLst>
                    <a:ext uri="{9D8B030D-6E8A-4147-A177-3AD203B41FA5}">
                      <a16:colId xmlns="" xmlns:a16="http://schemas.microsoft.com/office/drawing/2014/main" val="696321418"/>
                    </a:ext>
                  </a:extLst>
                </a:gridCol>
                <a:gridCol w="8463167">
                  <a:extLst>
                    <a:ext uri="{9D8B030D-6E8A-4147-A177-3AD203B41FA5}">
                      <a16:colId xmlns="" xmlns:a16="http://schemas.microsoft.com/office/drawing/2014/main" val="2063138209"/>
                    </a:ext>
                  </a:extLst>
                </a:gridCol>
              </a:tblGrid>
              <a:tr h="106798">
                <a:tc>
                  <a:txBody>
                    <a:bodyPr/>
                    <a:lstStyle/>
                    <a:p>
                      <a:pPr indent="0" algn="just">
                        <a:lnSpc>
                          <a:spcPct val="100000"/>
                        </a:lnSpc>
                        <a:spcAft>
                          <a:spcPts val="0"/>
                        </a:spcAft>
                      </a:pPr>
                      <a:r>
                        <a:rPr lang="ru-RU" sz="2400">
                          <a:effectLst/>
                        </a:rPr>
                        <a:t>Характеристика</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a:effectLst/>
                        </a:rPr>
                        <a:t>Основные аспекты</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3927376097"/>
                  </a:ext>
                </a:extLst>
              </a:tr>
              <a:tr h="220404">
                <a:tc>
                  <a:txBody>
                    <a:bodyPr/>
                    <a:lstStyle/>
                    <a:p>
                      <a:pPr indent="0" algn="just">
                        <a:lnSpc>
                          <a:spcPct val="100000"/>
                        </a:lnSpc>
                        <a:spcAft>
                          <a:spcPts val="0"/>
                        </a:spcAft>
                      </a:pPr>
                      <a:r>
                        <a:rPr lang="ru-RU" sz="2400">
                          <a:effectLst/>
                        </a:rPr>
                        <a:t>Масштаб изменений</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dirty="0">
                          <a:effectLst/>
                        </a:rPr>
                        <a:t>Требуется слегка изменить систему выпуска продукции или нужна полная трансформация? Изменения должны в основном затронуть какое-то конкретное подразделение или всю организацию в целом?</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1886028700"/>
                  </a:ext>
                </a:extLst>
              </a:tr>
              <a:tr h="163601">
                <a:tc>
                  <a:txBody>
                    <a:bodyPr/>
                    <a:lstStyle/>
                    <a:p>
                      <a:pPr indent="0" algn="just">
                        <a:lnSpc>
                          <a:spcPct val="100000"/>
                        </a:lnSpc>
                        <a:spcAft>
                          <a:spcPts val="0"/>
                        </a:spcAft>
                      </a:pPr>
                      <a:r>
                        <a:rPr lang="ru-RU" sz="2400">
                          <a:effectLst/>
                        </a:rPr>
                        <a:t>Степень сохранения активов</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dirty="0">
                          <a:effectLst/>
                        </a:rPr>
                        <a:t>Идентификация осязаемых и неосязаемых активов. Что целесообразно сохранить и что можно ликвидировать?</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3887348217"/>
                  </a:ext>
                </a:extLst>
              </a:tr>
              <a:tr h="220404">
                <a:tc>
                  <a:txBody>
                    <a:bodyPr/>
                    <a:lstStyle/>
                    <a:p>
                      <a:pPr indent="0" algn="just">
                        <a:lnSpc>
                          <a:spcPct val="100000"/>
                        </a:lnSpc>
                        <a:spcAft>
                          <a:spcPts val="0"/>
                        </a:spcAft>
                      </a:pPr>
                      <a:r>
                        <a:rPr lang="ru-RU" sz="2400">
                          <a:effectLst/>
                        </a:rPr>
                        <a:t>Степень разнообразия персонала</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dirty="0">
                          <a:effectLst/>
                        </a:rPr>
                        <a:t>Насколько разнообразны работники по своим ценностям, предпочтениям, нормам и правилам поведения? Много ли субкультур и национальных культур существует в группах?</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1463022167"/>
                  </a:ext>
                </a:extLst>
              </a:tr>
            </a:tbl>
          </a:graphicData>
        </a:graphic>
      </p:graphicFrame>
    </p:spTree>
    <p:extLst>
      <p:ext uri="{BB962C8B-B14F-4D97-AF65-F5344CB8AC3E}">
        <p14:creationId xmlns:p14="http://schemas.microsoft.com/office/powerpoint/2010/main" val="16474195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1A441C7-969E-394E-862A-6979B3039E62}"/>
              </a:ext>
            </a:extLst>
          </p:cNvPr>
          <p:cNvSpPr>
            <a:spLocks noGrp="1"/>
          </p:cNvSpPr>
          <p:nvPr>
            <p:ph type="title"/>
          </p:nvPr>
        </p:nvSpPr>
        <p:spPr>
          <a:xfrm>
            <a:off x="304304" y="133758"/>
            <a:ext cx="10058400" cy="1025191"/>
          </a:xfrm>
        </p:spPr>
        <p:txBody>
          <a:bodyPr>
            <a:noAutofit/>
          </a:bodyPr>
          <a:lstStyle/>
          <a:p>
            <a:pPr>
              <a:lnSpc>
                <a:spcPts val="3000"/>
              </a:lnSpc>
            </a:pPr>
            <a:r>
              <a:rPr lang="ru-RU" sz="3600" dirty="0"/>
              <a:t>Основные характеристики контекста организационных изменений </a:t>
            </a:r>
          </a:p>
        </p:txBody>
      </p:sp>
      <p:sp>
        <p:nvSpPr>
          <p:cNvPr id="4" name="Номер слайда 3">
            <a:extLst>
              <a:ext uri="{FF2B5EF4-FFF2-40B4-BE49-F238E27FC236}">
                <a16:creationId xmlns="" xmlns:a16="http://schemas.microsoft.com/office/drawing/2014/main" id="{FA21D110-F50E-1F46-8E69-F9E01514BC74}"/>
              </a:ext>
            </a:extLst>
          </p:cNvPr>
          <p:cNvSpPr>
            <a:spLocks noGrp="1"/>
          </p:cNvSpPr>
          <p:nvPr>
            <p:ph type="sldNum" sz="quarter" idx="12"/>
          </p:nvPr>
        </p:nvSpPr>
        <p:spPr/>
        <p:txBody>
          <a:bodyPr>
            <a:normAutofit fontScale="85000" lnSpcReduction="20000"/>
          </a:bodyPr>
          <a:lstStyle/>
          <a:p>
            <a:fld id="{4864967F-2DBF-447D-8CDA-37E7E09C20AC}" type="slidenum">
              <a:rPr lang="ru-RU" smtClean="0"/>
              <a:t>71</a:t>
            </a:fld>
            <a:endParaRPr lang="ru-RU"/>
          </a:p>
        </p:txBody>
      </p:sp>
      <p:graphicFrame>
        <p:nvGraphicFramePr>
          <p:cNvPr id="5" name="Таблица 4">
            <a:extLst>
              <a:ext uri="{FF2B5EF4-FFF2-40B4-BE49-F238E27FC236}">
                <a16:creationId xmlns="" xmlns:a16="http://schemas.microsoft.com/office/drawing/2014/main" id="{938C6AAA-E4AB-7848-AD07-0759206FCDFF}"/>
              </a:ext>
            </a:extLst>
          </p:cNvPr>
          <p:cNvGraphicFramePr>
            <a:graphicFrameLocks noGrp="1"/>
          </p:cNvGraphicFramePr>
          <p:nvPr>
            <p:extLst/>
          </p:nvPr>
        </p:nvGraphicFramePr>
        <p:xfrm>
          <a:off x="304304" y="1277004"/>
          <a:ext cx="11006824" cy="4389120"/>
        </p:xfrm>
        <a:graphic>
          <a:graphicData uri="http://schemas.openxmlformats.org/drawingml/2006/table">
            <a:tbl>
              <a:tblPr firstRow="1" firstCol="1" bandRow="1">
                <a:tableStyleId>{5940675A-B579-460E-94D1-54222C63F5DA}</a:tableStyleId>
              </a:tblPr>
              <a:tblGrid>
                <a:gridCol w="2543657">
                  <a:extLst>
                    <a:ext uri="{9D8B030D-6E8A-4147-A177-3AD203B41FA5}">
                      <a16:colId xmlns="" xmlns:a16="http://schemas.microsoft.com/office/drawing/2014/main" val="696321418"/>
                    </a:ext>
                  </a:extLst>
                </a:gridCol>
                <a:gridCol w="8463167">
                  <a:extLst>
                    <a:ext uri="{9D8B030D-6E8A-4147-A177-3AD203B41FA5}">
                      <a16:colId xmlns="" xmlns:a16="http://schemas.microsoft.com/office/drawing/2014/main" val="2063138209"/>
                    </a:ext>
                  </a:extLst>
                </a:gridCol>
              </a:tblGrid>
              <a:tr h="106798">
                <a:tc>
                  <a:txBody>
                    <a:bodyPr/>
                    <a:lstStyle/>
                    <a:p>
                      <a:pPr indent="0" algn="just">
                        <a:lnSpc>
                          <a:spcPct val="100000"/>
                        </a:lnSpc>
                        <a:spcAft>
                          <a:spcPts val="0"/>
                        </a:spcAft>
                      </a:pPr>
                      <a:r>
                        <a:rPr lang="ru-RU" sz="2400">
                          <a:effectLst/>
                        </a:rPr>
                        <a:t>Характеристика</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a:effectLst/>
                        </a:rPr>
                        <a:t>Основные аспекты</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3927376097"/>
                  </a:ext>
                </a:extLst>
              </a:tr>
              <a:tr h="390812">
                <a:tc>
                  <a:txBody>
                    <a:bodyPr/>
                    <a:lstStyle/>
                    <a:p>
                      <a:pPr indent="0" algn="just">
                        <a:lnSpc>
                          <a:spcPct val="100000"/>
                        </a:lnSpc>
                        <a:spcAft>
                          <a:spcPts val="0"/>
                        </a:spcAft>
                      </a:pPr>
                      <a:r>
                        <a:rPr lang="ru-RU" sz="2400">
                          <a:effectLst/>
                        </a:rPr>
                        <a:t>Способность к изменениям, потенциал</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dirty="0">
                          <a:effectLst/>
                        </a:rPr>
                        <a:t>Есть ли у организации способность, опыт и потенциал для преобразований? Как широко этот потенциал распространен внутри организации? Насколько глубоко организация и ее персонал изменялись в прошлом? Есть ли в организации люди, которые представляют, что такое изменения, и практикуют их в индивидуальном порядке?</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2563389222"/>
                  </a:ext>
                </a:extLst>
              </a:tr>
              <a:tr h="106798">
                <a:tc>
                  <a:txBody>
                    <a:bodyPr/>
                    <a:lstStyle/>
                    <a:p>
                      <a:pPr indent="0" algn="just">
                        <a:lnSpc>
                          <a:spcPct val="100000"/>
                        </a:lnSpc>
                        <a:spcAft>
                          <a:spcPts val="0"/>
                        </a:spcAft>
                      </a:pPr>
                      <a:r>
                        <a:rPr lang="ru-RU" sz="2400">
                          <a:effectLst/>
                        </a:rPr>
                        <a:t>Платежеспособ-ность</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a:effectLst/>
                        </a:rPr>
                        <a:t>Какие финансовые и кадровые ресурсы может выделить организация на проведение изменений?</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1137612234"/>
                  </a:ext>
                </a:extLst>
              </a:tr>
              <a:tr h="163601">
                <a:tc>
                  <a:txBody>
                    <a:bodyPr/>
                    <a:lstStyle/>
                    <a:p>
                      <a:pPr indent="0" algn="just">
                        <a:lnSpc>
                          <a:spcPct val="100000"/>
                        </a:lnSpc>
                        <a:spcAft>
                          <a:spcPts val="0"/>
                        </a:spcAft>
                      </a:pPr>
                      <a:r>
                        <a:rPr lang="ru-RU" sz="2400">
                          <a:effectLst/>
                        </a:rPr>
                        <a:t>Готовность к изменениям</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dirty="0">
                          <a:effectLst/>
                        </a:rPr>
                        <a:t>Персонал сознательно идет на перемены или людей надо убеждать? Какова степень сопротивления изменениям? Какова степень поддержки изменений?</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3227401849"/>
                  </a:ext>
                </a:extLst>
              </a:tr>
            </a:tbl>
          </a:graphicData>
        </a:graphic>
      </p:graphicFrame>
    </p:spTree>
    <p:extLst>
      <p:ext uri="{BB962C8B-B14F-4D97-AF65-F5344CB8AC3E}">
        <p14:creationId xmlns:p14="http://schemas.microsoft.com/office/powerpoint/2010/main" val="21755552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1A441C7-969E-394E-862A-6979B3039E62}"/>
              </a:ext>
            </a:extLst>
          </p:cNvPr>
          <p:cNvSpPr>
            <a:spLocks noGrp="1"/>
          </p:cNvSpPr>
          <p:nvPr>
            <p:ph type="title"/>
          </p:nvPr>
        </p:nvSpPr>
        <p:spPr>
          <a:xfrm>
            <a:off x="304304" y="133758"/>
            <a:ext cx="10058400" cy="1025191"/>
          </a:xfrm>
        </p:spPr>
        <p:txBody>
          <a:bodyPr>
            <a:noAutofit/>
          </a:bodyPr>
          <a:lstStyle/>
          <a:p>
            <a:pPr>
              <a:lnSpc>
                <a:spcPts val="3000"/>
              </a:lnSpc>
            </a:pPr>
            <a:r>
              <a:rPr lang="ru-RU" sz="3600" dirty="0"/>
              <a:t>Основные характеристики контекста организационных изменений </a:t>
            </a:r>
          </a:p>
        </p:txBody>
      </p:sp>
      <p:sp>
        <p:nvSpPr>
          <p:cNvPr id="4" name="Номер слайда 3">
            <a:extLst>
              <a:ext uri="{FF2B5EF4-FFF2-40B4-BE49-F238E27FC236}">
                <a16:creationId xmlns="" xmlns:a16="http://schemas.microsoft.com/office/drawing/2014/main" id="{FA21D110-F50E-1F46-8E69-F9E01514BC74}"/>
              </a:ext>
            </a:extLst>
          </p:cNvPr>
          <p:cNvSpPr>
            <a:spLocks noGrp="1"/>
          </p:cNvSpPr>
          <p:nvPr>
            <p:ph type="sldNum" sz="quarter" idx="12"/>
          </p:nvPr>
        </p:nvSpPr>
        <p:spPr/>
        <p:txBody>
          <a:bodyPr>
            <a:normAutofit fontScale="85000" lnSpcReduction="20000"/>
          </a:bodyPr>
          <a:lstStyle/>
          <a:p>
            <a:fld id="{4864967F-2DBF-447D-8CDA-37E7E09C20AC}" type="slidenum">
              <a:rPr lang="ru-RU" smtClean="0"/>
              <a:t>72</a:t>
            </a:fld>
            <a:endParaRPr lang="ru-RU"/>
          </a:p>
        </p:txBody>
      </p:sp>
      <p:graphicFrame>
        <p:nvGraphicFramePr>
          <p:cNvPr id="5" name="Таблица 4">
            <a:extLst>
              <a:ext uri="{FF2B5EF4-FFF2-40B4-BE49-F238E27FC236}">
                <a16:creationId xmlns="" xmlns:a16="http://schemas.microsoft.com/office/drawing/2014/main" id="{938C6AAA-E4AB-7848-AD07-0759206FCDFF}"/>
              </a:ext>
            </a:extLst>
          </p:cNvPr>
          <p:cNvGraphicFramePr>
            <a:graphicFrameLocks noGrp="1"/>
          </p:cNvGraphicFramePr>
          <p:nvPr>
            <p:extLst/>
          </p:nvPr>
        </p:nvGraphicFramePr>
        <p:xfrm>
          <a:off x="304304" y="1277004"/>
          <a:ext cx="11006824" cy="5120640"/>
        </p:xfrm>
        <a:graphic>
          <a:graphicData uri="http://schemas.openxmlformats.org/drawingml/2006/table">
            <a:tbl>
              <a:tblPr firstRow="1" firstCol="1" bandRow="1">
                <a:tableStyleId>{5940675A-B579-460E-94D1-54222C63F5DA}</a:tableStyleId>
              </a:tblPr>
              <a:tblGrid>
                <a:gridCol w="2543657">
                  <a:extLst>
                    <a:ext uri="{9D8B030D-6E8A-4147-A177-3AD203B41FA5}">
                      <a16:colId xmlns="" xmlns:a16="http://schemas.microsoft.com/office/drawing/2014/main" val="696321418"/>
                    </a:ext>
                  </a:extLst>
                </a:gridCol>
                <a:gridCol w="8463167">
                  <a:extLst>
                    <a:ext uri="{9D8B030D-6E8A-4147-A177-3AD203B41FA5}">
                      <a16:colId xmlns="" xmlns:a16="http://schemas.microsoft.com/office/drawing/2014/main" val="2063138209"/>
                    </a:ext>
                  </a:extLst>
                </a:gridCol>
              </a:tblGrid>
              <a:tr h="106798">
                <a:tc>
                  <a:txBody>
                    <a:bodyPr/>
                    <a:lstStyle/>
                    <a:p>
                      <a:pPr indent="0" algn="just">
                        <a:lnSpc>
                          <a:spcPct val="100000"/>
                        </a:lnSpc>
                        <a:spcAft>
                          <a:spcPts val="0"/>
                        </a:spcAft>
                      </a:pPr>
                      <a:r>
                        <a:rPr lang="ru-RU" sz="2400">
                          <a:effectLst/>
                        </a:rPr>
                        <a:t>Характеристика</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a:effectLst/>
                        </a:rPr>
                        <a:t>Основные аспекты</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3927376097"/>
                  </a:ext>
                </a:extLst>
              </a:tr>
              <a:tr h="504418">
                <a:tc>
                  <a:txBody>
                    <a:bodyPr/>
                    <a:lstStyle/>
                    <a:p>
                      <a:pPr indent="0" algn="just">
                        <a:lnSpc>
                          <a:spcPct val="100000"/>
                        </a:lnSpc>
                        <a:spcAft>
                          <a:spcPts val="0"/>
                        </a:spcAft>
                      </a:pPr>
                      <a:r>
                        <a:rPr lang="ru-RU" sz="2400">
                          <a:effectLst/>
                        </a:rPr>
                        <a:t>Путь изменений</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dirty="0">
                          <a:effectLst/>
                        </a:rPr>
                        <a:t>Эволюция — природа изменений основана на постепенном, приростном принципе, а в конечном результате они направлены на полную трансформацию организации. Адаптация — принцип остается тем же, но в результате изменений должна быть преобразована только какая-то часть организации. Реконструкция — быстрые преобразования в части организации. Трансформация — полное изменение организации быстро, в сжатые сроки</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3005355419"/>
                  </a:ext>
                </a:extLst>
              </a:tr>
              <a:tr h="277207">
                <a:tc>
                  <a:txBody>
                    <a:bodyPr/>
                    <a:lstStyle/>
                    <a:p>
                      <a:pPr indent="0" algn="just">
                        <a:lnSpc>
                          <a:spcPct val="100000"/>
                        </a:lnSpc>
                        <a:spcAft>
                          <a:spcPts val="0"/>
                        </a:spcAft>
                      </a:pPr>
                      <a:r>
                        <a:rPr lang="ru-RU" sz="2400">
                          <a:effectLst/>
                        </a:rPr>
                        <a:t>Стиль изменений</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dirty="0">
                          <a:effectLst/>
                        </a:rPr>
                        <a:t>Зависит от стиля управления, предпочитаемого или выбираемого менеджером, отвечающим за изменения. Существует множество подходов к классификации стилей (директивный, основанный на участии, эксплуататорский, стиль сотрудничества и т.д.)</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3284142795"/>
                  </a:ext>
                </a:extLst>
              </a:tr>
            </a:tbl>
          </a:graphicData>
        </a:graphic>
      </p:graphicFrame>
    </p:spTree>
    <p:extLst>
      <p:ext uri="{BB962C8B-B14F-4D97-AF65-F5344CB8AC3E}">
        <p14:creationId xmlns:p14="http://schemas.microsoft.com/office/powerpoint/2010/main" val="12403575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1A441C7-969E-394E-862A-6979B3039E62}"/>
              </a:ext>
            </a:extLst>
          </p:cNvPr>
          <p:cNvSpPr>
            <a:spLocks noGrp="1"/>
          </p:cNvSpPr>
          <p:nvPr>
            <p:ph type="title"/>
          </p:nvPr>
        </p:nvSpPr>
        <p:spPr>
          <a:xfrm>
            <a:off x="304304" y="133758"/>
            <a:ext cx="10058400" cy="1025191"/>
          </a:xfrm>
        </p:spPr>
        <p:txBody>
          <a:bodyPr>
            <a:noAutofit/>
          </a:bodyPr>
          <a:lstStyle/>
          <a:p>
            <a:pPr>
              <a:lnSpc>
                <a:spcPts val="3000"/>
              </a:lnSpc>
            </a:pPr>
            <a:r>
              <a:rPr lang="ru-RU" sz="3600" dirty="0"/>
              <a:t>Основные характеристики контекста организационных изменений </a:t>
            </a:r>
          </a:p>
        </p:txBody>
      </p:sp>
      <p:sp>
        <p:nvSpPr>
          <p:cNvPr id="4" name="Номер слайда 3">
            <a:extLst>
              <a:ext uri="{FF2B5EF4-FFF2-40B4-BE49-F238E27FC236}">
                <a16:creationId xmlns="" xmlns:a16="http://schemas.microsoft.com/office/drawing/2014/main" id="{FA21D110-F50E-1F46-8E69-F9E01514BC74}"/>
              </a:ext>
            </a:extLst>
          </p:cNvPr>
          <p:cNvSpPr>
            <a:spLocks noGrp="1"/>
          </p:cNvSpPr>
          <p:nvPr>
            <p:ph type="sldNum" sz="quarter" idx="12"/>
          </p:nvPr>
        </p:nvSpPr>
        <p:spPr/>
        <p:txBody>
          <a:bodyPr>
            <a:normAutofit fontScale="85000" lnSpcReduction="20000"/>
          </a:bodyPr>
          <a:lstStyle/>
          <a:p>
            <a:fld id="{4864967F-2DBF-447D-8CDA-37E7E09C20AC}" type="slidenum">
              <a:rPr lang="ru-RU" smtClean="0"/>
              <a:t>73</a:t>
            </a:fld>
            <a:endParaRPr lang="ru-RU"/>
          </a:p>
        </p:txBody>
      </p:sp>
      <p:graphicFrame>
        <p:nvGraphicFramePr>
          <p:cNvPr id="5" name="Таблица 4">
            <a:extLst>
              <a:ext uri="{FF2B5EF4-FFF2-40B4-BE49-F238E27FC236}">
                <a16:creationId xmlns="" xmlns:a16="http://schemas.microsoft.com/office/drawing/2014/main" id="{938C6AAA-E4AB-7848-AD07-0759206FCDFF}"/>
              </a:ext>
            </a:extLst>
          </p:cNvPr>
          <p:cNvGraphicFramePr>
            <a:graphicFrameLocks noGrp="1"/>
          </p:cNvGraphicFramePr>
          <p:nvPr>
            <p:extLst/>
          </p:nvPr>
        </p:nvGraphicFramePr>
        <p:xfrm>
          <a:off x="304304" y="1277004"/>
          <a:ext cx="11006824" cy="4389120"/>
        </p:xfrm>
        <a:graphic>
          <a:graphicData uri="http://schemas.openxmlformats.org/drawingml/2006/table">
            <a:tbl>
              <a:tblPr firstRow="1" firstCol="1" bandRow="1">
                <a:tableStyleId>{5940675A-B579-460E-94D1-54222C63F5DA}</a:tableStyleId>
              </a:tblPr>
              <a:tblGrid>
                <a:gridCol w="2543657">
                  <a:extLst>
                    <a:ext uri="{9D8B030D-6E8A-4147-A177-3AD203B41FA5}">
                      <a16:colId xmlns="" xmlns:a16="http://schemas.microsoft.com/office/drawing/2014/main" val="696321418"/>
                    </a:ext>
                  </a:extLst>
                </a:gridCol>
                <a:gridCol w="8463167">
                  <a:extLst>
                    <a:ext uri="{9D8B030D-6E8A-4147-A177-3AD203B41FA5}">
                      <a16:colId xmlns="" xmlns:a16="http://schemas.microsoft.com/office/drawing/2014/main" val="2063138209"/>
                    </a:ext>
                  </a:extLst>
                </a:gridCol>
              </a:tblGrid>
              <a:tr h="106798">
                <a:tc>
                  <a:txBody>
                    <a:bodyPr/>
                    <a:lstStyle/>
                    <a:p>
                      <a:pPr indent="0" algn="just">
                        <a:lnSpc>
                          <a:spcPct val="100000"/>
                        </a:lnSpc>
                        <a:spcAft>
                          <a:spcPts val="0"/>
                        </a:spcAft>
                      </a:pPr>
                      <a:r>
                        <a:rPr lang="ru-RU" sz="2400">
                          <a:effectLst/>
                        </a:rPr>
                        <a:t>Характеристика</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a:effectLst/>
                        </a:rPr>
                        <a:t>Основные аспекты</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3927376097"/>
                  </a:ext>
                </a:extLst>
              </a:tr>
              <a:tr h="220404">
                <a:tc>
                  <a:txBody>
                    <a:bodyPr/>
                    <a:lstStyle/>
                    <a:p>
                      <a:pPr indent="0" algn="just">
                        <a:lnSpc>
                          <a:spcPct val="100000"/>
                        </a:lnSpc>
                        <a:spcAft>
                          <a:spcPts val="0"/>
                        </a:spcAft>
                      </a:pPr>
                      <a:r>
                        <a:rPr lang="ru-RU" sz="2400">
                          <a:effectLst/>
                        </a:rPr>
                        <a:t>Цель изменений</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dirty="0">
                          <a:effectLst/>
                        </a:rPr>
                        <a:t>На чем будут сосредоточены изменения главным образом? Это могут быть изменения ценностей персонала, поведенческие изменения, изменения качества продукции и т.п.</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4290382876"/>
                  </a:ext>
                </a:extLst>
              </a:tr>
              <a:tr h="504418">
                <a:tc>
                  <a:txBody>
                    <a:bodyPr/>
                    <a:lstStyle/>
                    <a:p>
                      <a:pPr indent="0" algn="just">
                        <a:lnSpc>
                          <a:spcPct val="100000"/>
                        </a:lnSpc>
                        <a:spcAft>
                          <a:spcPts val="0"/>
                        </a:spcAft>
                      </a:pPr>
                      <a:r>
                        <a:rPr lang="ru-RU" sz="2400">
                          <a:effectLst/>
                        </a:rPr>
                        <a:t>Роли в изменениях</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dirty="0">
                          <a:effectLst/>
                        </a:rPr>
                        <a:t>Изменения тогда будут происходить так, как мы хотим, когда есть, кому играть роль лидера. Тогда есть смысл говорить об управлении стратегическими изменениями. Агенту изменений необходима поддержка других людей. Необходимо создавать социальную базу для изменений. Можно приглашать внешних </a:t>
                      </a:r>
                      <a:r>
                        <a:rPr lang="ru-RU" sz="2400" dirty="0" err="1">
                          <a:effectLst/>
                        </a:rPr>
                        <a:t>фасилитаторов</a:t>
                      </a:r>
                      <a:r>
                        <a:rPr lang="ru-RU" sz="2400" dirty="0">
                          <a:effectLst/>
                        </a:rPr>
                        <a:t> для продвижения в процессе изменений. Создание команды единомышленников — весьма важный вопрос</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1880831604"/>
                  </a:ext>
                </a:extLst>
              </a:tr>
            </a:tbl>
          </a:graphicData>
        </a:graphic>
      </p:graphicFrame>
    </p:spTree>
    <p:extLst>
      <p:ext uri="{BB962C8B-B14F-4D97-AF65-F5344CB8AC3E}">
        <p14:creationId xmlns:p14="http://schemas.microsoft.com/office/powerpoint/2010/main" val="23637848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1A441C7-969E-394E-862A-6979B3039E62}"/>
              </a:ext>
            </a:extLst>
          </p:cNvPr>
          <p:cNvSpPr>
            <a:spLocks noGrp="1"/>
          </p:cNvSpPr>
          <p:nvPr>
            <p:ph type="title"/>
          </p:nvPr>
        </p:nvSpPr>
        <p:spPr>
          <a:xfrm>
            <a:off x="304304" y="133758"/>
            <a:ext cx="10058400" cy="1025191"/>
          </a:xfrm>
        </p:spPr>
        <p:txBody>
          <a:bodyPr>
            <a:noAutofit/>
          </a:bodyPr>
          <a:lstStyle/>
          <a:p>
            <a:pPr>
              <a:lnSpc>
                <a:spcPts val="3000"/>
              </a:lnSpc>
            </a:pPr>
            <a:r>
              <a:rPr lang="ru-RU" sz="3600" dirty="0"/>
              <a:t>Основные характеристики контекста организационных изменений </a:t>
            </a:r>
          </a:p>
        </p:txBody>
      </p:sp>
      <p:sp>
        <p:nvSpPr>
          <p:cNvPr id="4" name="Номер слайда 3">
            <a:extLst>
              <a:ext uri="{FF2B5EF4-FFF2-40B4-BE49-F238E27FC236}">
                <a16:creationId xmlns="" xmlns:a16="http://schemas.microsoft.com/office/drawing/2014/main" id="{FA21D110-F50E-1F46-8E69-F9E01514BC74}"/>
              </a:ext>
            </a:extLst>
          </p:cNvPr>
          <p:cNvSpPr>
            <a:spLocks noGrp="1"/>
          </p:cNvSpPr>
          <p:nvPr>
            <p:ph type="sldNum" sz="quarter" idx="12"/>
          </p:nvPr>
        </p:nvSpPr>
        <p:spPr/>
        <p:txBody>
          <a:bodyPr>
            <a:normAutofit fontScale="85000" lnSpcReduction="20000"/>
          </a:bodyPr>
          <a:lstStyle/>
          <a:p>
            <a:fld id="{4864967F-2DBF-447D-8CDA-37E7E09C20AC}" type="slidenum">
              <a:rPr lang="ru-RU" smtClean="0"/>
              <a:t>74</a:t>
            </a:fld>
            <a:endParaRPr lang="ru-RU"/>
          </a:p>
        </p:txBody>
      </p:sp>
      <p:graphicFrame>
        <p:nvGraphicFramePr>
          <p:cNvPr id="5" name="Таблица 4">
            <a:extLst>
              <a:ext uri="{FF2B5EF4-FFF2-40B4-BE49-F238E27FC236}">
                <a16:creationId xmlns="" xmlns:a16="http://schemas.microsoft.com/office/drawing/2014/main" id="{938C6AAA-E4AB-7848-AD07-0759206FCDFF}"/>
              </a:ext>
            </a:extLst>
          </p:cNvPr>
          <p:cNvGraphicFramePr>
            <a:graphicFrameLocks noGrp="1"/>
          </p:cNvGraphicFramePr>
          <p:nvPr>
            <p:extLst/>
          </p:nvPr>
        </p:nvGraphicFramePr>
        <p:xfrm>
          <a:off x="304304" y="1277004"/>
          <a:ext cx="11006824" cy="3291840"/>
        </p:xfrm>
        <a:graphic>
          <a:graphicData uri="http://schemas.openxmlformats.org/drawingml/2006/table">
            <a:tbl>
              <a:tblPr firstRow="1" firstCol="1" bandRow="1">
                <a:tableStyleId>{5940675A-B579-460E-94D1-54222C63F5DA}</a:tableStyleId>
              </a:tblPr>
              <a:tblGrid>
                <a:gridCol w="2543657">
                  <a:extLst>
                    <a:ext uri="{9D8B030D-6E8A-4147-A177-3AD203B41FA5}">
                      <a16:colId xmlns="" xmlns:a16="http://schemas.microsoft.com/office/drawing/2014/main" val="696321418"/>
                    </a:ext>
                  </a:extLst>
                </a:gridCol>
                <a:gridCol w="8463167">
                  <a:extLst>
                    <a:ext uri="{9D8B030D-6E8A-4147-A177-3AD203B41FA5}">
                      <a16:colId xmlns="" xmlns:a16="http://schemas.microsoft.com/office/drawing/2014/main" val="2063138209"/>
                    </a:ext>
                  </a:extLst>
                </a:gridCol>
              </a:tblGrid>
              <a:tr h="106798">
                <a:tc>
                  <a:txBody>
                    <a:bodyPr/>
                    <a:lstStyle/>
                    <a:p>
                      <a:pPr indent="0" algn="just">
                        <a:lnSpc>
                          <a:spcPct val="100000"/>
                        </a:lnSpc>
                        <a:spcAft>
                          <a:spcPts val="0"/>
                        </a:spcAft>
                      </a:pPr>
                      <a:r>
                        <a:rPr lang="ru-RU" sz="2400">
                          <a:effectLst/>
                        </a:rPr>
                        <a:t>Характеристика</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a:effectLst/>
                        </a:rPr>
                        <a:t>Основные аспекты</a:t>
                      </a:r>
                      <a:endParaRPr lang="ru-RU"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3927376097"/>
                  </a:ext>
                </a:extLst>
              </a:tr>
              <a:tr h="504418">
                <a:tc>
                  <a:txBody>
                    <a:bodyPr/>
                    <a:lstStyle/>
                    <a:p>
                      <a:pPr indent="0" algn="just">
                        <a:lnSpc>
                          <a:spcPct val="100000"/>
                        </a:lnSpc>
                        <a:spcAft>
                          <a:spcPts val="0"/>
                        </a:spcAft>
                      </a:pPr>
                      <a:r>
                        <a:rPr lang="ru-RU" sz="2400" dirty="0">
                          <a:effectLst/>
                        </a:rPr>
                        <a:t>Механизмы и рычаги для проведения изменений</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tc>
                  <a:txBody>
                    <a:bodyPr/>
                    <a:lstStyle/>
                    <a:p>
                      <a:pPr indent="0" algn="just">
                        <a:lnSpc>
                          <a:spcPct val="100000"/>
                        </a:lnSpc>
                        <a:spcAft>
                          <a:spcPts val="0"/>
                        </a:spcAft>
                      </a:pPr>
                      <a:r>
                        <a:rPr lang="ru-RU" sz="2400" dirty="0">
                          <a:effectLst/>
                        </a:rPr>
                        <a:t>При поиске механизмов и рычагов необходимо учитывать тесную взаимосвязь между подсистемами организации, а также между организационной структурой, системой контроля, организационной культурой, системой распределения власти. Различные сочетания этих сложных элементов дают представление о том, как создавать и задействовать специфические механизмы, позволяющие реализовывать организационные изменения.</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172" marR="12172" marT="0" marB="0"/>
                </a:tc>
                <a:extLst>
                  <a:ext uri="{0D108BD9-81ED-4DB2-BD59-A6C34878D82A}">
                    <a16:rowId xmlns="" xmlns:a16="http://schemas.microsoft.com/office/drawing/2014/main" val="932165858"/>
                  </a:ext>
                </a:extLst>
              </a:tr>
            </a:tbl>
          </a:graphicData>
        </a:graphic>
      </p:graphicFrame>
    </p:spTree>
    <p:extLst>
      <p:ext uri="{BB962C8B-B14F-4D97-AF65-F5344CB8AC3E}">
        <p14:creationId xmlns:p14="http://schemas.microsoft.com/office/powerpoint/2010/main" val="36957251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BDBD32F-A95A-0444-BE6A-C96D393ECBCD}"/>
              </a:ext>
            </a:extLst>
          </p:cNvPr>
          <p:cNvSpPr>
            <a:spLocks noGrp="1"/>
          </p:cNvSpPr>
          <p:nvPr>
            <p:ph type="title"/>
          </p:nvPr>
        </p:nvSpPr>
        <p:spPr>
          <a:xfrm>
            <a:off x="442527" y="516529"/>
            <a:ext cx="4990710" cy="4385080"/>
          </a:xfrm>
        </p:spPr>
        <p:txBody>
          <a:bodyPr>
            <a:normAutofit/>
          </a:bodyPr>
          <a:lstStyle/>
          <a:p>
            <a:r>
              <a:rPr lang="ru-RU" dirty="0"/>
              <a:t>Процесс управления изменениями </a:t>
            </a:r>
          </a:p>
        </p:txBody>
      </p:sp>
      <p:sp>
        <p:nvSpPr>
          <p:cNvPr id="4" name="Номер слайда 3">
            <a:extLst>
              <a:ext uri="{FF2B5EF4-FFF2-40B4-BE49-F238E27FC236}">
                <a16:creationId xmlns="" xmlns:a16="http://schemas.microsoft.com/office/drawing/2014/main" id="{3EEB8D52-5BC3-2B4C-9C09-278D943BAF28}"/>
              </a:ext>
            </a:extLst>
          </p:cNvPr>
          <p:cNvSpPr>
            <a:spLocks noGrp="1"/>
          </p:cNvSpPr>
          <p:nvPr>
            <p:ph type="sldNum" sz="quarter" idx="12"/>
          </p:nvPr>
        </p:nvSpPr>
        <p:spPr/>
        <p:txBody>
          <a:bodyPr>
            <a:normAutofit fontScale="85000" lnSpcReduction="20000"/>
          </a:bodyPr>
          <a:lstStyle/>
          <a:p>
            <a:fld id="{4864967F-2DBF-447D-8CDA-37E7E09C20AC}" type="slidenum">
              <a:rPr lang="ru-RU" smtClean="0"/>
              <a:t>75</a:t>
            </a:fld>
            <a:endParaRPr lang="ru-RU"/>
          </a:p>
        </p:txBody>
      </p:sp>
      <p:graphicFrame>
        <p:nvGraphicFramePr>
          <p:cNvPr id="6" name="Объект 5">
            <a:extLst>
              <a:ext uri="{FF2B5EF4-FFF2-40B4-BE49-F238E27FC236}">
                <a16:creationId xmlns="" xmlns:a16="http://schemas.microsoft.com/office/drawing/2014/main" id="{770233B6-426F-4347-BDFC-E9C97E6F00E0}"/>
              </a:ext>
            </a:extLst>
          </p:cNvPr>
          <p:cNvGraphicFramePr>
            <a:graphicFrameLocks noChangeAspect="1"/>
          </p:cNvGraphicFramePr>
          <p:nvPr>
            <p:extLst/>
          </p:nvPr>
        </p:nvGraphicFramePr>
        <p:xfrm>
          <a:off x="5686801" y="194017"/>
          <a:ext cx="6742660" cy="6078767"/>
        </p:xfrm>
        <a:graphic>
          <a:graphicData uri="http://schemas.openxmlformats.org/presentationml/2006/ole">
            <mc:AlternateContent xmlns:mc="http://schemas.openxmlformats.org/markup-compatibility/2006">
              <mc:Choice xmlns:v="urn:schemas-microsoft-com:vml" Requires="v">
                <p:oleObj spid="_x0000_s36900" r:id="rId4" imgW="4140200" imgH="3721100" progId="Visio.Drawing.15">
                  <p:embed/>
                </p:oleObj>
              </mc:Choice>
              <mc:Fallback>
                <p:oleObj r:id="rId4" imgW="4140200" imgH="3721100" progId="Visio.Drawing.15">
                  <p:embed/>
                  <p:pic>
                    <p:nvPicPr>
                      <p:cNvPr id="6" name="Объект 5">
                        <a:extLst>
                          <a:ext uri="{FF2B5EF4-FFF2-40B4-BE49-F238E27FC236}">
                            <a16:creationId xmlns="" xmlns:a16="http://schemas.microsoft.com/office/drawing/2014/main" id="{770233B6-426F-4347-BDFC-E9C97E6F00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6801" y="194017"/>
                        <a:ext cx="6742660" cy="6078767"/>
                      </a:xfrm>
                      <a:prstGeom prst="rect">
                        <a:avLst/>
                      </a:prstGeom>
                      <a:noFill/>
                      <a:extLst/>
                    </p:spPr>
                  </p:pic>
                </p:oleObj>
              </mc:Fallback>
            </mc:AlternateContent>
          </a:graphicData>
        </a:graphic>
      </p:graphicFrame>
    </p:spTree>
    <p:extLst>
      <p:ext uri="{BB962C8B-B14F-4D97-AF65-F5344CB8AC3E}">
        <p14:creationId xmlns:p14="http://schemas.microsoft.com/office/powerpoint/2010/main" val="29779689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A6719D4-85C4-8348-957B-49343D5385F2}"/>
              </a:ext>
            </a:extLst>
          </p:cNvPr>
          <p:cNvSpPr>
            <a:spLocks noGrp="1"/>
          </p:cNvSpPr>
          <p:nvPr>
            <p:ph type="title"/>
          </p:nvPr>
        </p:nvSpPr>
        <p:spPr>
          <a:xfrm>
            <a:off x="1059215" y="335776"/>
            <a:ext cx="10732292" cy="908233"/>
          </a:xfrm>
        </p:spPr>
        <p:txBody>
          <a:bodyPr/>
          <a:lstStyle/>
          <a:p>
            <a:r>
              <a:rPr lang="ru-RU" dirty="0"/>
              <a:t>Логика внедрения изменений </a:t>
            </a:r>
          </a:p>
        </p:txBody>
      </p:sp>
      <p:sp>
        <p:nvSpPr>
          <p:cNvPr id="4" name="Номер слайда 3">
            <a:extLst>
              <a:ext uri="{FF2B5EF4-FFF2-40B4-BE49-F238E27FC236}">
                <a16:creationId xmlns="" xmlns:a16="http://schemas.microsoft.com/office/drawing/2014/main" id="{FA16ECC1-E325-6041-AA63-98472D78BCC0}"/>
              </a:ext>
            </a:extLst>
          </p:cNvPr>
          <p:cNvSpPr>
            <a:spLocks noGrp="1"/>
          </p:cNvSpPr>
          <p:nvPr>
            <p:ph type="sldNum" sz="quarter" idx="12"/>
          </p:nvPr>
        </p:nvSpPr>
        <p:spPr/>
        <p:txBody>
          <a:bodyPr>
            <a:normAutofit fontScale="85000" lnSpcReduction="20000"/>
          </a:bodyPr>
          <a:lstStyle/>
          <a:p>
            <a:fld id="{4864967F-2DBF-447D-8CDA-37E7E09C20AC}" type="slidenum">
              <a:rPr lang="ru-RU" smtClean="0"/>
              <a:t>76</a:t>
            </a:fld>
            <a:endParaRPr lang="ru-RU"/>
          </a:p>
        </p:txBody>
      </p:sp>
      <p:graphicFrame>
        <p:nvGraphicFramePr>
          <p:cNvPr id="6" name="Объект 5">
            <a:extLst>
              <a:ext uri="{FF2B5EF4-FFF2-40B4-BE49-F238E27FC236}">
                <a16:creationId xmlns="" xmlns:a16="http://schemas.microsoft.com/office/drawing/2014/main" id="{591145C0-7EDD-154B-A2ED-C000C5C812C9}"/>
              </a:ext>
            </a:extLst>
          </p:cNvPr>
          <p:cNvGraphicFramePr>
            <a:graphicFrameLocks noChangeAspect="1"/>
          </p:cNvGraphicFramePr>
          <p:nvPr>
            <p:extLst/>
          </p:nvPr>
        </p:nvGraphicFramePr>
        <p:xfrm>
          <a:off x="1680058" y="1658681"/>
          <a:ext cx="8091323" cy="4794858"/>
        </p:xfrm>
        <a:graphic>
          <a:graphicData uri="http://schemas.openxmlformats.org/presentationml/2006/ole">
            <mc:AlternateContent xmlns:mc="http://schemas.openxmlformats.org/markup-compatibility/2006">
              <mc:Choice xmlns:v="urn:schemas-microsoft-com:vml" Requires="v">
                <p:oleObj spid="_x0000_s37924" r:id="rId4" imgW="4813300" imgH="2857500" progId="Visio.Drawing.15">
                  <p:embed/>
                </p:oleObj>
              </mc:Choice>
              <mc:Fallback>
                <p:oleObj r:id="rId4" imgW="4813300" imgH="2857500" progId="Visio.Drawing.15">
                  <p:embed/>
                  <p:pic>
                    <p:nvPicPr>
                      <p:cNvPr id="6" name="Объект 5">
                        <a:extLst>
                          <a:ext uri="{FF2B5EF4-FFF2-40B4-BE49-F238E27FC236}">
                            <a16:creationId xmlns="" xmlns:a16="http://schemas.microsoft.com/office/drawing/2014/main" id="{591145C0-7EDD-154B-A2ED-C000C5C812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0058" y="1658681"/>
                        <a:ext cx="8091323" cy="4794858"/>
                      </a:xfrm>
                      <a:prstGeom prst="rect">
                        <a:avLst/>
                      </a:prstGeom>
                      <a:noFill/>
                      <a:extLst/>
                    </p:spPr>
                  </p:pic>
                </p:oleObj>
              </mc:Fallback>
            </mc:AlternateContent>
          </a:graphicData>
        </a:graphic>
      </p:graphicFrame>
    </p:spTree>
    <p:extLst>
      <p:ext uri="{BB962C8B-B14F-4D97-AF65-F5344CB8AC3E}">
        <p14:creationId xmlns:p14="http://schemas.microsoft.com/office/powerpoint/2010/main" val="2778409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F78C69D-004B-144A-9CDC-5DA91484ABA2}"/>
              </a:ext>
            </a:extLst>
          </p:cNvPr>
          <p:cNvSpPr>
            <a:spLocks noGrp="1"/>
          </p:cNvSpPr>
          <p:nvPr>
            <p:ph type="title"/>
          </p:nvPr>
        </p:nvSpPr>
        <p:spPr>
          <a:xfrm>
            <a:off x="728756" y="42530"/>
            <a:ext cx="10689761" cy="653051"/>
          </a:xfrm>
        </p:spPr>
        <p:txBody>
          <a:bodyPr>
            <a:normAutofit fontScale="90000"/>
          </a:bodyPr>
          <a:lstStyle/>
          <a:p>
            <a:r>
              <a:rPr lang="ru-RU" dirty="0"/>
              <a:t>Подходы к внедрению изменений</a:t>
            </a:r>
          </a:p>
        </p:txBody>
      </p:sp>
      <p:sp>
        <p:nvSpPr>
          <p:cNvPr id="4" name="Номер слайда 3">
            <a:extLst>
              <a:ext uri="{FF2B5EF4-FFF2-40B4-BE49-F238E27FC236}">
                <a16:creationId xmlns="" xmlns:a16="http://schemas.microsoft.com/office/drawing/2014/main" id="{AF40A03D-6AB9-8E4E-B447-7EE4AC37ACDA}"/>
              </a:ext>
            </a:extLst>
          </p:cNvPr>
          <p:cNvSpPr>
            <a:spLocks noGrp="1"/>
          </p:cNvSpPr>
          <p:nvPr>
            <p:ph type="sldNum" sz="quarter" idx="12"/>
          </p:nvPr>
        </p:nvSpPr>
        <p:spPr/>
        <p:txBody>
          <a:bodyPr>
            <a:normAutofit fontScale="85000" lnSpcReduction="20000"/>
          </a:bodyPr>
          <a:lstStyle/>
          <a:p>
            <a:fld id="{4864967F-2DBF-447D-8CDA-37E7E09C20AC}" type="slidenum">
              <a:rPr lang="ru-RU" smtClean="0"/>
              <a:t>77</a:t>
            </a:fld>
            <a:endParaRPr lang="ru-RU"/>
          </a:p>
        </p:txBody>
      </p:sp>
      <p:sp>
        <p:nvSpPr>
          <p:cNvPr id="3" name="Объект 2">
            <a:extLst>
              <a:ext uri="{FF2B5EF4-FFF2-40B4-BE49-F238E27FC236}">
                <a16:creationId xmlns="" xmlns:a16="http://schemas.microsoft.com/office/drawing/2014/main" id="{D313CDDB-3FF4-CD4E-A6D0-97CFF9695AC8}"/>
              </a:ext>
            </a:extLst>
          </p:cNvPr>
          <p:cNvSpPr>
            <a:spLocks noGrp="1"/>
          </p:cNvSpPr>
          <p:nvPr>
            <p:ph sz="quarter" idx="1"/>
          </p:nvPr>
        </p:nvSpPr>
        <p:spPr>
          <a:xfrm>
            <a:off x="531628" y="736840"/>
            <a:ext cx="10779500" cy="5901069"/>
          </a:xfrm>
        </p:spPr>
        <p:txBody>
          <a:bodyPr>
            <a:noAutofit/>
          </a:bodyPr>
          <a:lstStyle/>
          <a:p>
            <a:pPr marL="0" indent="0" algn="just">
              <a:buNone/>
            </a:pPr>
            <a:r>
              <a:rPr lang="ru-RU" sz="2400" dirty="0"/>
              <a:t>В контексте главной стратегии первыми решаются проблемы, угрожающие реализации проекта. Затем вводятся изменения, востребованные персоналом. </a:t>
            </a:r>
          </a:p>
          <a:p>
            <a:pPr algn="just"/>
            <a:r>
              <a:rPr lang="ru-RU" sz="2400" dirty="0"/>
              <a:t>Стратегия </a:t>
            </a:r>
            <a:r>
              <a:rPr lang="ru-RU" sz="2400" dirty="0" smtClean="0"/>
              <a:t>принуждения. </a:t>
            </a:r>
            <a:r>
              <a:rPr lang="ru-RU" sz="2400" dirty="0"/>
              <a:t>Требует тщательного непрерывного контроля, приказ выполняется по минимуму, но выполняется, если контроль надежен. </a:t>
            </a:r>
          </a:p>
          <a:p>
            <a:pPr algn="just"/>
            <a:r>
              <a:rPr lang="ru-RU" sz="2400" dirty="0"/>
              <a:t>Стратегия рационального убеждения, решение реализуется максимально, но одновременно проверяется на разумность — появление у исполнителя сомнений немедленно тормозит процесс.</a:t>
            </a:r>
          </a:p>
          <a:p>
            <a:pPr algn="just"/>
            <a:r>
              <a:rPr lang="ru-RU" sz="2400" dirty="0"/>
              <a:t>Стратегия формирования новых ценностей, требует больших затрат времени, хотя теоретически результативно (практически, рынок меняется слишком быстро, чтобы получить результат до устаревания идей, кроме случаев ≪вечных≫ ценностей).</a:t>
            </a:r>
          </a:p>
          <a:p>
            <a:pPr algn="just"/>
            <a:r>
              <a:rPr lang="ru-RU" sz="2400" dirty="0"/>
              <a:t>Стратегия компромиссов. Бартер есть сочетание убеждения и принуждения, усиливающее действенность обоих, но — за дополнительную плату (деньгами, статусом, полномочиями).</a:t>
            </a:r>
          </a:p>
        </p:txBody>
      </p:sp>
    </p:spTree>
    <p:extLst>
      <p:ext uri="{BB962C8B-B14F-4D97-AF65-F5344CB8AC3E}">
        <p14:creationId xmlns:p14="http://schemas.microsoft.com/office/powerpoint/2010/main" val="130210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7C171C0-4D35-1844-8490-A61622624399}"/>
              </a:ext>
            </a:extLst>
          </p:cNvPr>
          <p:cNvSpPr>
            <a:spLocks noGrp="1"/>
          </p:cNvSpPr>
          <p:nvPr>
            <p:ph type="title"/>
          </p:nvPr>
        </p:nvSpPr>
        <p:spPr>
          <a:xfrm>
            <a:off x="1069848" y="197553"/>
            <a:ext cx="10058400" cy="886968"/>
          </a:xfrm>
        </p:spPr>
        <p:txBody>
          <a:bodyPr/>
          <a:lstStyle/>
          <a:p>
            <a:r>
              <a:rPr lang="ru-RU" dirty="0"/>
              <a:t>Выбор стратегии</a:t>
            </a:r>
          </a:p>
        </p:txBody>
      </p:sp>
      <p:sp>
        <p:nvSpPr>
          <p:cNvPr id="4" name="Номер слайда 3">
            <a:extLst>
              <a:ext uri="{FF2B5EF4-FFF2-40B4-BE49-F238E27FC236}">
                <a16:creationId xmlns="" xmlns:a16="http://schemas.microsoft.com/office/drawing/2014/main" id="{13CA5095-2565-D64E-8DB7-F38BD7852A04}"/>
              </a:ext>
            </a:extLst>
          </p:cNvPr>
          <p:cNvSpPr>
            <a:spLocks noGrp="1"/>
          </p:cNvSpPr>
          <p:nvPr>
            <p:ph type="sldNum" sz="quarter" idx="12"/>
          </p:nvPr>
        </p:nvSpPr>
        <p:spPr/>
        <p:txBody>
          <a:bodyPr>
            <a:normAutofit fontScale="85000" lnSpcReduction="20000"/>
          </a:bodyPr>
          <a:lstStyle/>
          <a:p>
            <a:fld id="{4864967F-2DBF-447D-8CDA-37E7E09C20AC}" type="slidenum">
              <a:rPr lang="ru-RU" smtClean="0"/>
              <a:t>78</a:t>
            </a:fld>
            <a:endParaRPr lang="ru-RU"/>
          </a:p>
        </p:txBody>
      </p:sp>
      <p:sp>
        <p:nvSpPr>
          <p:cNvPr id="3" name="Объект 2">
            <a:extLst>
              <a:ext uri="{FF2B5EF4-FFF2-40B4-BE49-F238E27FC236}">
                <a16:creationId xmlns="" xmlns:a16="http://schemas.microsoft.com/office/drawing/2014/main" id="{493CA3B8-5F76-3B4E-9815-3D2B1F26EB9C}"/>
              </a:ext>
            </a:extLst>
          </p:cNvPr>
          <p:cNvSpPr>
            <a:spLocks noGrp="1"/>
          </p:cNvSpPr>
          <p:nvPr>
            <p:ph sz="quarter" idx="1"/>
          </p:nvPr>
        </p:nvSpPr>
        <p:spPr>
          <a:xfrm>
            <a:off x="659219" y="1158949"/>
            <a:ext cx="10651909" cy="5013251"/>
          </a:xfrm>
        </p:spPr>
        <p:txBody>
          <a:bodyPr>
            <a:noAutofit/>
          </a:bodyPr>
          <a:lstStyle/>
          <a:p>
            <a:pPr algn="just"/>
            <a:r>
              <a:rPr lang="ru-RU" sz="2400" dirty="0"/>
              <a:t>В выборе стратегий руководителя проекта ограничивает ситуация и стиль управления. Тем не менее, некоторая свобода выбора у руководителя есть, и лучший способ ею распорядиться — приложить все усилия к убеждению членов проектной команды и исполнителей и достижению соглашений по ключевым вопросам, а затем внедрить нужные </a:t>
            </a:r>
            <a:r>
              <a:rPr lang="ru-RU" sz="2400" dirty="0" smtClean="0"/>
              <a:t>изменения.</a:t>
            </a:r>
          </a:p>
          <a:p>
            <a:pPr algn="just"/>
            <a:r>
              <a:rPr lang="ru-RU" sz="2400" dirty="0" smtClean="0"/>
              <a:t>Перемены </a:t>
            </a:r>
            <a:r>
              <a:rPr lang="ru-RU" sz="2400" dirty="0"/>
              <a:t>имеют цикличный характер. Для того чтобы процесс внесения изменений прошел максимально эффективно, необходимо делать несколько вещей одновременно, для того чтобы сохранить равновесие между порядком и хаосом. </a:t>
            </a:r>
          </a:p>
          <a:p>
            <a:pPr algn="just"/>
            <a:r>
              <a:rPr lang="ru-RU" sz="2400" dirty="0"/>
              <a:t>По мере продвижения проекта стоимость вносимых изменений возрастает, а практическая ценность часто убывает.</a:t>
            </a:r>
          </a:p>
        </p:txBody>
      </p:sp>
    </p:spTree>
    <p:extLst>
      <p:ext uri="{BB962C8B-B14F-4D97-AF65-F5344CB8AC3E}">
        <p14:creationId xmlns:p14="http://schemas.microsoft.com/office/powerpoint/2010/main" val="390171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98B853A-5B38-B149-8E97-984C0AFA2C42}"/>
              </a:ext>
            </a:extLst>
          </p:cNvPr>
          <p:cNvSpPr>
            <a:spLocks noGrp="1"/>
          </p:cNvSpPr>
          <p:nvPr>
            <p:ph type="title"/>
          </p:nvPr>
        </p:nvSpPr>
        <p:spPr>
          <a:xfrm>
            <a:off x="1037951" y="197553"/>
            <a:ext cx="10058400" cy="833805"/>
          </a:xfrm>
        </p:spPr>
        <p:txBody>
          <a:bodyPr/>
          <a:lstStyle/>
          <a:p>
            <a:r>
              <a:rPr lang="ru-RU" dirty="0"/>
              <a:t>Управление изменениями </a:t>
            </a:r>
          </a:p>
        </p:txBody>
      </p:sp>
      <p:sp>
        <p:nvSpPr>
          <p:cNvPr id="4" name="Номер слайда 3">
            <a:extLst>
              <a:ext uri="{FF2B5EF4-FFF2-40B4-BE49-F238E27FC236}">
                <a16:creationId xmlns="" xmlns:a16="http://schemas.microsoft.com/office/drawing/2014/main" id="{B9F8521C-8230-DD4B-9616-08025A38C63A}"/>
              </a:ext>
            </a:extLst>
          </p:cNvPr>
          <p:cNvSpPr>
            <a:spLocks noGrp="1"/>
          </p:cNvSpPr>
          <p:nvPr>
            <p:ph type="sldNum" sz="quarter" idx="12"/>
          </p:nvPr>
        </p:nvSpPr>
        <p:spPr/>
        <p:txBody>
          <a:bodyPr>
            <a:normAutofit fontScale="85000" lnSpcReduction="20000"/>
          </a:bodyPr>
          <a:lstStyle/>
          <a:p>
            <a:fld id="{4864967F-2DBF-447D-8CDA-37E7E09C20AC}" type="slidenum">
              <a:rPr lang="ru-RU" smtClean="0"/>
              <a:t>79</a:t>
            </a:fld>
            <a:endParaRPr lang="ru-RU"/>
          </a:p>
        </p:txBody>
      </p:sp>
      <p:graphicFrame>
        <p:nvGraphicFramePr>
          <p:cNvPr id="6" name="Объект 5">
            <a:extLst>
              <a:ext uri="{FF2B5EF4-FFF2-40B4-BE49-F238E27FC236}">
                <a16:creationId xmlns="" xmlns:a16="http://schemas.microsoft.com/office/drawing/2014/main" id="{C9583653-CB64-954B-9D1F-386E26DC3DAF}"/>
              </a:ext>
            </a:extLst>
          </p:cNvPr>
          <p:cNvGraphicFramePr>
            <a:graphicFrameLocks noChangeAspect="1"/>
          </p:cNvGraphicFramePr>
          <p:nvPr>
            <p:extLst/>
          </p:nvPr>
        </p:nvGraphicFramePr>
        <p:xfrm>
          <a:off x="840114" y="1684906"/>
          <a:ext cx="10700028" cy="3184805"/>
        </p:xfrm>
        <a:graphic>
          <a:graphicData uri="http://schemas.openxmlformats.org/presentationml/2006/ole">
            <mc:AlternateContent xmlns:mc="http://schemas.openxmlformats.org/markup-compatibility/2006">
              <mc:Choice xmlns:v="urn:schemas-microsoft-com:vml" Requires="v">
                <p:oleObj spid="_x0000_s38948" r:id="rId3" imgW="7251700" imgH="2171700" progId="Visio.Drawing.15">
                  <p:embed/>
                </p:oleObj>
              </mc:Choice>
              <mc:Fallback>
                <p:oleObj r:id="rId3" imgW="7251700" imgH="2171700" progId="Visio.Drawing.15">
                  <p:embed/>
                  <p:pic>
                    <p:nvPicPr>
                      <p:cNvPr id="6" name="Объект 5">
                        <a:extLst>
                          <a:ext uri="{FF2B5EF4-FFF2-40B4-BE49-F238E27FC236}">
                            <a16:creationId xmlns="" xmlns:a16="http://schemas.microsoft.com/office/drawing/2014/main" id="{C9583653-CB64-954B-9D1F-386E26DC3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114" y="1684906"/>
                        <a:ext cx="10700028" cy="3184805"/>
                      </a:xfrm>
                      <a:prstGeom prst="rect">
                        <a:avLst/>
                      </a:prstGeom>
                      <a:noFill/>
                      <a:extLst/>
                    </p:spPr>
                  </p:pic>
                </p:oleObj>
              </mc:Fallback>
            </mc:AlternateContent>
          </a:graphicData>
        </a:graphic>
      </p:graphicFrame>
    </p:spTree>
    <p:extLst>
      <p:ext uri="{BB962C8B-B14F-4D97-AF65-F5344CB8AC3E}">
        <p14:creationId xmlns:p14="http://schemas.microsoft.com/office/powerpoint/2010/main" val="143494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Задача контроля </a:t>
            </a:r>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8</a:t>
            </a:fld>
            <a:endParaRPr lang="ru-RU"/>
          </a:p>
        </p:txBody>
      </p:sp>
      <p:sp>
        <p:nvSpPr>
          <p:cNvPr id="4" name="Объект 3"/>
          <p:cNvSpPr>
            <a:spLocks noGrp="1"/>
          </p:cNvSpPr>
          <p:nvPr>
            <p:ph sz="quarter" idx="1"/>
          </p:nvPr>
        </p:nvSpPr>
        <p:spPr/>
        <p:txBody>
          <a:bodyPr>
            <a:normAutofit fontScale="92500" lnSpcReduction="20000"/>
          </a:bodyPr>
          <a:lstStyle/>
          <a:p>
            <a:pPr marL="0" indent="0">
              <a:buNone/>
            </a:pPr>
            <a:r>
              <a:rPr lang="ru-RU" dirty="0"/>
              <a:t>Задача контроля - сопоставление данных о ходе выполнения проекта и плановых характеристик с целью выявления отклонений. </a:t>
            </a:r>
          </a:p>
          <a:p>
            <a:pPr marL="0" indent="0">
              <a:buNone/>
            </a:pPr>
            <a:r>
              <a:rPr lang="ru-RU" dirty="0"/>
              <a:t>Введение системы контроля обеспечивает:</a:t>
            </a:r>
          </a:p>
          <a:p>
            <a:pPr lvl="0"/>
            <a:r>
              <a:rPr lang="ru-RU" dirty="0"/>
              <a:t>мониторинг (систематическое и планомерное наблюдение за всеми процессами реализации проекта);</a:t>
            </a:r>
          </a:p>
          <a:p>
            <a:pPr lvl="0"/>
            <a:r>
              <a:rPr lang="ru-RU" dirty="0"/>
              <a:t>выявление отклонений от целей реализации проекта с помощью ряда критериев и ограничений, которые содержатся в календарных планах, бюджетах, расчетных требованиях относительно трудовых и материальных затрат и т.п.;</a:t>
            </a:r>
          </a:p>
          <a:p>
            <a:pPr lvl="0"/>
            <a:r>
              <a:rPr lang="ru-RU" dirty="0"/>
              <a:t>прогнозирование последствий возникшей ситуации;</a:t>
            </a:r>
          </a:p>
          <a:p>
            <a:pPr lvl="0"/>
            <a:r>
              <a:rPr lang="ru-RU" dirty="0"/>
              <a:t>обоснование необходимости внесения изменений.</a:t>
            </a:r>
          </a:p>
          <a:p>
            <a:endParaRPr lang="ru-RU" dirty="0"/>
          </a:p>
        </p:txBody>
      </p:sp>
    </p:spTree>
    <p:extLst>
      <p:ext uri="{BB962C8B-B14F-4D97-AF65-F5344CB8AC3E}">
        <p14:creationId xmlns:p14="http://schemas.microsoft.com/office/powerpoint/2010/main" val="36595956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77F693-1D83-A343-A42C-A981D7726C46}"/>
              </a:ext>
            </a:extLst>
          </p:cNvPr>
          <p:cNvSpPr>
            <a:spLocks noGrp="1"/>
          </p:cNvSpPr>
          <p:nvPr>
            <p:ph type="title"/>
          </p:nvPr>
        </p:nvSpPr>
        <p:spPr>
          <a:xfrm>
            <a:off x="410630" y="123125"/>
            <a:ext cx="11540578" cy="1609344"/>
          </a:xfrm>
        </p:spPr>
        <p:txBody>
          <a:bodyPr>
            <a:noAutofit/>
          </a:bodyPr>
          <a:lstStyle/>
          <a:p>
            <a:r>
              <a:rPr lang="ru-RU" sz="3600" dirty="0"/>
              <a:t>В ходе реализации проекта может возникнуть необходимость осуществить следующие изменения </a:t>
            </a:r>
          </a:p>
        </p:txBody>
      </p:sp>
      <p:sp>
        <p:nvSpPr>
          <p:cNvPr id="4" name="Номер слайда 3">
            <a:extLst>
              <a:ext uri="{FF2B5EF4-FFF2-40B4-BE49-F238E27FC236}">
                <a16:creationId xmlns="" xmlns:a16="http://schemas.microsoft.com/office/drawing/2014/main" id="{A66B5D88-CA41-DA45-8175-B5B3A3A210C8}"/>
              </a:ext>
            </a:extLst>
          </p:cNvPr>
          <p:cNvSpPr>
            <a:spLocks noGrp="1"/>
          </p:cNvSpPr>
          <p:nvPr>
            <p:ph type="sldNum" sz="quarter" idx="12"/>
          </p:nvPr>
        </p:nvSpPr>
        <p:spPr/>
        <p:txBody>
          <a:bodyPr>
            <a:normAutofit fontScale="85000" lnSpcReduction="20000"/>
          </a:bodyPr>
          <a:lstStyle/>
          <a:p>
            <a:fld id="{4864967F-2DBF-447D-8CDA-37E7E09C20AC}" type="slidenum">
              <a:rPr lang="ru-RU" smtClean="0"/>
              <a:t>80</a:t>
            </a:fld>
            <a:endParaRPr lang="ru-RU"/>
          </a:p>
        </p:txBody>
      </p:sp>
      <p:sp>
        <p:nvSpPr>
          <p:cNvPr id="3" name="Объект 2">
            <a:extLst>
              <a:ext uri="{FF2B5EF4-FFF2-40B4-BE49-F238E27FC236}">
                <a16:creationId xmlns="" xmlns:a16="http://schemas.microsoft.com/office/drawing/2014/main" id="{C6BF3D02-AF90-364B-98F1-D310EABE0FFD}"/>
              </a:ext>
            </a:extLst>
          </p:cNvPr>
          <p:cNvSpPr>
            <a:spLocks noGrp="1"/>
          </p:cNvSpPr>
          <p:nvPr>
            <p:ph sz="quarter" idx="1"/>
          </p:nvPr>
        </p:nvSpPr>
        <p:spPr>
          <a:xfrm>
            <a:off x="410630" y="1977229"/>
            <a:ext cx="10900498" cy="4604323"/>
          </a:xfrm>
        </p:spPr>
        <p:txBody>
          <a:bodyPr>
            <a:noAutofit/>
          </a:bodyPr>
          <a:lstStyle/>
          <a:p>
            <a:pPr marL="0" indent="0" algn="just">
              <a:buNone/>
            </a:pPr>
            <a:r>
              <a:rPr lang="ru-RU" sz="2400" dirty="0"/>
              <a:t>1) изменения содержания продукта (состав и спецификация элементов продукта);</a:t>
            </a:r>
          </a:p>
          <a:p>
            <a:pPr marL="0" indent="0" algn="just">
              <a:buNone/>
            </a:pPr>
            <a:r>
              <a:rPr lang="ru-RU" sz="2400" dirty="0"/>
              <a:t>2) содержания проекта (состав и содержание работ проекта) — например, внесение незначительных, но, как правило, многочисленных и зачастую неконтролируемых улучшений по просьбе заказчика. Последнее особенно характерно для инновационных проектов, где заказчики занимают активные позиции в ходе их реализации;</a:t>
            </a:r>
          </a:p>
          <a:p>
            <a:pPr marL="0" indent="0" algn="just">
              <a:buNone/>
            </a:pPr>
            <a:r>
              <a:rPr lang="ru-RU" sz="2400" dirty="0"/>
              <a:t>3) сроков и стоимости проекта;</a:t>
            </a:r>
          </a:p>
          <a:p>
            <a:pPr marL="0" indent="0" algn="just">
              <a:buNone/>
            </a:pPr>
            <a:r>
              <a:rPr lang="ru-RU" sz="2400" dirty="0"/>
              <a:t>4) процедур управления проектом;</a:t>
            </a:r>
          </a:p>
          <a:p>
            <a:pPr marL="0" indent="0" algn="just">
              <a:buNone/>
            </a:pPr>
            <a:r>
              <a:rPr lang="ru-RU" sz="2400" dirty="0"/>
              <a:t>5) вследствие реакции на наступление рисковых событий.</a:t>
            </a:r>
          </a:p>
        </p:txBody>
      </p:sp>
    </p:spTree>
    <p:extLst>
      <p:ext uri="{BB962C8B-B14F-4D97-AF65-F5344CB8AC3E}">
        <p14:creationId xmlns:p14="http://schemas.microsoft.com/office/powerpoint/2010/main" val="396059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682ECD9-2B9D-F64B-94E0-B5DA50BC5995}"/>
              </a:ext>
            </a:extLst>
          </p:cNvPr>
          <p:cNvSpPr>
            <a:spLocks noGrp="1"/>
          </p:cNvSpPr>
          <p:nvPr>
            <p:ph type="title"/>
          </p:nvPr>
        </p:nvSpPr>
        <p:spPr>
          <a:xfrm>
            <a:off x="1069848" y="123125"/>
            <a:ext cx="10058400" cy="886968"/>
          </a:xfrm>
        </p:spPr>
        <p:txBody>
          <a:bodyPr/>
          <a:lstStyle/>
          <a:p>
            <a:r>
              <a:rPr lang="ru-RU" dirty="0"/>
              <a:t>Источники изменений </a:t>
            </a:r>
          </a:p>
        </p:txBody>
      </p:sp>
      <p:sp>
        <p:nvSpPr>
          <p:cNvPr id="4" name="Номер слайда 3">
            <a:extLst>
              <a:ext uri="{FF2B5EF4-FFF2-40B4-BE49-F238E27FC236}">
                <a16:creationId xmlns="" xmlns:a16="http://schemas.microsoft.com/office/drawing/2014/main" id="{3BC1EA11-6E27-E741-98E7-75BA6BDCC380}"/>
              </a:ext>
            </a:extLst>
          </p:cNvPr>
          <p:cNvSpPr>
            <a:spLocks noGrp="1"/>
          </p:cNvSpPr>
          <p:nvPr>
            <p:ph type="sldNum" sz="quarter" idx="12"/>
          </p:nvPr>
        </p:nvSpPr>
        <p:spPr/>
        <p:txBody>
          <a:bodyPr>
            <a:normAutofit fontScale="85000" lnSpcReduction="20000"/>
          </a:bodyPr>
          <a:lstStyle/>
          <a:p>
            <a:fld id="{4864967F-2DBF-447D-8CDA-37E7E09C20AC}" type="slidenum">
              <a:rPr lang="ru-RU" smtClean="0"/>
              <a:t>81</a:t>
            </a:fld>
            <a:endParaRPr lang="ru-RU"/>
          </a:p>
        </p:txBody>
      </p:sp>
      <p:graphicFrame>
        <p:nvGraphicFramePr>
          <p:cNvPr id="5" name="Объект 4">
            <a:extLst>
              <a:ext uri="{FF2B5EF4-FFF2-40B4-BE49-F238E27FC236}">
                <a16:creationId xmlns="" xmlns:a16="http://schemas.microsoft.com/office/drawing/2014/main" id="{3FD2178A-9C54-7542-9DF7-BBCB9801DD14}"/>
              </a:ext>
            </a:extLst>
          </p:cNvPr>
          <p:cNvGraphicFramePr>
            <a:graphicFrameLocks noGrp="1"/>
          </p:cNvGraphicFramePr>
          <p:nvPr>
            <p:ph sz="quarter" idx="1"/>
            <p:extLst/>
          </p:nvPr>
        </p:nvGraphicFramePr>
        <p:xfrm>
          <a:off x="829340" y="1127051"/>
          <a:ext cx="10298908" cy="5045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04535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4B4C2CB-EB44-F74C-9F34-C62B3AAA00A8}"/>
              </a:ext>
            </a:extLst>
          </p:cNvPr>
          <p:cNvSpPr>
            <a:spLocks noGrp="1"/>
          </p:cNvSpPr>
          <p:nvPr>
            <p:ph type="title"/>
          </p:nvPr>
        </p:nvSpPr>
        <p:spPr>
          <a:xfrm>
            <a:off x="1069848" y="229450"/>
            <a:ext cx="10058400" cy="1344168"/>
          </a:xfrm>
        </p:spPr>
        <p:txBody>
          <a:bodyPr>
            <a:normAutofit fontScale="90000"/>
          </a:bodyPr>
          <a:lstStyle/>
          <a:p>
            <a:r>
              <a:rPr lang="ru-RU" dirty="0"/>
              <a:t>Изменения оказывают существенное влияние на:</a:t>
            </a:r>
          </a:p>
        </p:txBody>
      </p:sp>
      <p:sp>
        <p:nvSpPr>
          <p:cNvPr id="4" name="Номер слайда 3">
            <a:extLst>
              <a:ext uri="{FF2B5EF4-FFF2-40B4-BE49-F238E27FC236}">
                <a16:creationId xmlns="" xmlns:a16="http://schemas.microsoft.com/office/drawing/2014/main" id="{0ADC8CA8-5F0D-A74C-BA89-C0A68E71A5BC}"/>
              </a:ext>
            </a:extLst>
          </p:cNvPr>
          <p:cNvSpPr>
            <a:spLocks noGrp="1"/>
          </p:cNvSpPr>
          <p:nvPr>
            <p:ph type="sldNum" sz="quarter" idx="12"/>
          </p:nvPr>
        </p:nvSpPr>
        <p:spPr/>
        <p:txBody>
          <a:bodyPr>
            <a:normAutofit fontScale="85000" lnSpcReduction="20000"/>
          </a:bodyPr>
          <a:lstStyle/>
          <a:p>
            <a:fld id="{4864967F-2DBF-447D-8CDA-37E7E09C20AC}" type="slidenum">
              <a:rPr lang="ru-RU" smtClean="0"/>
              <a:t>82</a:t>
            </a:fld>
            <a:endParaRPr lang="ru-RU"/>
          </a:p>
        </p:txBody>
      </p:sp>
      <p:grpSp>
        <p:nvGrpSpPr>
          <p:cNvPr id="7" name="Группа 6">
            <a:extLst>
              <a:ext uri="{FF2B5EF4-FFF2-40B4-BE49-F238E27FC236}">
                <a16:creationId xmlns="" xmlns:a16="http://schemas.microsoft.com/office/drawing/2014/main" id="{A4BF5933-2B43-ED42-9A95-85B1F8C1B761}"/>
              </a:ext>
            </a:extLst>
          </p:cNvPr>
          <p:cNvGrpSpPr/>
          <p:nvPr/>
        </p:nvGrpSpPr>
        <p:grpSpPr>
          <a:xfrm>
            <a:off x="4806292" y="1715275"/>
            <a:ext cx="2473091" cy="2473091"/>
            <a:chOff x="4011684" y="47559"/>
            <a:chExt cx="2473091" cy="2473091"/>
          </a:xfrm>
        </p:grpSpPr>
        <p:sp>
          <p:nvSpPr>
            <p:cNvPr id="17" name="Овал 16">
              <a:extLst>
                <a:ext uri="{FF2B5EF4-FFF2-40B4-BE49-F238E27FC236}">
                  <a16:creationId xmlns="" xmlns:a16="http://schemas.microsoft.com/office/drawing/2014/main" id="{3265D535-3D8C-534A-9D49-90EA10E8DB6A}"/>
                </a:ext>
              </a:extLst>
            </p:cNvPr>
            <p:cNvSpPr/>
            <p:nvPr/>
          </p:nvSpPr>
          <p:spPr>
            <a:xfrm>
              <a:off x="4011684" y="47559"/>
              <a:ext cx="2473091" cy="2473091"/>
            </a:xfrm>
            <a:prstGeom prst="ellipse">
              <a:avLst/>
            </a:pr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sp>
        <p:sp>
          <p:nvSpPr>
            <p:cNvPr id="18" name="Овал 4">
              <a:extLst>
                <a:ext uri="{FF2B5EF4-FFF2-40B4-BE49-F238E27FC236}">
                  <a16:creationId xmlns="" xmlns:a16="http://schemas.microsoft.com/office/drawing/2014/main" id="{EC377B89-6B71-0248-89AE-892163166170}"/>
                </a:ext>
              </a:extLst>
            </p:cNvPr>
            <p:cNvSpPr txBox="1"/>
            <p:nvPr/>
          </p:nvSpPr>
          <p:spPr>
            <a:xfrm>
              <a:off x="4297041" y="380475"/>
              <a:ext cx="1902378" cy="7847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ru-RU" sz="2000" kern="1200" dirty="0"/>
                <a:t>ценность и эффективность проекта;</a:t>
              </a:r>
            </a:p>
          </p:txBody>
        </p:sp>
      </p:grpSp>
      <p:grpSp>
        <p:nvGrpSpPr>
          <p:cNvPr id="8" name="Группа 7">
            <a:extLst>
              <a:ext uri="{FF2B5EF4-FFF2-40B4-BE49-F238E27FC236}">
                <a16:creationId xmlns="" xmlns:a16="http://schemas.microsoft.com/office/drawing/2014/main" id="{387FE6DA-5E4F-4F4C-9375-674094FA6527}"/>
              </a:ext>
            </a:extLst>
          </p:cNvPr>
          <p:cNvGrpSpPr/>
          <p:nvPr/>
        </p:nvGrpSpPr>
        <p:grpSpPr>
          <a:xfrm>
            <a:off x="5900160" y="2809143"/>
            <a:ext cx="5093905" cy="2473091"/>
            <a:chOff x="5105552" y="1141427"/>
            <a:chExt cx="5093905" cy="2473091"/>
          </a:xfrm>
        </p:grpSpPr>
        <p:sp>
          <p:nvSpPr>
            <p:cNvPr id="15" name="Овал 14">
              <a:extLst>
                <a:ext uri="{FF2B5EF4-FFF2-40B4-BE49-F238E27FC236}">
                  <a16:creationId xmlns="" xmlns:a16="http://schemas.microsoft.com/office/drawing/2014/main" id="{BC44DA94-87BA-C840-901B-9375170A4B33}"/>
                </a:ext>
              </a:extLst>
            </p:cNvPr>
            <p:cNvSpPr/>
            <p:nvPr/>
          </p:nvSpPr>
          <p:spPr>
            <a:xfrm>
              <a:off x="5105552" y="1141427"/>
              <a:ext cx="2473091" cy="2473091"/>
            </a:xfrm>
            <a:prstGeom prst="ellipse">
              <a:avLst/>
            </a:pr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16" name="Овал 6">
              <a:extLst>
                <a:ext uri="{FF2B5EF4-FFF2-40B4-BE49-F238E27FC236}">
                  <a16:creationId xmlns="" xmlns:a16="http://schemas.microsoft.com/office/drawing/2014/main" id="{3D4E24D9-D172-DA4A-A62E-9D84DBE6E64C}"/>
                </a:ext>
              </a:extLst>
            </p:cNvPr>
            <p:cNvSpPr txBox="1"/>
            <p:nvPr/>
          </p:nvSpPr>
          <p:spPr>
            <a:xfrm>
              <a:off x="7670594" y="1426783"/>
              <a:ext cx="2528863" cy="190237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ru-RU" sz="2000" kern="1200" dirty="0"/>
                <a:t>продолжительность и сроки завершения проекта;</a:t>
              </a:r>
            </a:p>
          </p:txBody>
        </p:sp>
      </p:grpSp>
      <p:grpSp>
        <p:nvGrpSpPr>
          <p:cNvPr id="9" name="Группа 8">
            <a:extLst>
              <a:ext uri="{FF2B5EF4-FFF2-40B4-BE49-F238E27FC236}">
                <a16:creationId xmlns="" xmlns:a16="http://schemas.microsoft.com/office/drawing/2014/main" id="{772046D4-4DD6-7C4F-BFB1-CFAB7381B7D8}"/>
              </a:ext>
            </a:extLst>
          </p:cNvPr>
          <p:cNvGrpSpPr/>
          <p:nvPr/>
        </p:nvGrpSpPr>
        <p:grpSpPr>
          <a:xfrm>
            <a:off x="4806292" y="3903010"/>
            <a:ext cx="2473091" cy="2473091"/>
            <a:chOff x="4011684" y="2235294"/>
            <a:chExt cx="2473091" cy="2473091"/>
          </a:xfrm>
        </p:grpSpPr>
        <p:sp>
          <p:nvSpPr>
            <p:cNvPr id="13" name="Овал 12">
              <a:extLst>
                <a:ext uri="{FF2B5EF4-FFF2-40B4-BE49-F238E27FC236}">
                  <a16:creationId xmlns="" xmlns:a16="http://schemas.microsoft.com/office/drawing/2014/main" id="{0C909406-B452-3E45-B948-9F255A48459C}"/>
                </a:ext>
              </a:extLst>
            </p:cNvPr>
            <p:cNvSpPr/>
            <p:nvPr/>
          </p:nvSpPr>
          <p:spPr>
            <a:xfrm>
              <a:off x="4011684" y="2235294"/>
              <a:ext cx="2473091" cy="2473091"/>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14" name="Овал 8">
              <a:extLst>
                <a:ext uri="{FF2B5EF4-FFF2-40B4-BE49-F238E27FC236}">
                  <a16:creationId xmlns="" xmlns:a16="http://schemas.microsoft.com/office/drawing/2014/main" id="{370DD7EB-3E67-BF44-8076-D9657713FD1A}"/>
                </a:ext>
              </a:extLst>
            </p:cNvPr>
            <p:cNvSpPr txBox="1"/>
            <p:nvPr/>
          </p:nvSpPr>
          <p:spPr>
            <a:xfrm>
              <a:off x="4297041" y="3590739"/>
              <a:ext cx="1902378" cy="78473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ru-RU" sz="2000" kern="1200" dirty="0"/>
                <a:t>стоимость и бюджет проекта;</a:t>
              </a:r>
            </a:p>
          </p:txBody>
        </p:sp>
      </p:grpSp>
      <p:grpSp>
        <p:nvGrpSpPr>
          <p:cNvPr id="10" name="Группа 9">
            <a:extLst>
              <a:ext uri="{FF2B5EF4-FFF2-40B4-BE49-F238E27FC236}">
                <a16:creationId xmlns="" xmlns:a16="http://schemas.microsoft.com/office/drawing/2014/main" id="{B98A6722-10AE-4141-B82F-134F1C1518B5}"/>
              </a:ext>
            </a:extLst>
          </p:cNvPr>
          <p:cNvGrpSpPr/>
          <p:nvPr/>
        </p:nvGrpSpPr>
        <p:grpSpPr>
          <a:xfrm>
            <a:off x="921289" y="2809143"/>
            <a:ext cx="5264226" cy="2473091"/>
            <a:chOff x="126681" y="1141427"/>
            <a:chExt cx="5264226" cy="2473091"/>
          </a:xfrm>
        </p:grpSpPr>
        <p:sp>
          <p:nvSpPr>
            <p:cNvPr id="11" name="Овал 10">
              <a:extLst>
                <a:ext uri="{FF2B5EF4-FFF2-40B4-BE49-F238E27FC236}">
                  <a16:creationId xmlns="" xmlns:a16="http://schemas.microsoft.com/office/drawing/2014/main" id="{2C97AF56-1399-8D4A-8A24-36A8BB697019}"/>
                </a:ext>
              </a:extLst>
            </p:cNvPr>
            <p:cNvSpPr/>
            <p:nvPr/>
          </p:nvSpPr>
          <p:spPr>
            <a:xfrm>
              <a:off x="2917816" y="1141427"/>
              <a:ext cx="2473091" cy="2473091"/>
            </a:xfrm>
            <a:prstGeom prst="ellipse">
              <a:avLst/>
            </a:pr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sp>
        <p:sp>
          <p:nvSpPr>
            <p:cNvPr id="12" name="Овал 10">
              <a:extLst>
                <a:ext uri="{FF2B5EF4-FFF2-40B4-BE49-F238E27FC236}">
                  <a16:creationId xmlns="" xmlns:a16="http://schemas.microsoft.com/office/drawing/2014/main" id="{387AF2E5-8D39-FF4C-BD94-B11BBEA2E99E}"/>
                </a:ext>
              </a:extLst>
            </p:cNvPr>
            <p:cNvSpPr txBox="1"/>
            <p:nvPr/>
          </p:nvSpPr>
          <p:spPr>
            <a:xfrm>
              <a:off x="126681" y="1437840"/>
              <a:ext cx="2791135" cy="190237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ru-RU" sz="2000" kern="1200" dirty="0"/>
                <a:t>качество выполнения работ и спецификации требований к результатам.</a:t>
              </a:r>
            </a:p>
          </p:txBody>
        </p:sp>
      </p:grpSp>
    </p:spTree>
    <p:extLst>
      <p:ext uri="{BB962C8B-B14F-4D97-AF65-F5344CB8AC3E}">
        <p14:creationId xmlns:p14="http://schemas.microsoft.com/office/powerpoint/2010/main" val="3760673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A52784E-B395-CD41-B044-82E089B67F64}"/>
              </a:ext>
            </a:extLst>
          </p:cNvPr>
          <p:cNvSpPr>
            <a:spLocks noGrp="1"/>
          </p:cNvSpPr>
          <p:nvPr>
            <p:ph type="title"/>
          </p:nvPr>
        </p:nvSpPr>
        <p:spPr>
          <a:xfrm>
            <a:off x="346834" y="144390"/>
            <a:ext cx="11604374" cy="1174047"/>
          </a:xfrm>
        </p:spPr>
        <p:txBody>
          <a:bodyPr>
            <a:noAutofit/>
          </a:bodyPr>
          <a:lstStyle/>
          <a:p>
            <a:r>
              <a:rPr lang="ru-RU" sz="3600" dirty="0"/>
              <a:t>Документы, регламентирующие и протоколирующие прохождение изменений </a:t>
            </a:r>
          </a:p>
        </p:txBody>
      </p:sp>
      <p:sp>
        <p:nvSpPr>
          <p:cNvPr id="4" name="Номер слайда 3">
            <a:extLst>
              <a:ext uri="{FF2B5EF4-FFF2-40B4-BE49-F238E27FC236}">
                <a16:creationId xmlns="" xmlns:a16="http://schemas.microsoft.com/office/drawing/2014/main" id="{E5D2E67D-74E8-8E46-B87E-EF0242076B21}"/>
              </a:ext>
            </a:extLst>
          </p:cNvPr>
          <p:cNvSpPr>
            <a:spLocks noGrp="1"/>
          </p:cNvSpPr>
          <p:nvPr>
            <p:ph type="sldNum" sz="quarter" idx="12"/>
          </p:nvPr>
        </p:nvSpPr>
        <p:spPr/>
        <p:txBody>
          <a:bodyPr>
            <a:normAutofit fontScale="85000" lnSpcReduction="20000"/>
          </a:bodyPr>
          <a:lstStyle/>
          <a:p>
            <a:fld id="{4864967F-2DBF-447D-8CDA-37E7E09C20AC}" type="slidenum">
              <a:rPr lang="ru-RU" smtClean="0"/>
              <a:t>83</a:t>
            </a:fld>
            <a:endParaRPr lang="ru-RU"/>
          </a:p>
        </p:txBody>
      </p:sp>
      <p:sp>
        <p:nvSpPr>
          <p:cNvPr id="3" name="Объект 2">
            <a:extLst>
              <a:ext uri="{FF2B5EF4-FFF2-40B4-BE49-F238E27FC236}">
                <a16:creationId xmlns="" xmlns:a16="http://schemas.microsoft.com/office/drawing/2014/main" id="{93CCE31C-1ED0-7A4C-8229-F9F85EAD9729}"/>
              </a:ext>
            </a:extLst>
          </p:cNvPr>
          <p:cNvSpPr>
            <a:spLocks noGrp="1"/>
          </p:cNvSpPr>
          <p:nvPr>
            <p:ph sz="quarter" idx="1"/>
          </p:nvPr>
        </p:nvSpPr>
        <p:spPr>
          <a:xfrm>
            <a:off x="346834" y="1435395"/>
            <a:ext cx="10781414" cy="5202514"/>
          </a:xfrm>
        </p:spPr>
        <p:txBody>
          <a:bodyPr>
            <a:noAutofit/>
          </a:bodyPr>
          <a:lstStyle/>
          <a:p>
            <a:pPr marL="0" indent="0" algn="just">
              <a:buNone/>
            </a:pPr>
            <a:r>
              <a:rPr lang="ru-RU" sz="2400" dirty="0"/>
              <a:t>1. Отчет о проблеме (</a:t>
            </a:r>
            <a:r>
              <a:rPr lang="ru-RU" sz="2400" dirty="0" err="1"/>
              <a:t>Problem</a:t>
            </a:r>
            <a:r>
              <a:rPr lang="ru-RU" sz="2400" dirty="0"/>
              <a:t> </a:t>
            </a:r>
            <a:r>
              <a:rPr lang="ru-RU" sz="2400" dirty="0" err="1"/>
              <a:t>report</a:t>
            </a:r>
            <a:r>
              <a:rPr lang="ru-RU" sz="2400" dirty="0"/>
              <a:t>) — описание проблемы, возникающей в ходе реализации проекта. Формируется на начальной стадии.</a:t>
            </a:r>
          </a:p>
          <a:p>
            <a:pPr marL="0" indent="0" algn="just">
              <a:buNone/>
            </a:pPr>
            <a:r>
              <a:rPr lang="ru-RU" sz="2400" dirty="0"/>
              <a:t>2. Запрос на осуществление изменения (</a:t>
            </a:r>
            <a:r>
              <a:rPr lang="ru-RU" sz="2400" dirty="0" err="1"/>
              <a:t>Change</a:t>
            </a:r>
            <a:r>
              <a:rPr lang="ru-RU" sz="2400" dirty="0"/>
              <a:t> </a:t>
            </a:r>
            <a:r>
              <a:rPr lang="ru-RU" sz="2400" dirty="0" err="1"/>
              <a:t>request</a:t>
            </a:r>
            <a:r>
              <a:rPr lang="ru-RU" sz="2400" dirty="0"/>
              <a:t>) — формируется на начальной стадии.</a:t>
            </a:r>
          </a:p>
          <a:p>
            <a:pPr marL="0" indent="0" algn="just">
              <a:buNone/>
            </a:pPr>
            <a:r>
              <a:rPr lang="ru-RU" sz="2400" dirty="0"/>
              <a:t>3. Описание предполагаемого изменения (</a:t>
            </a:r>
            <a:r>
              <a:rPr lang="ru-RU" sz="2400" dirty="0" err="1"/>
              <a:t>Change</a:t>
            </a:r>
            <a:r>
              <a:rPr lang="ru-RU" sz="2400" dirty="0"/>
              <a:t> </a:t>
            </a:r>
            <a:r>
              <a:rPr lang="ru-RU" sz="2400" dirty="0" err="1"/>
              <a:t>proposal</a:t>
            </a:r>
            <a:r>
              <a:rPr lang="ru-RU" sz="2400" dirty="0"/>
              <a:t> </a:t>
            </a:r>
            <a:r>
              <a:rPr lang="ru-RU" sz="2400" dirty="0" err="1"/>
              <a:t>form</a:t>
            </a:r>
            <a:r>
              <a:rPr lang="ru-RU" sz="2400" dirty="0"/>
              <a:t>) — информация об изменении, его текущем статусе, инициаторах и ответственных за выполнение и контроль.</a:t>
            </a:r>
          </a:p>
          <a:p>
            <a:pPr marL="0" indent="0" algn="just">
              <a:buNone/>
            </a:pPr>
            <a:r>
              <a:rPr lang="ru-RU" sz="2400" dirty="0"/>
              <a:t>Формируется на начальной и корректируется на последующих стадиях.</a:t>
            </a:r>
          </a:p>
          <a:p>
            <a:pPr marL="0" indent="0" algn="just">
              <a:buNone/>
            </a:pPr>
            <a:r>
              <a:rPr lang="ru-RU" sz="2400" dirty="0"/>
              <a:t>4. Заявка на изменение (</a:t>
            </a:r>
            <a:r>
              <a:rPr lang="ru-RU" sz="2400" dirty="0" err="1"/>
              <a:t>Change</a:t>
            </a:r>
            <a:r>
              <a:rPr lang="ru-RU" sz="2400" dirty="0"/>
              <a:t> </a:t>
            </a:r>
            <a:r>
              <a:rPr lang="ru-RU" sz="2400" dirty="0" err="1"/>
              <a:t>order</a:t>
            </a:r>
            <a:r>
              <a:rPr lang="ru-RU" sz="2400" dirty="0"/>
              <a:t>) — оформляется в виде письменного приказа и подписывается должностным лицом подрядчика; разрешает и указывает, какие производить изменения по проекту. Формируется на стадии принятия решения.</a:t>
            </a:r>
          </a:p>
          <a:p>
            <a:pPr marL="0" indent="0" algn="just">
              <a:buNone/>
            </a:pPr>
            <a:endParaRPr lang="ru-RU" sz="2400" dirty="0"/>
          </a:p>
        </p:txBody>
      </p:sp>
    </p:spTree>
    <p:extLst>
      <p:ext uri="{BB962C8B-B14F-4D97-AF65-F5344CB8AC3E}">
        <p14:creationId xmlns:p14="http://schemas.microsoft.com/office/powerpoint/2010/main" val="185864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A9DD22A-B313-5F42-9FBD-47CC06991737}"/>
              </a:ext>
            </a:extLst>
          </p:cNvPr>
          <p:cNvSpPr>
            <a:spLocks noGrp="1"/>
          </p:cNvSpPr>
          <p:nvPr>
            <p:ph type="title"/>
          </p:nvPr>
        </p:nvSpPr>
        <p:spPr>
          <a:xfrm>
            <a:off x="1069848" y="144390"/>
            <a:ext cx="10058400" cy="621154"/>
          </a:xfrm>
        </p:spPr>
        <p:txBody>
          <a:bodyPr>
            <a:normAutofit fontScale="90000"/>
          </a:bodyPr>
          <a:lstStyle/>
          <a:p>
            <a:r>
              <a:rPr lang="ru-RU" dirty="0"/>
              <a:t>Управление конфигурацией </a:t>
            </a:r>
          </a:p>
        </p:txBody>
      </p:sp>
      <p:sp>
        <p:nvSpPr>
          <p:cNvPr id="4" name="Номер слайда 3">
            <a:extLst>
              <a:ext uri="{FF2B5EF4-FFF2-40B4-BE49-F238E27FC236}">
                <a16:creationId xmlns="" xmlns:a16="http://schemas.microsoft.com/office/drawing/2014/main" id="{DEBA5013-138F-1049-AADA-D72F732110D7}"/>
              </a:ext>
            </a:extLst>
          </p:cNvPr>
          <p:cNvSpPr>
            <a:spLocks noGrp="1"/>
          </p:cNvSpPr>
          <p:nvPr>
            <p:ph type="sldNum" sz="quarter" idx="12"/>
          </p:nvPr>
        </p:nvSpPr>
        <p:spPr/>
        <p:txBody>
          <a:bodyPr>
            <a:normAutofit fontScale="85000" lnSpcReduction="20000"/>
          </a:bodyPr>
          <a:lstStyle/>
          <a:p>
            <a:fld id="{4864967F-2DBF-447D-8CDA-37E7E09C20AC}" type="slidenum">
              <a:rPr lang="ru-RU" smtClean="0"/>
              <a:t>84</a:t>
            </a:fld>
            <a:endParaRPr lang="ru-RU"/>
          </a:p>
        </p:txBody>
      </p:sp>
      <p:sp>
        <p:nvSpPr>
          <p:cNvPr id="3" name="Объект 2">
            <a:extLst>
              <a:ext uri="{FF2B5EF4-FFF2-40B4-BE49-F238E27FC236}">
                <a16:creationId xmlns="" xmlns:a16="http://schemas.microsoft.com/office/drawing/2014/main" id="{BDD99487-4D9B-024D-97C4-064F55FA15BB}"/>
              </a:ext>
            </a:extLst>
          </p:cNvPr>
          <p:cNvSpPr>
            <a:spLocks noGrp="1"/>
          </p:cNvSpPr>
          <p:nvPr>
            <p:ph sz="quarter" idx="1"/>
          </p:nvPr>
        </p:nvSpPr>
        <p:spPr>
          <a:xfrm>
            <a:off x="435935" y="1158949"/>
            <a:ext cx="10692313" cy="5013251"/>
          </a:xfrm>
        </p:spPr>
        <p:txBody>
          <a:bodyPr>
            <a:normAutofit lnSpcReduction="10000"/>
          </a:bodyPr>
          <a:lstStyle/>
          <a:p>
            <a:pPr algn="just"/>
            <a:r>
              <a:rPr lang="ru-RU" sz="2400" dirty="0"/>
              <a:t>Управление конфигурацией представляет собой подмножество управления изменениями, которое акцентирует внимание на том, как реализовать утвержденные изменения. </a:t>
            </a:r>
          </a:p>
          <a:p>
            <a:pPr algn="just"/>
            <a:r>
              <a:rPr lang="ru-RU" sz="2400" dirty="0"/>
              <a:t>Это набор формализованных документированных процедур, которые определяют, как результаты и документация проекта контролируются, изменяются и утверждаются. Именно эта подсистема обеспечивает единообразие документов, используемых всеми исполнителями в работе над проектом.</a:t>
            </a:r>
          </a:p>
          <a:p>
            <a:pPr algn="just"/>
            <a:r>
              <a:rPr lang="ru-RU" sz="2400" dirty="0"/>
              <a:t>Управление конфигурацией особенно важно в проектах, связанных с созданием сложных инновационных продуктов.</a:t>
            </a:r>
          </a:p>
          <a:p>
            <a:pPr algn="just"/>
            <a:r>
              <a:rPr lang="ru-RU" sz="2400" dirty="0"/>
              <a:t>Каждая очередная версия обновления компонента такого продукта требует документирования и является объектом управления конфигурацией такого продукта.</a:t>
            </a:r>
          </a:p>
          <a:p>
            <a:pPr algn="just"/>
            <a:endParaRPr lang="ru-RU" sz="2400" dirty="0"/>
          </a:p>
        </p:txBody>
      </p:sp>
    </p:spTree>
    <p:extLst>
      <p:ext uri="{BB962C8B-B14F-4D97-AF65-F5344CB8AC3E}">
        <p14:creationId xmlns:p14="http://schemas.microsoft.com/office/powerpoint/2010/main" val="239359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EA471FF-74C1-7E4E-85CB-545F71118DF8}"/>
              </a:ext>
            </a:extLst>
          </p:cNvPr>
          <p:cNvSpPr>
            <a:spLocks noGrp="1"/>
          </p:cNvSpPr>
          <p:nvPr>
            <p:ph type="title"/>
          </p:nvPr>
        </p:nvSpPr>
        <p:spPr>
          <a:xfrm>
            <a:off x="253498" y="123089"/>
            <a:ext cx="11856985" cy="631823"/>
          </a:xfrm>
        </p:spPr>
        <p:txBody>
          <a:bodyPr>
            <a:noAutofit/>
          </a:bodyPr>
          <a:lstStyle/>
          <a:p>
            <a:r>
              <a:rPr lang="ru-RU" sz="3200" dirty="0"/>
              <a:t>Управление конфигурацией охватывает процессы</a:t>
            </a:r>
          </a:p>
        </p:txBody>
      </p:sp>
      <p:sp>
        <p:nvSpPr>
          <p:cNvPr id="4" name="Номер слайда 3">
            <a:extLst>
              <a:ext uri="{FF2B5EF4-FFF2-40B4-BE49-F238E27FC236}">
                <a16:creationId xmlns="" xmlns:a16="http://schemas.microsoft.com/office/drawing/2014/main" id="{B4CB6588-6B10-F34C-B831-AE6A060D8FE9}"/>
              </a:ext>
            </a:extLst>
          </p:cNvPr>
          <p:cNvSpPr>
            <a:spLocks noGrp="1"/>
          </p:cNvSpPr>
          <p:nvPr>
            <p:ph type="sldNum" sz="quarter" idx="12"/>
          </p:nvPr>
        </p:nvSpPr>
        <p:spPr/>
        <p:txBody>
          <a:bodyPr>
            <a:normAutofit fontScale="85000" lnSpcReduction="20000"/>
          </a:bodyPr>
          <a:lstStyle/>
          <a:p>
            <a:fld id="{4864967F-2DBF-447D-8CDA-37E7E09C20AC}" type="slidenum">
              <a:rPr lang="ru-RU" smtClean="0"/>
              <a:t>85</a:t>
            </a:fld>
            <a:endParaRPr lang="ru-RU"/>
          </a:p>
        </p:txBody>
      </p:sp>
      <p:grpSp>
        <p:nvGrpSpPr>
          <p:cNvPr id="7" name="Группа 6">
            <a:extLst>
              <a:ext uri="{FF2B5EF4-FFF2-40B4-BE49-F238E27FC236}">
                <a16:creationId xmlns="" xmlns:a16="http://schemas.microsoft.com/office/drawing/2014/main" id="{4FF9CB7E-031E-0E4E-8A85-4B3BD4B56FE9}"/>
              </a:ext>
            </a:extLst>
          </p:cNvPr>
          <p:cNvGrpSpPr/>
          <p:nvPr/>
        </p:nvGrpSpPr>
        <p:grpSpPr>
          <a:xfrm>
            <a:off x="1077432" y="689344"/>
            <a:ext cx="10058399" cy="1464397"/>
            <a:chOff x="0" y="744809"/>
            <a:chExt cx="10058399" cy="1464397"/>
          </a:xfrm>
          <a:scene3d>
            <a:camera prst="orthographicFront"/>
            <a:lightRig rig="chilly" dir="t"/>
          </a:scene3d>
        </p:grpSpPr>
        <p:sp>
          <p:nvSpPr>
            <p:cNvPr id="17" name="Стрелка вправо 16">
              <a:extLst>
                <a:ext uri="{FF2B5EF4-FFF2-40B4-BE49-F238E27FC236}">
                  <a16:creationId xmlns="" xmlns:a16="http://schemas.microsoft.com/office/drawing/2014/main" id="{4A944037-4547-8548-ADF6-39331C2B5776}"/>
                </a:ext>
              </a:extLst>
            </p:cNvPr>
            <p:cNvSpPr/>
            <p:nvPr/>
          </p:nvSpPr>
          <p:spPr>
            <a:xfrm>
              <a:off x="0" y="744809"/>
              <a:ext cx="10058399" cy="1464397"/>
            </a:xfrm>
            <a:prstGeom prst="rightArrow">
              <a:avLst>
                <a:gd name="adj1" fmla="val 50000"/>
                <a:gd name="adj2" fmla="val 50000"/>
              </a:avLst>
            </a:prstGeom>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Стрелка вправо 4">
              <a:extLst>
                <a:ext uri="{FF2B5EF4-FFF2-40B4-BE49-F238E27FC236}">
                  <a16:creationId xmlns="" xmlns:a16="http://schemas.microsoft.com/office/drawing/2014/main" id="{C0ADD90F-72DF-2544-8862-AEBD2856D353}"/>
                </a:ext>
              </a:extLst>
            </p:cNvPr>
            <p:cNvSpPr txBox="1"/>
            <p:nvPr/>
          </p:nvSpPr>
          <p:spPr>
            <a:xfrm>
              <a:off x="0" y="1110908"/>
              <a:ext cx="9692300" cy="7321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232473"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tx1"/>
                  </a:solidFill>
                </a:rPr>
                <a:t>подачи предложенных изменений;</a:t>
              </a:r>
            </a:p>
          </p:txBody>
        </p:sp>
      </p:grpSp>
      <p:grpSp>
        <p:nvGrpSpPr>
          <p:cNvPr id="8" name="Группа 7">
            <a:extLst>
              <a:ext uri="{FF2B5EF4-FFF2-40B4-BE49-F238E27FC236}">
                <a16:creationId xmlns="" xmlns:a16="http://schemas.microsoft.com/office/drawing/2014/main" id="{3D118227-27E3-814F-99C1-C8A936706C63}"/>
              </a:ext>
            </a:extLst>
          </p:cNvPr>
          <p:cNvGrpSpPr/>
          <p:nvPr/>
        </p:nvGrpSpPr>
        <p:grpSpPr>
          <a:xfrm>
            <a:off x="2020184" y="2127883"/>
            <a:ext cx="9105013" cy="1464397"/>
            <a:chOff x="2318461" y="1232648"/>
            <a:chExt cx="7739938" cy="1464397"/>
          </a:xfrm>
          <a:scene3d>
            <a:camera prst="orthographicFront"/>
            <a:lightRig rig="chilly" dir="t"/>
          </a:scene3d>
        </p:grpSpPr>
        <p:sp>
          <p:nvSpPr>
            <p:cNvPr id="15" name="Стрелка вправо 14">
              <a:extLst>
                <a:ext uri="{FF2B5EF4-FFF2-40B4-BE49-F238E27FC236}">
                  <a16:creationId xmlns="" xmlns:a16="http://schemas.microsoft.com/office/drawing/2014/main" id="{4539CE55-AD7D-1A41-A1B2-4570AE089FBA}"/>
                </a:ext>
              </a:extLst>
            </p:cNvPr>
            <p:cNvSpPr/>
            <p:nvPr/>
          </p:nvSpPr>
          <p:spPr>
            <a:xfrm>
              <a:off x="2318461" y="1232648"/>
              <a:ext cx="7739938" cy="1464397"/>
            </a:xfrm>
            <a:prstGeom prst="rightArrow">
              <a:avLst>
                <a:gd name="adj1" fmla="val 50000"/>
                <a:gd name="adj2" fmla="val 50000"/>
              </a:avLst>
            </a:prstGeom>
            <a:sp3d prstMaterial="translucentPowder">
              <a:bevelT w="127000" h="25400" prst="softRound"/>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Стрелка вправо 6">
              <a:extLst>
                <a:ext uri="{FF2B5EF4-FFF2-40B4-BE49-F238E27FC236}">
                  <a16:creationId xmlns="" xmlns:a16="http://schemas.microsoft.com/office/drawing/2014/main" id="{5E630DB4-34E6-444B-BDCE-1926058E9310}"/>
                </a:ext>
              </a:extLst>
            </p:cNvPr>
            <p:cNvSpPr txBox="1"/>
            <p:nvPr/>
          </p:nvSpPr>
          <p:spPr>
            <a:xfrm>
              <a:off x="2318461" y="1598747"/>
              <a:ext cx="7373839" cy="7321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232473"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tx1"/>
                  </a:solidFill>
                </a:rPr>
                <a:t>отслеживания системы рассмотрения и утверждения предложенных изменений;</a:t>
              </a:r>
            </a:p>
          </p:txBody>
        </p:sp>
      </p:grpSp>
      <p:grpSp>
        <p:nvGrpSpPr>
          <p:cNvPr id="9" name="Группа 8">
            <a:extLst>
              <a:ext uri="{FF2B5EF4-FFF2-40B4-BE49-F238E27FC236}">
                <a16:creationId xmlns="" xmlns:a16="http://schemas.microsoft.com/office/drawing/2014/main" id="{5D2EB12C-60CD-B140-8262-1CA520D996CF}"/>
              </a:ext>
            </a:extLst>
          </p:cNvPr>
          <p:cNvGrpSpPr/>
          <p:nvPr/>
        </p:nvGrpSpPr>
        <p:grpSpPr>
          <a:xfrm>
            <a:off x="3115338" y="3592280"/>
            <a:ext cx="8009859" cy="1464397"/>
            <a:chOff x="4636922" y="1720781"/>
            <a:chExt cx="5421477" cy="1464397"/>
          </a:xfrm>
          <a:scene3d>
            <a:camera prst="orthographicFront"/>
            <a:lightRig rig="chilly" dir="t"/>
          </a:scene3d>
        </p:grpSpPr>
        <p:sp>
          <p:nvSpPr>
            <p:cNvPr id="13" name="Стрелка вправо 12">
              <a:extLst>
                <a:ext uri="{FF2B5EF4-FFF2-40B4-BE49-F238E27FC236}">
                  <a16:creationId xmlns="" xmlns:a16="http://schemas.microsoft.com/office/drawing/2014/main" id="{825DE5C3-9A9C-7640-AD69-4C98E0F8D734}"/>
                </a:ext>
              </a:extLst>
            </p:cNvPr>
            <p:cNvSpPr/>
            <p:nvPr/>
          </p:nvSpPr>
          <p:spPr>
            <a:xfrm>
              <a:off x="4636922" y="1720781"/>
              <a:ext cx="5421477" cy="1464397"/>
            </a:xfrm>
            <a:prstGeom prst="rightArrow">
              <a:avLst>
                <a:gd name="adj1" fmla="val 50000"/>
                <a:gd name="adj2" fmla="val 50000"/>
              </a:avLst>
            </a:prstGeom>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Стрелка вправо 8">
              <a:extLst>
                <a:ext uri="{FF2B5EF4-FFF2-40B4-BE49-F238E27FC236}">
                  <a16:creationId xmlns="" xmlns:a16="http://schemas.microsoft.com/office/drawing/2014/main" id="{5B815447-3A57-A440-8CCE-0212F99EB961}"/>
                </a:ext>
              </a:extLst>
            </p:cNvPr>
            <p:cNvSpPr txBox="1"/>
            <p:nvPr/>
          </p:nvSpPr>
          <p:spPr>
            <a:xfrm>
              <a:off x="4636922" y="2086880"/>
              <a:ext cx="5055378" cy="7321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232473"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tx1"/>
                  </a:solidFill>
                </a:rPr>
                <a:t>определения уровней утверждения для авторизации изменений;</a:t>
              </a:r>
            </a:p>
          </p:txBody>
        </p:sp>
      </p:grpSp>
      <p:grpSp>
        <p:nvGrpSpPr>
          <p:cNvPr id="10" name="Группа 9">
            <a:extLst>
              <a:ext uri="{FF2B5EF4-FFF2-40B4-BE49-F238E27FC236}">
                <a16:creationId xmlns="" xmlns:a16="http://schemas.microsoft.com/office/drawing/2014/main" id="{DEA1515A-A292-974C-AF22-EB8B590A4D2D}"/>
              </a:ext>
            </a:extLst>
          </p:cNvPr>
          <p:cNvGrpSpPr/>
          <p:nvPr/>
        </p:nvGrpSpPr>
        <p:grpSpPr>
          <a:xfrm>
            <a:off x="4231758" y="5063985"/>
            <a:ext cx="6893441" cy="1464397"/>
            <a:chOff x="6955383" y="2208621"/>
            <a:chExt cx="3103016" cy="1464397"/>
          </a:xfrm>
          <a:scene3d>
            <a:camera prst="orthographicFront"/>
            <a:lightRig rig="chilly" dir="t"/>
          </a:scene3d>
        </p:grpSpPr>
        <p:sp>
          <p:nvSpPr>
            <p:cNvPr id="11" name="Стрелка вправо 10">
              <a:extLst>
                <a:ext uri="{FF2B5EF4-FFF2-40B4-BE49-F238E27FC236}">
                  <a16:creationId xmlns="" xmlns:a16="http://schemas.microsoft.com/office/drawing/2014/main" id="{D0E79A25-83D6-A849-9298-B5BB032606F1}"/>
                </a:ext>
              </a:extLst>
            </p:cNvPr>
            <p:cNvSpPr/>
            <p:nvPr/>
          </p:nvSpPr>
          <p:spPr>
            <a:xfrm>
              <a:off x="6955383" y="2208621"/>
              <a:ext cx="3103016" cy="1464397"/>
            </a:xfrm>
            <a:prstGeom prst="rightArrow">
              <a:avLst>
                <a:gd name="adj1" fmla="val 50000"/>
                <a:gd name="adj2" fmla="val 50000"/>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Стрелка вправо 10">
              <a:extLst>
                <a:ext uri="{FF2B5EF4-FFF2-40B4-BE49-F238E27FC236}">
                  <a16:creationId xmlns="" xmlns:a16="http://schemas.microsoft.com/office/drawing/2014/main" id="{B2E0A502-6EDA-4548-B243-4C98818C5D92}"/>
                </a:ext>
              </a:extLst>
            </p:cNvPr>
            <p:cNvSpPr txBox="1"/>
            <p:nvPr/>
          </p:nvSpPr>
          <p:spPr>
            <a:xfrm>
              <a:off x="6955383" y="2574720"/>
              <a:ext cx="2736917" cy="7321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254000" bIns="232473" numCol="1" spcCol="1270" anchor="ctr" anchorCtr="0">
              <a:noAutofit/>
            </a:bodyPr>
            <a:lstStyle/>
            <a:p>
              <a:pPr marL="0" lvl="0" indent="0" algn="l" defTabSz="1066800">
                <a:lnSpc>
                  <a:spcPct val="90000"/>
                </a:lnSpc>
                <a:spcBef>
                  <a:spcPct val="0"/>
                </a:spcBef>
                <a:spcAft>
                  <a:spcPct val="35000"/>
                </a:spcAft>
                <a:buNone/>
              </a:pPr>
              <a:r>
                <a:rPr lang="ru-RU" sz="2400" kern="1200" dirty="0">
                  <a:solidFill>
                    <a:schemeClr val="tx1"/>
                  </a:solidFill>
                </a:rPr>
                <a:t>обеспечения методов реализации одобренных изменений.</a:t>
              </a:r>
            </a:p>
          </p:txBody>
        </p:sp>
      </p:grpSp>
    </p:spTree>
    <p:extLst>
      <p:ext uri="{BB962C8B-B14F-4D97-AF65-F5344CB8AC3E}">
        <p14:creationId xmlns:p14="http://schemas.microsoft.com/office/powerpoint/2010/main" val="194094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6432347-BB08-7548-A2F9-BF215A8A6BE8}"/>
              </a:ext>
            </a:extLst>
          </p:cNvPr>
          <p:cNvSpPr>
            <a:spLocks noGrp="1"/>
          </p:cNvSpPr>
          <p:nvPr>
            <p:ph type="title"/>
          </p:nvPr>
        </p:nvSpPr>
        <p:spPr>
          <a:xfrm>
            <a:off x="378732" y="112492"/>
            <a:ext cx="10058400" cy="1609344"/>
          </a:xfrm>
        </p:spPr>
        <p:txBody>
          <a:bodyPr>
            <a:normAutofit/>
          </a:bodyPr>
          <a:lstStyle/>
          <a:p>
            <a:r>
              <a:rPr lang="ru-RU" dirty="0"/>
              <a:t>Этапы организации управления конфигурацией проекта </a:t>
            </a:r>
          </a:p>
        </p:txBody>
      </p:sp>
      <p:sp>
        <p:nvSpPr>
          <p:cNvPr id="4" name="Номер слайда 3">
            <a:extLst>
              <a:ext uri="{FF2B5EF4-FFF2-40B4-BE49-F238E27FC236}">
                <a16:creationId xmlns="" xmlns:a16="http://schemas.microsoft.com/office/drawing/2014/main" id="{3741D455-56C2-2041-9ABE-CE4B8DDAC193}"/>
              </a:ext>
            </a:extLst>
          </p:cNvPr>
          <p:cNvSpPr>
            <a:spLocks noGrp="1"/>
          </p:cNvSpPr>
          <p:nvPr>
            <p:ph type="sldNum" sz="quarter" idx="12"/>
          </p:nvPr>
        </p:nvSpPr>
        <p:spPr/>
        <p:txBody>
          <a:bodyPr>
            <a:normAutofit fontScale="85000" lnSpcReduction="20000"/>
          </a:bodyPr>
          <a:lstStyle/>
          <a:p>
            <a:fld id="{4864967F-2DBF-447D-8CDA-37E7E09C20AC}" type="slidenum">
              <a:rPr lang="ru-RU" smtClean="0"/>
              <a:t>86</a:t>
            </a:fld>
            <a:endParaRPr lang="ru-RU"/>
          </a:p>
        </p:txBody>
      </p:sp>
      <p:graphicFrame>
        <p:nvGraphicFramePr>
          <p:cNvPr id="6" name="Объект 5">
            <a:extLst>
              <a:ext uri="{FF2B5EF4-FFF2-40B4-BE49-F238E27FC236}">
                <a16:creationId xmlns="" xmlns:a16="http://schemas.microsoft.com/office/drawing/2014/main" id="{5B0AB8EC-EA8D-1A4D-95B9-D478B1889DCA}"/>
              </a:ext>
            </a:extLst>
          </p:cNvPr>
          <p:cNvGraphicFramePr>
            <a:graphicFrameLocks noChangeAspect="1"/>
          </p:cNvGraphicFramePr>
          <p:nvPr>
            <p:extLst/>
          </p:nvPr>
        </p:nvGraphicFramePr>
        <p:xfrm>
          <a:off x="589175" y="1721836"/>
          <a:ext cx="10721953" cy="4798476"/>
        </p:xfrm>
        <a:graphic>
          <a:graphicData uri="http://schemas.openxmlformats.org/presentationml/2006/ole">
            <mc:AlternateContent xmlns:mc="http://schemas.openxmlformats.org/markup-compatibility/2006">
              <mc:Choice xmlns:v="urn:schemas-microsoft-com:vml" Requires="v">
                <p:oleObj spid="_x0000_s39973" r:id="rId3" imgW="6261100" imgH="2806700" progId="Visio.Drawing.15">
                  <p:embed/>
                </p:oleObj>
              </mc:Choice>
              <mc:Fallback>
                <p:oleObj r:id="rId3" imgW="6261100" imgH="2806700" progId="Visio.Drawing.15">
                  <p:embed/>
                  <p:pic>
                    <p:nvPicPr>
                      <p:cNvPr id="6" name="Объект 5">
                        <a:extLst>
                          <a:ext uri="{FF2B5EF4-FFF2-40B4-BE49-F238E27FC236}">
                            <a16:creationId xmlns="" xmlns:a16="http://schemas.microsoft.com/office/drawing/2014/main" id="{5B0AB8EC-EA8D-1A4D-95B9-D478B1889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175" y="1721836"/>
                        <a:ext cx="10721953" cy="4798476"/>
                      </a:xfrm>
                      <a:prstGeom prst="rect">
                        <a:avLst/>
                      </a:prstGeom>
                      <a:noFill/>
                      <a:extLst/>
                    </p:spPr>
                  </p:pic>
                </p:oleObj>
              </mc:Fallback>
            </mc:AlternateContent>
          </a:graphicData>
        </a:graphic>
      </p:graphicFrame>
    </p:spTree>
    <p:extLst>
      <p:ext uri="{BB962C8B-B14F-4D97-AF65-F5344CB8AC3E}">
        <p14:creationId xmlns:p14="http://schemas.microsoft.com/office/powerpoint/2010/main" val="20094909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Формы составления отчетов</a:t>
            </a:r>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87</a:t>
            </a:fld>
            <a:endParaRPr lang="ru-RU"/>
          </a:p>
        </p:txBody>
      </p:sp>
      <p:sp>
        <p:nvSpPr>
          <p:cNvPr id="4" name="Объект 3"/>
          <p:cNvSpPr>
            <a:spLocks noGrp="1"/>
          </p:cNvSpPr>
          <p:nvPr>
            <p:ph sz="quarter" idx="1"/>
          </p:nvPr>
        </p:nvSpPr>
        <p:spPr/>
        <p:txBody>
          <a:bodyPr>
            <a:normAutofit fontScale="92500" lnSpcReduction="10000"/>
          </a:bodyPr>
          <a:lstStyle/>
          <a:p>
            <a:pPr lvl="1" fontAlgn="base"/>
            <a:r>
              <a:rPr lang="ru-RU" dirty="0"/>
              <a:t>непосредственные личные контакты и телефонные переговоры;</a:t>
            </a:r>
            <a:endParaRPr lang="ru-RU" sz="2000" dirty="0"/>
          </a:p>
          <a:p>
            <a:pPr lvl="1" fontAlgn="base"/>
            <a:r>
              <a:rPr lang="ru-RU" dirty="0"/>
              <a:t>табличные представления данных о стоимостных показателях;</a:t>
            </a:r>
            <a:endParaRPr lang="ru-RU" sz="2000" dirty="0"/>
          </a:p>
          <a:p>
            <a:pPr lvl="1" fontAlgn="base"/>
            <a:r>
              <a:rPr lang="ru-RU" dirty="0"/>
              <a:t>графические изображения в виде гистограмм, зависимостей нарастающего выполнения заданных объемов работ;</a:t>
            </a:r>
            <a:endParaRPr lang="ru-RU" sz="2000" dirty="0"/>
          </a:p>
          <a:p>
            <a:pPr lvl="1" fontAlgn="base"/>
            <a:r>
              <a:rPr lang="ru-RU" dirty="0"/>
              <a:t>диаграммы метода критического пути;</a:t>
            </a:r>
            <a:endParaRPr lang="ru-RU" sz="2000" dirty="0"/>
          </a:p>
          <a:p>
            <a:pPr lvl="1" fontAlgn="base"/>
            <a:r>
              <a:rPr lang="ru-RU" dirty="0"/>
              <a:t>графики движения затрат и сальдо реальных денег;</a:t>
            </a:r>
            <a:endParaRPr lang="ru-RU" sz="2000" dirty="0"/>
          </a:p>
          <a:p>
            <a:pPr lvl="1" fontAlgn="base"/>
            <a:r>
              <a:rPr lang="ru-RU" dirty="0"/>
              <a:t>системы контроля выполнения контрактов на поставки;</a:t>
            </a:r>
            <a:endParaRPr lang="ru-RU" sz="2000" dirty="0"/>
          </a:p>
          <a:p>
            <a:pPr lvl="1" fontAlgn="base"/>
            <a:r>
              <a:rPr lang="ru-RU" dirty="0"/>
              <a:t>системы проверок других работ;</a:t>
            </a:r>
            <a:endParaRPr lang="ru-RU" sz="2000" dirty="0"/>
          </a:p>
          <a:p>
            <a:pPr lvl="1" fontAlgn="base"/>
            <a:r>
              <a:rPr lang="ru-RU" dirty="0"/>
              <a:t>статистический контроль качества и оперативной информации, передаваемой через средства передачи данных на приемные терминалы на местах и др.</a:t>
            </a:r>
            <a:endParaRPr lang="ru-RU" sz="2000" dirty="0"/>
          </a:p>
          <a:p>
            <a:endParaRPr lang="ru-RU" dirty="0"/>
          </a:p>
        </p:txBody>
      </p:sp>
    </p:spTree>
    <p:extLst>
      <p:ext uri="{BB962C8B-B14F-4D97-AF65-F5344CB8AC3E}">
        <p14:creationId xmlns:p14="http://schemas.microsoft.com/office/powerpoint/2010/main" val="3270181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Базовые принципы составления отчетов </a:t>
            </a:r>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88</a:t>
            </a:fld>
            <a:endParaRPr lang="ru-RU"/>
          </a:p>
        </p:txBody>
      </p:sp>
      <p:sp>
        <p:nvSpPr>
          <p:cNvPr id="4" name="Объект 3"/>
          <p:cNvSpPr>
            <a:spLocks noGrp="1"/>
          </p:cNvSpPr>
          <p:nvPr>
            <p:ph sz="quarter" idx="1"/>
          </p:nvPr>
        </p:nvSpPr>
        <p:spPr/>
        <p:txBody>
          <a:bodyPr>
            <a:normAutofit fontScale="70000" lnSpcReduction="20000"/>
          </a:bodyPr>
          <a:lstStyle/>
          <a:p>
            <a:pPr fontAlgn="base"/>
            <a:r>
              <a:rPr lang="ru-RU" dirty="0"/>
              <a:t>Независимо от применяемой формы представления отчетных данных и в целях достижения максимальной эффективности функций контроля, составляемое сообщение должно включать пять основных пунктов:</a:t>
            </a:r>
          </a:p>
          <a:p>
            <a:pPr marL="0" indent="0" fontAlgn="base">
              <a:buNone/>
            </a:pPr>
            <a:r>
              <a:rPr lang="ru-RU" dirty="0"/>
              <a:t>1. сметную стоимость (суммарную, на данное число или настоящий период): это необходимо для сравнения фактических или прогнозируемых результатов;</a:t>
            </a:r>
          </a:p>
          <a:p>
            <a:pPr marL="0" indent="0" fontAlgn="base">
              <a:buNone/>
            </a:pPr>
            <a:r>
              <a:rPr lang="ru-RU" dirty="0"/>
              <a:t>2. фактические результаты: они характеризуют действительный процесс выполнения заданных объемов работ на данное число или настоящий период;</a:t>
            </a:r>
          </a:p>
          <a:p>
            <a:pPr marL="0" indent="0" fontAlgn="base">
              <a:buNone/>
            </a:pPr>
            <a:r>
              <a:rPr lang="ru-RU" dirty="0"/>
              <a:t>3. прогнозируемые результаты: они основаны на селективности имеющейся информации, характеризуют предполагаемое состояние проекта и его составных элементов на последующий период;</a:t>
            </a:r>
          </a:p>
          <a:p>
            <a:pPr marL="0" indent="0" fontAlgn="base">
              <a:buNone/>
            </a:pPr>
            <a:r>
              <a:rPr lang="ru-RU" dirty="0"/>
              <a:t>4. отклонения, которые показывают, насколько фактические и прогнозируемые результаты отличаются от планируемых или расчетных показателей;</a:t>
            </a:r>
          </a:p>
          <a:p>
            <a:pPr marL="0" indent="0" fontAlgn="base">
              <a:buNone/>
            </a:pPr>
            <a:r>
              <a:rPr lang="ru-RU" dirty="0"/>
              <a:t>5. причины: предполагаемые и непредвиденные обстоятельства, определяющие фактический и прогнозируемый процесс осуществления проекта, в том числе его отдельных операций; причины объясняют существенные отклонения от плановых показателей.</a:t>
            </a:r>
          </a:p>
          <a:p>
            <a:endParaRPr lang="ru-RU" dirty="0" smtClean="0"/>
          </a:p>
          <a:p>
            <a:endParaRPr lang="ru-RU" dirty="0"/>
          </a:p>
        </p:txBody>
      </p:sp>
    </p:spTree>
    <p:extLst>
      <p:ext uri="{BB962C8B-B14F-4D97-AF65-F5344CB8AC3E}">
        <p14:creationId xmlns:p14="http://schemas.microsoft.com/office/powerpoint/2010/main" val="22192464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Фаза завершения работ по проекту </a:t>
            </a:r>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89</a:t>
            </a:fld>
            <a:endParaRPr lang="ru-RU"/>
          </a:p>
        </p:txBody>
      </p:sp>
      <p:sp>
        <p:nvSpPr>
          <p:cNvPr id="4" name="Объект 3"/>
          <p:cNvSpPr>
            <a:spLocks noGrp="1"/>
          </p:cNvSpPr>
          <p:nvPr>
            <p:ph sz="quarter" idx="1"/>
          </p:nvPr>
        </p:nvSpPr>
        <p:spPr/>
        <p:txBody>
          <a:bodyPr>
            <a:normAutofit fontScale="92500" lnSpcReduction="10000"/>
          </a:bodyPr>
          <a:lstStyle/>
          <a:p>
            <a:pPr marL="0" indent="0">
              <a:buNone/>
            </a:pPr>
            <a:r>
              <a:rPr lang="ru-RU" dirty="0"/>
              <a:t>Фаза завершения работ по проекту включает следующие этапы: </a:t>
            </a:r>
          </a:p>
          <a:p>
            <a:r>
              <a:rPr lang="ru-RU" dirty="0"/>
              <a:t>ввод проекта в действие; </a:t>
            </a:r>
          </a:p>
          <a:p>
            <a:r>
              <a:rPr lang="ru-RU" dirty="0"/>
              <a:t>достижение проектом заданных результатов; прекращение финансирования проекта; </a:t>
            </a:r>
          </a:p>
          <a:p>
            <a:r>
              <a:rPr lang="ru-RU" dirty="0"/>
              <a:t>работы по закрытию проекта и внесению изменений, не предусмотренных первоначальным замыслом; </a:t>
            </a:r>
          </a:p>
          <a:p>
            <a:r>
              <a:rPr lang="ru-RU" dirty="0"/>
              <a:t>участие в эксплуатации объектов проекта. </a:t>
            </a:r>
          </a:p>
          <a:p>
            <a:pPr marL="0" indent="0">
              <a:buNone/>
            </a:pPr>
            <a:r>
              <a:rPr lang="ru-RU" dirty="0"/>
              <a:t>На практике завершающую фазу объединяют с фазой ликвидации проекта, которая предусматривает вывод объектов проекта из эксплуатации, ремонт, модернизацию, реконструкцию объекта проекта. </a:t>
            </a:r>
          </a:p>
          <a:p>
            <a:endParaRPr lang="ru-RU" dirty="0"/>
          </a:p>
        </p:txBody>
      </p:sp>
    </p:spTree>
    <p:extLst>
      <p:ext uri="{BB962C8B-B14F-4D97-AF65-F5344CB8AC3E}">
        <p14:creationId xmlns:p14="http://schemas.microsoft.com/office/powerpoint/2010/main" val="2692255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Формирование системы контроля</a:t>
            </a:r>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9</a:t>
            </a:fld>
            <a:endParaRPr lang="ru-RU"/>
          </a:p>
        </p:txBody>
      </p:sp>
      <p:sp>
        <p:nvSpPr>
          <p:cNvPr id="4" name="Объект 3"/>
          <p:cNvSpPr>
            <a:spLocks noGrp="1"/>
          </p:cNvSpPr>
          <p:nvPr>
            <p:ph sz="quarter" idx="1"/>
          </p:nvPr>
        </p:nvSpPr>
        <p:spPr/>
        <p:txBody>
          <a:bodyPr>
            <a:normAutofit fontScale="92500"/>
          </a:bodyPr>
          <a:lstStyle/>
          <a:p>
            <a:pPr marL="0" indent="0">
              <a:buNone/>
            </a:pPr>
            <a:r>
              <a:rPr lang="ru-RU" dirty="0"/>
              <a:t>При формировании системы контроля за реализацией проекта необходимо определить:</a:t>
            </a:r>
          </a:p>
          <a:p>
            <a:pPr lvl="0"/>
            <a:r>
              <a:rPr lang="ru-RU" dirty="0"/>
              <a:t> состав и уровень детализации работ, которые подлежат контролю;</a:t>
            </a:r>
          </a:p>
          <a:p>
            <a:pPr lvl="0"/>
            <a:r>
              <a:rPr lang="ru-RU" dirty="0"/>
              <a:t> состав показателей и формы представления первичной информации;</a:t>
            </a:r>
          </a:p>
          <a:p>
            <a:pPr lvl="0"/>
            <a:r>
              <a:rPr lang="ru-RU" dirty="0"/>
              <a:t>сроки представления первичной информации и сводных отчетов;</a:t>
            </a:r>
          </a:p>
          <a:p>
            <a:pPr lvl="0"/>
            <a:r>
              <a:rPr lang="ru-RU" dirty="0"/>
              <a:t>ответственных за полноту, достоверность и своевременность данных;</a:t>
            </a:r>
          </a:p>
          <a:p>
            <a:pPr lvl="0"/>
            <a:r>
              <a:rPr lang="ru-RU" dirty="0"/>
              <a:t>состав, методы и технологию аналитических и графических отчетов;</a:t>
            </a:r>
          </a:p>
          <a:p>
            <a:r>
              <a:rPr lang="ru-RU" dirty="0"/>
              <a:t>комплекс используемых программно-информационных средств. </a:t>
            </a:r>
          </a:p>
          <a:p>
            <a:endParaRPr lang="ru-RU" dirty="0"/>
          </a:p>
        </p:txBody>
      </p:sp>
    </p:spTree>
    <p:extLst>
      <p:ext uri="{BB962C8B-B14F-4D97-AF65-F5344CB8AC3E}">
        <p14:creationId xmlns:p14="http://schemas.microsoft.com/office/powerpoint/2010/main" val="19785869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Окончание проекта</a:t>
            </a:r>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90</a:t>
            </a:fld>
            <a:endParaRPr lang="ru-RU"/>
          </a:p>
        </p:txBody>
      </p:sp>
      <p:sp>
        <p:nvSpPr>
          <p:cNvPr id="4" name="Объект 3"/>
          <p:cNvSpPr>
            <a:spLocks noGrp="1"/>
          </p:cNvSpPr>
          <p:nvPr>
            <p:ph sz="quarter" idx="1"/>
          </p:nvPr>
        </p:nvSpPr>
        <p:spPr/>
        <p:txBody>
          <a:bodyPr>
            <a:normAutofit fontScale="92500" lnSpcReduction="20000"/>
          </a:bodyPr>
          <a:lstStyle/>
          <a:p>
            <a:r>
              <a:rPr lang="ru-RU" dirty="0"/>
              <a:t>Ввод проекта в действие означает окончательный этап фазы «Окончание», т.е. к этому моменту должны быть построены и приняты к эксплуатации все основные объекты. </a:t>
            </a:r>
          </a:p>
          <a:p>
            <a:r>
              <a:rPr lang="ru-RU" dirty="0"/>
              <a:t>Законченные строительством объекты производственного назначения принимаются приемочными комиссиями в эксплуатацию только в том случае, если они подготовлены к эксплуатации (укомплектованы эксплуатационными кадрами, обеспечены энергоресурсами, сырьем и т.д.).</a:t>
            </a:r>
          </a:p>
          <a:p>
            <a:r>
              <a:rPr lang="ru-RU" dirty="0"/>
              <a:t>Объекты жилищно-гражданского назначения, законченные строительством (реконструкцией), предъявляются к приемке в эксплуатацию после выполнения всех строительно-монтажных работ и работ по благоустройству территории.</a:t>
            </a:r>
          </a:p>
          <a:p>
            <a:endParaRPr lang="ru-RU" dirty="0"/>
          </a:p>
        </p:txBody>
      </p:sp>
    </p:spTree>
    <p:extLst>
      <p:ext uri="{BB962C8B-B14F-4D97-AF65-F5344CB8AC3E}">
        <p14:creationId xmlns:p14="http://schemas.microsoft.com/office/powerpoint/2010/main" val="21352557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Закрытие проекта </a:t>
            </a:r>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91</a:t>
            </a:fld>
            <a:endParaRPr lang="ru-RU"/>
          </a:p>
        </p:txBody>
      </p:sp>
      <p:sp>
        <p:nvSpPr>
          <p:cNvPr id="4" name="Объект 3"/>
          <p:cNvSpPr>
            <a:spLocks noGrp="1"/>
          </p:cNvSpPr>
          <p:nvPr>
            <p:ph sz="quarter" idx="1"/>
          </p:nvPr>
        </p:nvSpPr>
        <p:spPr>
          <a:xfrm>
            <a:off x="468922" y="1289538"/>
            <a:ext cx="11406553" cy="5568462"/>
          </a:xfrm>
        </p:spPr>
        <p:txBody>
          <a:bodyPr>
            <a:normAutofit fontScale="55000" lnSpcReduction="20000"/>
          </a:bodyPr>
          <a:lstStyle/>
          <a:p>
            <a:r>
              <a:rPr lang="ru-RU" sz="3200" dirty="0"/>
              <a:t>Закрытие проекта - это процедуры по завершению договорных обязательств между участниками проекта, а также комплекс организационных мероприятий по доведению ряда административных задач. Закрытие проекта осуществляется в несколько этапов, а именно:</a:t>
            </a:r>
          </a:p>
          <a:p>
            <a:pPr marL="514350" lvl="0" indent="-514350">
              <a:buFont typeface="+mj-lt"/>
              <a:buAutoNum type="arabicPeriod"/>
            </a:pPr>
            <a:r>
              <a:rPr lang="ru-RU" sz="3200" dirty="0"/>
              <a:t>Проверка финансовой отчетности собственника (заказчика) проекта и исполнителей (участников).</a:t>
            </a:r>
          </a:p>
          <a:p>
            <a:pPr marL="514350" lvl="0" indent="-514350">
              <a:buFont typeface="+mj-lt"/>
              <a:buAutoNum type="arabicPeriod"/>
            </a:pPr>
            <a:r>
              <a:rPr lang="ru-RU" sz="3200" dirty="0"/>
              <a:t>Паспортизация - определение соответствия документации в количественном и качественном выражении существующим нормам, стандартам, техническим условиям.</a:t>
            </a:r>
          </a:p>
          <a:p>
            <a:pPr marL="514350" lvl="0" indent="-514350">
              <a:buFont typeface="+mj-lt"/>
              <a:buAutoNum type="arabicPeriod"/>
            </a:pPr>
            <a:r>
              <a:rPr lang="ru-RU" sz="3200" dirty="0"/>
              <a:t>Выявление невыполненных обязательств. Наиболее часто встречающимися видами невыполненных обязательств являются поставки, брак и недоделки со стороны подрядных и субподрядных организаций.</a:t>
            </a:r>
          </a:p>
          <a:p>
            <a:pPr marL="514350" lvl="0" indent="-514350">
              <a:buFont typeface="+mj-lt"/>
              <a:buAutoNum type="arabicPeriod"/>
            </a:pPr>
            <a:r>
              <a:rPr lang="ru-RU" sz="3200" dirty="0"/>
              <a:t>Завершение невыполненных обязательств. Выполнение невыполненных обязательств со стороны участников проекта перед собственником (заказчиком) проекта осуществляется различными способами:</a:t>
            </a:r>
          </a:p>
          <a:p>
            <a:pPr lvl="0"/>
            <a:r>
              <a:rPr lang="ru-RU" sz="3200" dirty="0"/>
              <a:t>своевременным и добросовестным исправлением брака и устранением недоделок в соответствии с требованиями заказчика, регулированием взаимоотношений в финансовой части обязательств;</a:t>
            </a:r>
          </a:p>
          <a:p>
            <a:pPr lvl="0"/>
            <a:r>
              <a:rPr lang="ru-RU" sz="3200" dirty="0"/>
              <a:t>выставлением претензий исполнителю заказчиком и взиманием штрафов и т.д.</a:t>
            </a:r>
          </a:p>
          <a:p>
            <a:pPr marL="0" lvl="0" indent="0">
              <a:buNone/>
            </a:pPr>
            <a:r>
              <a:rPr lang="ru-RU" sz="3200" dirty="0"/>
              <a:t>5. Гарантийное обслуживание.</a:t>
            </a:r>
          </a:p>
          <a:p>
            <a:pPr marL="0" lvl="0" indent="0">
              <a:buNone/>
            </a:pPr>
            <a:r>
              <a:rPr lang="ru-RU" sz="3200" dirty="0"/>
              <a:t>6. Окончательный расчет.</a:t>
            </a:r>
          </a:p>
          <a:p>
            <a:pPr marL="0" lvl="0" indent="0">
              <a:buNone/>
            </a:pPr>
            <a:r>
              <a:rPr lang="ru-RU" sz="3200" dirty="0"/>
              <a:t>7. Подготовка итогового отчета.</a:t>
            </a:r>
          </a:p>
          <a:p>
            <a:pPr marL="0" lvl="0" indent="0">
              <a:buNone/>
            </a:pPr>
            <a:r>
              <a:rPr lang="ru-RU" sz="3200" dirty="0"/>
              <a:t>8. Демобилизация. Данный этап включает следующие мероприятия: расформирование организационной структуры проекта, возврат арендованного имущества, оборудования, приспособлений, ликвидация малоценных информационных, технических и других материалов.</a:t>
            </a:r>
          </a:p>
          <a:p>
            <a:pPr marL="0" indent="0">
              <a:buNone/>
            </a:pPr>
            <a:endParaRPr lang="ru-RU" dirty="0"/>
          </a:p>
        </p:txBody>
      </p:sp>
    </p:spTree>
    <p:extLst>
      <p:ext uri="{BB962C8B-B14F-4D97-AF65-F5344CB8AC3E}">
        <p14:creationId xmlns:p14="http://schemas.microsoft.com/office/powerpoint/2010/main" val="30885645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Закрытие проекта</a:t>
            </a:r>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92</a:t>
            </a:fld>
            <a:endParaRPr lang="ru-RU"/>
          </a:p>
        </p:txBody>
      </p:sp>
      <p:sp>
        <p:nvSpPr>
          <p:cNvPr id="4" name="Объект 3"/>
          <p:cNvSpPr>
            <a:spLocks noGrp="1"/>
          </p:cNvSpPr>
          <p:nvPr>
            <p:ph sz="quarter" idx="1"/>
          </p:nvPr>
        </p:nvSpPr>
        <p:spPr/>
        <p:txBody>
          <a:bodyPr>
            <a:normAutofit fontScale="85000" lnSpcReduction="10000"/>
          </a:bodyPr>
          <a:lstStyle/>
          <a:p>
            <a:r>
              <a:rPr lang="ru-RU" dirty="0"/>
              <a:t>Комиссия производит прием объекта на основе результатов проведенных им проверок, контрольных испытаний и замеров, документов исполнителя работ. </a:t>
            </a:r>
          </a:p>
          <a:p>
            <a:r>
              <a:rPr lang="ru-RU" dirty="0"/>
              <a:t>Порядок проведения работ по приемке объекта, стадии приемки, объем контроля и методы испытаний принимаются в соответствии с требованиями стандартов, норм и правил, а также указаниями проектной или технологической документаций. </a:t>
            </a:r>
          </a:p>
          <a:p>
            <a:r>
              <a:rPr lang="ru-RU" dirty="0"/>
              <a:t>Прием объекта в эксплуатацию оформляется актом, который подписывают все члены комиссии. В акте могут быть указаны отдельные недостатки, которые необходимо устранить во время эксплуатации. </a:t>
            </a:r>
          </a:p>
          <a:p>
            <a:r>
              <a:rPr lang="ru-RU" dirty="0"/>
              <a:t>При необходимости органы государственного надзора и местной исполнительной власти регистрируют факт ввода объекта в действие.</a:t>
            </a:r>
          </a:p>
          <a:p>
            <a:endParaRPr lang="ru-RU" dirty="0" smtClean="0"/>
          </a:p>
          <a:p>
            <a:endParaRPr lang="ru-RU" dirty="0"/>
          </a:p>
        </p:txBody>
      </p:sp>
    </p:spTree>
    <p:extLst>
      <p:ext uri="{BB962C8B-B14F-4D97-AF65-F5344CB8AC3E}">
        <p14:creationId xmlns:p14="http://schemas.microsoft.com/office/powerpoint/2010/main" val="28088948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Документы закрытия проекта</a:t>
            </a:r>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93</a:t>
            </a:fld>
            <a:endParaRPr lang="ru-RU"/>
          </a:p>
        </p:txBody>
      </p:sp>
      <p:sp>
        <p:nvSpPr>
          <p:cNvPr id="4" name="Объект 3"/>
          <p:cNvSpPr>
            <a:spLocks noGrp="1"/>
          </p:cNvSpPr>
          <p:nvPr>
            <p:ph sz="quarter" idx="1"/>
          </p:nvPr>
        </p:nvSpPr>
        <p:spPr>
          <a:xfrm>
            <a:off x="816863" y="1600200"/>
            <a:ext cx="11046891" cy="4953000"/>
          </a:xfrm>
        </p:spPr>
        <p:txBody>
          <a:bodyPr>
            <a:normAutofit fontScale="70000" lnSpcReduction="20000"/>
          </a:bodyPr>
          <a:lstStyle/>
          <a:p>
            <a:pPr marL="0" indent="0">
              <a:buNone/>
            </a:pPr>
            <a:r>
              <a:rPr lang="ru-RU" dirty="0"/>
              <a:t>Предъявляя к приемке объект, исполнитель должен представить комиссии всю необходимую документацию, как подтверждающий факт выполнения работ, так и необходимую для дальнейшей эксплуатации объекта. Это должны быть следующие документы:</a:t>
            </a:r>
          </a:p>
          <a:p>
            <a:pPr lvl="0"/>
            <a:r>
              <a:rPr lang="ru-RU" dirty="0"/>
              <a:t>комплект рабочих чертежей с внесенными в него изменениями, с данными о лицах, ответственных за выполнение конкретных работ, и о наличии у них соответствующих лицензий;</a:t>
            </a:r>
          </a:p>
          <a:p>
            <a:pPr lvl="0"/>
            <a:r>
              <a:rPr lang="ru-RU" dirty="0"/>
              <a:t>сертификаты, технические паспорта или другие документы, удостоверяющие качество материалов, конструкций, оборудования;</a:t>
            </a:r>
          </a:p>
          <a:p>
            <a:pPr lvl="0"/>
            <a:r>
              <a:rPr lang="ru-RU" dirty="0"/>
              <a:t>акты об освидетельствовании скрытых работ, индивидуальных испытаниях оборудования, трубопроводов, испытаниях сварных швов, прочности сцепления в кладке несущих стен каменных зданий, расположенных в сейсмических районах, устройств, обеспечивающих </a:t>
            </a:r>
            <a:r>
              <a:rPr lang="ru-RU" dirty="0" err="1"/>
              <a:t>взрыво</a:t>
            </a:r>
            <a:r>
              <a:rPr lang="ru-RU" dirty="0"/>
              <a:t>- и пожаробезопасность и т.д.;</a:t>
            </a:r>
          </a:p>
          <a:p>
            <a:pPr lvl="0"/>
            <a:r>
              <a:rPr lang="ru-RU" dirty="0"/>
              <a:t>утвержденные ТЭО, документы об отводе земель, разрешение на использование общественных коммуникаций (газ, вода, канализация и т.д.), заключение органов государственного надзора о соответствии объекта законодательству, действующим стандартам, нормам и правилам;</a:t>
            </a:r>
          </a:p>
          <a:p>
            <a:pPr lvl="0"/>
            <a:r>
              <a:rPr lang="ru-RU" dirty="0"/>
              <a:t>эксплуатационная документация: технологический регламент, инструкции по пользованию, технике безопасности и т.д.;</a:t>
            </a:r>
          </a:p>
          <a:p>
            <a:pPr lvl="0"/>
            <a:r>
              <a:rPr lang="ru-RU" dirty="0"/>
              <a:t>финансовые отчеты исполнителя работ.</a:t>
            </a:r>
          </a:p>
          <a:p>
            <a:endParaRPr lang="ru-RU" dirty="0"/>
          </a:p>
          <a:p>
            <a:endParaRPr lang="ru-RU" dirty="0"/>
          </a:p>
        </p:txBody>
      </p:sp>
    </p:spTree>
    <p:extLst>
      <p:ext uri="{BB962C8B-B14F-4D97-AF65-F5344CB8AC3E}">
        <p14:creationId xmlns:p14="http://schemas.microsoft.com/office/powerpoint/2010/main" val="30577361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Формы предварительного выхода из проекта </a:t>
            </a:r>
          </a:p>
        </p:txBody>
      </p:sp>
      <p:sp>
        <p:nvSpPr>
          <p:cNvPr id="3" name="Номер слайда 2"/>
          <p:cNvSpPr>
            <a:spLocks noGrp="1"/>
          </p:cNvSpPr>
          <p:nvPr>
            <p:ph type="sldNum" sz="quarter" idx="12"/>
          </p:nvPr>
        </p:nvSpPr>
        <p:spPr/>
        <p:txBody>
          <a:bodyPr>
            <a:normAutofit fontScale="85000" lnSpcReduction="20000"/>
          </a:bodyPr>
          <a:lstStyle/>
          <a:p>
            <a:fld id="{4864967F-2DBF-447D-8CDA-37E7E09C20AC}" type="slidenum">
              <a:rPr lang="ru-RU" smtClean="0"/>
              <a:t>94</a:t>
            </a:fld>
            <a:endParaRPr lang="ru-RU"/>
          </a:p>
        </p:txBody>
      </p:sp>
      <p:sp>
        <p:nvSpPr>
          <p:cNvPr id="4" name="Объект 3"/>
          <p:cNvSpPr>
            <a:spLocks noGrp="1"/>
          </p:cNvSpPr>
          <p:nvPr>
            <p:ph sz="quarter" idx="1"/>
          </p:nvPr>
        </p:nvSpPr>
        <p:spPr/>
        <p:txBody>
          <a:bodyPr/>
          <a:lstStyle/>
          <a:p>
            <a:pPr lvl="0"/>
            <a:r>
              <a:rPr lang="ru-RU" dirty="0"/>
              <a:t>отказ от реализации проекта до начала самой дорогостоящей его части - закупки оборудования, инструментально-монтажных работ;</a:t>
            </a:r>
          </a:p>
          <a:p>
            <a:pPr lvl="0"/>
            <a:r>
              <a:rPr lang="ru-RU" dirty="0"/>
              <a:t>перепродажа частично реализованного проекта в форме объекта незавершенного строительства;</a:t>
            </a:r>
          </a:p>
          <a:p>
            <a:pPr lvl="0"/>
            <a:r>
              <a:rPr lang="ru-RU" dirty="0"/>
              <a:t>раздельная продажа основных видов активов реализации проекта;</a:t>
            </a:r>
          </a:p>
          <a:p>
            <a:pPr lvl="0"/>
            <a:r>
              <a:rPr lang="ru-RU" dirty="0"/>
              <a:t>минимизация своего паевого участия.</a:t>
            </a:r>
          </a:p>
          <a:p>
            <a:endParaRPr lang="ru-RU" dirty="0"/>
          </a:p>
        </p:txBody>
      </p:sp>
    </p:spTree>
    <p:extLst>
      <p:ext uri="{BB962C8B-B14F-4D97-AF65-F5344CB8AC3E}">
        <p14:creationId xmlns:p14="http://schemas.microsoft.com/office/powerpoint/2010/main" val="30871903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34993</TotalTime>
  <Words>8975</Words>
  <Application>Microsoft Office PowerPoint</Application>
  <PresentationFormat>Произвольный</PresentationFormat>
  <Paragraphs>714</Paragraphs>
  <Slides>94</Slides>
  <Notes>20</Notes>
  <HiddenSlides>2</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94</vt:i4>
      </vt:variant>
    </vt:vector>
  </HeadingPairs>
  <TitlesOfParts>
    <vt:vector size="96" baseType="lpstr">
      <vt:lpstr>Обычная</vt:lpstr>
      <vt:lpstr>Visio.Drawing.15</vt:lpstr>
      <vt:lpstr>Контроль ИСПОЛНЕНИЯ И ЗАВЕРШЕНИЕ проекта</vt:lpstr>
      <vt:lpstr>Понятие «мониторинг»</vt:lpstr>
      <vt:lpstr>Задачи мониторинга </vt:lpstr>
      <vt:lpstr>Предмет мониторинга </vt:lpstr>
      <vt:lpstr>Параметры реализации проекта</vt:lpstr>
      <vt:lpstr>Построение системы мониторинга и контроля </vt:lpstr>
      <vt:lpstr>Сущность контроля</vt:lpstr>
      <vt:lpstr>Задача контроля </vt:lpstr>
      <vt:lpstr>Формирование системы контроля</vt:lpstr>
      <vt:lpstr>Ревизия</vt:lpstr>
      <vt:lpstr>Первый этап ревизии</vt:lpstr>
      <vt:lpstr>Второй этап ревизии</vt:lpstr>
      <vt:lpstr>Третий этап ревизии</vt:lpstr>
      <vt:lpstr>Задачи бюджетного контроля</vt:lpstr>
      <vt:lpstr>Система бюджетного контроля</vt:lpstr>
      <vt:lpstr>Контроль реализации проекта</vt:lpstr>
      <vt:lpstr>Контроль при реализации проекта </vt:lpstr>
      <vt:lpstr>Информация </vt:lpstr>
      <vt:lpstr>Инструменты и методы процесса отчетности об исполнении</vt:lpstr>
      <vt:lpstr>Методы прогнозирования</vt:lpstr>
      <vt:lpstr>Методы прогнозирования</vt:lpstr>
      <vt:lpstr>Методы коммуникаций</vt:lpstr>
      <vt:lpstr>Системы отчетности</vt:lpstr>
      <vt:lpstr>Контроль осуществляется на основании отчетности об исполнении проекта</vt:lpstr>
      <vt:lpstr>Контроль</vt:lpstr>
      <vt:lpstr>Контроль должен обеспечить</vt:lpstr>
      <vt:lpstr>Виды контроля</vt:lpstr>
      <vt:lpstr>Предварительный контроль</vt:lpstr>
      <vt:lpstr>Предварительный контроль</vt:lpstr>
      <vt:lpstr>Текущий контроль</vt:lpstr>
      <vt:lpstr>Текущий контроль</vt:lpstr>
      <vt:lpstr>Заключительный контроль</vt:lpstr>
      <vt:lpstr>Разграничение функций между участниками проекта </vt:lpstr>
      <vt:lpstr>Менеджеры-исполнители осуществляют: </vt:lpstr>
      <vt:lpstr>Система контроля</vt:lpstr>
      <vt:lpstr>Система авторизации работ</vt:lpstr>
      <vt:lpstr>В зависимости от требуемой точности различают следующие технологии контроля:</vt:lpstr>
      <vt:lpstr>Контроль исполнения календарных планов и расходования ресурсов</vt:lpstr>
      <vt:lpstr>Инструменты и методы процесса контроля стоимости</vt:lpstr>
      <vt:lpstr>Метод освоенного объема</vt:lpstr>
      <vt:lpstr>Метод освоенного объема: показатели</vt:lpstr>
      <vt:lpstr>Компоненты стоимости</vt:lpstr>
      <vt:lpstr>Отклонение по стоимости</vt:lpstr>
      <vt:lpstr>Отклонение по срокам</vt:lpstr>
      <vt:lpstr>Анализ состояний проекта по абсолютным отклонения</vt:lpstr>
      <vt:lpstr>Индекс выполнения стоимости</vt:lpstr>
      <vt:lpstr>Индекс выполнения сроков</vt:lpstr>
      <vt:lpstr>Прогноз стоимости по завершению проекта</vt:lpstr>
      <vt:lpstr>Оценка по завершении (EAC)</vt:lpstr>
      <vt:lpstr>1. Прогноз до завершения ETC</vt:lpstr>
      <vt:lpstr>2. Бюджет по завершении</vt:lpstr>
      <vt:lpstr>3. с эффективнос­тью текущего CPI</vt:lpstr>
      <vt:lpstr>4. с учетом обоих факторов</vt:lpstr>
      <vt:lpstr>Методы определения ЕТС</vt:lpstr>
      <vt:lpstr>Индекс производительности до завершения</vt:lpstr>
      <vt:lpstr>Индекс производительности до завершения</vt:lpstr>
      <vt:lpstr>Анализ отклонений</vt:lpstr>
      <vt:lpstr>Расчетные формулы</vt:lpstr>
      <vt:lpstr>Расчетные формулы</vt:lpstr>
      <vt:lpstr>Промежуточные выводы</vt:lpstr>
      <vt:lpstr>Метод освоенного объема и вопросы оперативного управления проектом</vt:lpstr>
      <vt:lpstr>Задачи регулирования хода реализации проекта</vt:lpstr>
      <vt:lpstr>Процесс регулирования </vt:lpstr>
      <vt:lpstr>Мониторинг проекта</vt:lpstr>
      <vt:lpstr>Задачи мониторинга</vt:lpstr>
      <vt:lpstr>Команда для мониторинга</vt:lpstr>
      <vt:lpstr>Процедура мониторинга </vt:lpstr>
      <vt:lpstr>Управление изменениями </vt:lpstr>
      <vt:lpstr>Основные характеристики контекста организационных изменений </vt:lpstr>
      <vt:lpstr>Основные характеристики контекста организационных изменений </vt:lpstr>
      <vt:lpstr>Основные характеристики контекста организационных изменений </vt:lpstr>
      <vt:lpstr>Основные характеристики контекста организационных изменений </vt:lpstr>
      <vt:lpstr>Основные характеристики контекста организационных изменений </vt:lpstr>
      <vt:lpstr>Основные характеристики контекста организационных изменений </vt:lpstr>
      <vt:lpstr>Процесс управления изменениями </vt:lpstr>
      <vt:lpstr>Логика внедрения изменений </vt:lpstr>
      <vt:lpstr>Подходы к внедрению изменений</vt:lpstr>
      <vt:lpstr>Выбор стратегии</vt:lpstr>
      <vt:lpstr>Управление изменениями </vt:lpstr>
      <vt:lpstr>В ходе реализации проекта может возникнуть необходимость осуществить следующие изменения </vt:lpstr>
      <vt:lpstr>Источники изменений </vt:lpstr>
      <vt:lpstr>Изменения оказывают существенное влияние на:</vt:lpstr>
      <vt:lpstr>Документы, регламентирующие и протоколирующие прохождение изменений </vt:lpstr>
      <vt:lpstr>Управление конфигурацией </vt:lpstr>
      <vt:lpstr>Управление конфигурацией охватывает процессы</vt:lpstr>
      <vt:lpstr>Этапы организации управления конфигурацией проекта </vt:lpstr>
      <vt:lpstr>Формы составления отчетов</vt:lpstr>
      <vt:lpstr>Базовые принципы составления отчетов </vt:lpstr>
      <vt:lpstr>Фаза завершения работ по проекту </vt:lpstr>
      <vt:lpstr>Окончание проекта</vt:lpstr>
      <vt:lpstr>Закрытие проекта </vt:lpstr>
      <vt:lpstr>Закрытие проекта</vt:lpstr>
      <vt:lpstr>Документы закрытия проекта</vt:lpstr>
      <vt:lpstr>Формы предварительного выхода из проекта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videns-pc</dc:creator>
  <cp:lastModifiedBy>Наталья</cp:lastModifiedBy>
  <cp:revision>582</cp:revision>
  <dcterms:created xsi:type="dcterms:W3CDTF">2018-09-03T07:48:56Z</dcterms:created>
  <dcterms:modified xsi:type="dcterms:W3CDTF">2023-05-30T08:33:06Z</dcterms:modified>
</cp:coreProperties>
</file>