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22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276" r:id="rId15"/>
    <p:sldId id="277" r:id="rId16"/>
    <p:sldId id="278" r:id="rId17"/>
    <p:sldId id="339" r:id="rId18"/>
    <p:sldId id="290" r:id="rId19"/>
    <p:sldId id="284" r:id="rId20"/>
    <p:sldId id="312" r:id="rId21"/>
    <p:sldId id="271" r:id="rId22"/>
    <p:sldId id="292" r:id="rId23"/>
    <p:sldId id="293" r:id="rId24"/>
    <p:sldId id="259" r:id="rId25"/>
    <p:sldId id="280" r:id="rId26"/>
    <p:sldId id="281" r:id="rId27"/>
    <p:sldId id="267" r:id="rId28"/>
    <p:sldId id="268" r:id="rId29"/>
    <p:sldId id="269" r:id="rId30"/>
    <p:sldId id="270" r:id="rId31"/>
    <p:sldId id="282" r:id="rId32"/>
    <p:sldId id="272" r:id="rId33"/>
    <p:sldId id="263" r:id="rId34"/>
    <p:sldId id="264" r:id="rId35"/>
    <p:sldId id="323" r:id="rId36"/>
    <p:sldId id="265" r:id="rId37"/>
    <p:sldId id="291" r:id="rId38"/>
    <p:sldId id="324" r:id="rId39"/>
    <p:sldId id="313" r:id="rId40"/>
    <p:sldId id="334" r:id="rId41"/>
    <p:sldId id="335" r:id="rId42"/>
    <p:sldId id="285" r:id="rId43"/>
    <p:sldId id="286" r:id="rId44"/>
    <p:sldId id="287" r:id="rId45"/>
    <p:sldId id="273" r:id="rId46"/>
    <p:sldId id="296" r:id="rId47"/>
    <p:sldId id="295" r:id="rId48"/>
    <p:sldId id="294" r:id="rId49"/>
    <p:sldId id="297" r:id="rId50"/>
    <p:sldId id="302" r:id="rId51"/>
    <p:sldId id="298" r:id="rId52"/>
    <p:sldId id="301" r:id="rId53"/>
    <p:sldId id="336" r:id="rId54"/>
    <p:sldId id="300" r:id="rId55"/>
    <p:sldId id="274" r:id="rId56"/>
    <p:sldId id="303" r:id="rId57"/>
    <p:sldId id="304" r:id="rId58"/>
    <p:sldId id="305" r:id="rId59"/>
    <p:sldId id="337" r:id="rId60"/>
    <p:sldId id="338" r:id="rId61"/>
    <p:sldId id="306" r:id="rId62"/>
    <p:sldId id="307" r:id="rId63"/>
    <p:sldId id="308" r:id="rId64"/>
    <p:sldId id="309" r:id="rId65"/>
    <p:sldId id="310" r:id="rId66"/>
    <p:sldId id="311" r:id="rId67"/>
    <p:sldId id="275" r:id="rId68"/>
    <p:sldId id="317" r:id="rId69"/>
    <p:sldId id="314" r:id="rId70"/>
    <p:sldId id="321" r:id="rId71"/>
    <p:sldId id="315" r:id="rId72"/>
    <p:sldId id="316" r:id="rId73"/>
    <p:sldId id="318" r:id="rId74"/>
    <p:sldId id="319" r:id="rId75"/>
    <p:sldId id="320" r:id="rId76"/>
    <p:sldId id="340" r:id="rId77"/>
    <p:sldId id="342" r:id="rId78"/>
    <p:sldId id="343" r:id="rId79"/>
    <p:sldId id="344" r:id="rId80"/>
    <p:sldId id="345" r:id="rId81"/>
    <p:sldId id="346" r:id="rId82"/>
    <p:sldId id="347" r:id="rId8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368151"/>
          </a:xfrm>
          <a:solidFill>
            <a:schemeClr val="accent1"/>
          </a:solidFill>
        </p:spPr>
        <p:txBody>
          <a:bodyPr/>
          <a:lstStyle/>
          <a:p>
            <a:r>
              <a:rPr lang="ru-RU" dirty="0" smtClean="0"/>
              <a:t>Основы управления проектами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3056"/>
            <a:ext cx="727280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1988840"/>
            <a:ext cx="59766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/>
              <a:t>Организация развивается через проекты, даже если она их таковыми не называет</a:t>
            </a:r>
            <a:r>
              <a:rPr lang="ru-RU" dirty="0"/>
              <a:t>. </a:t>
            </a:r>
            <a:endParaRPr lang="en-US" dirty="0" smtClean="0"/>
          </a:p>
          <a:p>
            <a:pPr algn="r"/>
            <a:endParaRPr lang="en-US" dirty="0" smtClean="0"/>
          </a:p>
          <a:p>
            <a:pPr algn="r"/>
            <a:r>
              <a:rPr lang="ru-RU" dirty="0" smtClean="0"/>
              <a:t>Любое </a:t>
            </a:r>
            <a:r>
              <a:rPr lang="ru-RU" dirty="0"/>
              <a:t>внедрение изменений — это проект. </a:t>
            </a:r>
            <a:endParaRPr lang="en-US" dirty="0" smtClean="0"/>
          </a:p>
          <a:p>
            <a:pPr algn="r"/>
            <a:endParaRPr lang="en-US" dirty="0" smtClean="0"/>
          </a:p>
          <a:p>
            <a:pPr algn="r"/>
            <a:r>
              <a:rPr lang="ru-RU" dirty="0" smtClean="0"/>
              <a:t>Когда </a:t>
            </a:r>
            <a:r>
              <a:rPr lang="ru-RU" dirty="0"/>
              <a:t>проектов становится много, нужна система. </a:t>
            </a:r>
          </a:p>
        </p:txBody>
      </p:sp>
    </p:spTree>
    <p:extLst>
      <p:ext uri="{BB962C8B-B14F-4D97-AF65-F5344CB8AC3E}">
        <p14:creationId xmlns:p14="http://schemas.microsoft.com/office/powerpoint/2010/main" val="197652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5325"/>
            <a:ext cx="8784976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90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5325"/>
            <a:ext cx="8964488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41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5325"/>
            <a:ext cx="8568952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56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5325"/>
            <a:ext cx="8424936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36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" b="11313"/>
          <a:stretch/>
        </p:blipFill>
        <p:spPr bwMode="auto">
          <a:xfrm>
            <a:off x="0" y="0"/>
            <a:ext cx="9047018" cy="608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88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90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" b="10101"/>
          <a:stretch/>
        </p:blipFill>
        <p:spPr bwMode="auto">
          <a:xfrm>
            <a:off x="0" y="0"/>
            <a:ext cx="9019309" cy="616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76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3297" y="476672"/>
            <a:ext cx="720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Основные цели управления</a:t>
            </a:r>
          </a:p>
          <a:p>
            <a:pPr algn="ctr"/>
            <a:r>
              <a:rPr lang="ru-RU" sz="2400" dirty="0"/>
              <a:t>портфелями, программами и</a:t>
            </a:r>
          </a:p>
          <a:p>
            <a:pPr algn="ctr"/>
            <a:r>
              <a:rPr lang="ru-RU" sz="2400" dirty="0" smtClean="0"/>
              <a:t>Проектами</a:t>
            </a:r>
          </a:p>
          <a:p>
            <a:pPr algn="just"/>
            <a:endParaRPr lang="ru-RU" sz="2400" dirty="0"/>
          </a:p>
          <a:p>
            <a:pPr algn="just"/>
            <a:r>
              <a:rPr lang="ru-RU" sz="2400" b="1" dirty="0"/>
              <a:t>Управление портфелями </a:t>
            </a:r>
            <a:r>
              <a:rPr lang="ru-RU" sz="2400" dirty="0"/>
              <a:t>имеет целью достижение </a:t>
            </a:r>
            <a:r>
              <a:rPr lang="ru-RU" sz="2400" dirty="0" err="1" smtClean="0"/>
              <a:t>определѐнных</a:t>
            </a:r>
            <a:r>
              <a:rPr lang="ru-RU" sz="2400" dirty="0" smtClean="0"/>
              <a:t> бизнес </a:t>
            </a:r>
            <a:r>
              <a:rPr lang="ru-RU" sz="2400" dirty="0"/>
              <a:t>целей организации</a:t>
            </a:r>
          </a:p>
          <a:p>
            <a:pPr algn="just"/>
            <a:endParaRPr lang="ru-RU" sz="2400" dirty="0" smtClean="0"/>
          </a:p>
          <a:p>
            <a:pPr algn="just"/>
            <a:r>
              <a:rPr lang="ru-RU" sz="2400" b="1" dirty="0" smtClean="0"/>
              <a:t>Управление </a:t>
            </a:r>
            <a:r>
              <a:rPr lang="ru-RU" sz="2400" b="1" dirty="0"/>
              <a:t>программами </a:t>
            </a:r>
            <a:r>
              <a:rPr lang="ru-RU" sz="2400" dirty="0"/>
              <a:t>имеет целью достижение </a:t>
            </a:r>
            <a:r>
              <a:rPr lang="ru-RU" sz="2400" dirty="0" smtClean="0"/>
              <a:t>стратегических выгод </a:t>
            </a:r>
            <a:r>
              <a:rPr lang="ru-RU" sz="2400" dirty="0"/>
              <a:t>и целей программы</a:t>
            </a:r>
          </a:p>
          <a:p>
            <a:pPr algn="just"/>
            <a:endParaRPr lang="ru-RU" sz="2400" dirty="0" smtClean="0"/>
          </a:p>
          <a:p>
            <a:pPr algn="just"/>
            <a:r>
              <a:rPr lang="ru-RU" sz="2400" b="1" dirty="0" smtClean="0"/>
              <a:t>Управление </a:t>
            </a:r>
            <a:r>
              <a:rPr lang="ru-RU" sz="2400" b="1" dirty="0"/>
              <a:t>проектами </a:t>
            </a:r>
            <a:r>
              <a:rPr lang="ru-RU" sz="2400" dirty="0"/>
              <a:t>имеет целью создание новых (</a:t>
            </a:r>
            <a:r>
              <a:rPr lang="ru-RU" sz="2400" dirty="0" smtClean="0"/>
              <a:t>уникальных) продуктов</a:t>
            </a:r>
            <a:r>
              <a:rPr lang="ru-RU" sz="2400" dirty="0"/>
              <a:t>, услуг или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250460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88640"/>
            <a:ext cx="9257028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72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898800" y="273050"/>
            <a:ext cx="4787999" cy="5853113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latin typeface="+mj-lt"/>
              </a:rPr>
              <a:t>Портфель проектов </a:t>
            </a:r>
            <a:r>
              <a:rPr lang="ru-RU" dirty="0">
                <a:latin typeface="+mj-lt"/>
              </a:rPr>
              <a:t>включает группы проектов и программ, которые могут быть не связаны по целям, однако имеют общие ограничения по ресурсам (например, общий пул ресурсов или финансовые ограничения).</a:t>
            </a:r>
          </a:p>
          <a:p>
            <a:r>
              <a:rPr lang="ru-RU" dirty="0">
                <a:latin typeface="+mj-lt"/>
              </a:rPr>
              <a:t>В организации может существовать одновременно несколько портфелей проектов, управление которыми может осуществляться относительно независимо.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364728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7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3"/>
          <a:stretch/>
        </p:blipFill>
        <p:spPr bwMode="auto">
          <a:xfrm>
            <a:off x="0" y="0"/>
            <a:ext cx="9144000" cy="615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73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/>
              <a:t>ADVANTA — лучшая российская информационная система управления проектами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Все </a:t>
            </a:r>
            <a:r>
              <a:rPr lang="ru-RU" dirty="0"/>
              <a:t>проекты компании в одном месте и едином формате</a:t>
            </a:r>
          </a:p>
          <a:p>
            <a:r>
              <a:rPr lang="ru-RU" dirty="0"/>
              <a:t>Автоматизированный сбор статусов от исполнителей</a:t>
            </a:r>
          </a:p>
          <a:p>
            <a:r>
              <a:rPr lang="ru-RU" dirty="0"/>
              <a:t>Планирование платежей, контроль оплат, анализ </a:t>
            </a:r>
            <a:r>
              <a:rPr lang="ru-RU" dirty="0" smtClean="0"/>
              <a:t>баз</a:t>
            </a:r>
          </a:p>
          <a:p>
            <a:r>
              <a:rPr lang="ru-RU" dirty="0" smtClean="0"/>
              <a:t>Балансировка </a:t>
            </a:r>
            <a:r>
              <a:rPr lang="ru-RU" dirty="0"/>
              <a:t>ресурсов, анализ загрузки подразделений</a:t>
            </a:r>
          </a:p>
          <a:p>
            <a:r>
              <a:rPr lang="ru-RU" dirty="0"/>
              <a:t>Сводная отчетность по портфелю: прогресс проектов, качество управления, показатели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Шаблоны типовых проектов</a:t>
            </a:r>
          </a:p>
          <a:p>
            <a:r>
              <a:rPr lang="ru-RU" dirty="0"/>
              <a:t>Удобная и функциональная диаграмма </a:t>
            </a:r>
            <a:r>
              <a:rPr lang="ru-RU" dirty="0" err="1" smtClean="0"/>
              <a:t>Ганнта</a:t>
            </a:r>
            <a:endParaRPr lang="ru-RU" dirty="0"/>
          </a:p>
          <a:p>
            <a:r>
              <a:rPr lang="ru-RU" dirty="0"/>
              <a:t>Жизненный цикл проекта</a:t>
            </a:r>
          </a:p>
          <a:p>
            <a:r>
              <a:rPr lang="ru-RU" dirty="0"/>
              <a:t>Приемка задач и контроль поручений</a:t>
            </a:r>
          </a:p>
          <a:p>
            <a:r>
              <a:rPr lang="ru-RU" dirty="0"/>
              <a:t>Управление договорами</a:t>
            </a:r>
          </a:p>
          <a:p>
            <a:r>
              <a:rPr lang="ru-RU" dirty="0"/>
              <a:t>Разграничение доступа к данным по ролям</a:t>
            </a:r>
          </a:p>
          <a:p>
            <a:r>
              <a:rPr lang="ru-RU" dirty="0"/>
              <a:t>Управление трудовыми ресурсами</a:t>
            </a:r>
          </a:p>
          <a:p>
            <a:r>
              <a:rPr lang="ru-RU" dirty="0"/>
              <a:t>Отчет по проекту в один клик</a:t>
            </a:r>
          </a:p>
          <a:p>
            <a:r>
              <a:rPr lang="ru-RU" dirty="0"/>
              <a:t>Запросы на изменения</a:t>
            </a:r>
          </a:p>
          <a:p>
            <a:r>
              <a:rPr lang="ru-RU" dirty="0"/>
              <a:t>Управление рисками</a:t>
            </a:r>
          </a:p>
        </p:txBody>
      </p:sp>
    </p:spTree>
    <p:extLst>
      <p:ext uri="{BB962C8B-B14F-4D97-AF65-F5344CB8AC3E}">
        <p14:creationId xmlns:p14="http://schemas.microsoft.com/office/powerpoint/2010/main" val="391359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1"/>
          <a:stretch/>
        </p:blipFill>
        <p:spPr bwMode="auto">
          <a:xfrm>
            <a:off x="762000" y="790575"/>
            <a:ext cx="7620000" cy="464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06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7" y="764704"/>
            <a:ext cx="854954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0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1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" b="9495"/>
          <a:stretch/>
        </p:blipFill>
        <p:spPr bwMode="auto">
          <a:xfrm>
            <a:off x="0" y="0"/>
            <a:ext cx="9005455" cy="620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56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" b="10101"/>
          <a:stretch/>
        </p:blipFill>
        <p:spPr bwMode="auto">
          <a:xfrm>
            <a:off x="0" y="0"/>
            <a:ext cx="9047018" cy="616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74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"/>
          <a:stretch/>
        </p:blipFill>
        <p:spPr bwMode="auto">
          <a:xfrm>
            <a:off x="0" y="0"/>
            <a:ext cx="9144000" cy="622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62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" b="10505"/>
          <a:stretch/>
        </p:blipFill>
        <p:spPr bwMode="auto">
          <a:xfrm>
            <a:off x="0" y="0"/>
            <a:ext cx="9019309" cy="613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41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5"/>
          <a:stretch/>
        </p:blipFill>
        <p:spPr bwMode="auto">
          <a:xfrm>
            <a:off x="0" y="0"/>
            <a:ext cx="9144000" cy="620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40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7"/>
          <a:stretch/>
        </p:blipFill>
        <p:spPr bwMode="auto">
          <a:xfrm>
            <a:off x="0" y="0"/>
            <a:ext cx="9144000" cy="619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36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9"/>
          <a:stretch/>
        </p:blipFill>
        <p:spPr bwMode="auto">
          <a:xfrm>
            <a:off x="0" y="0"/>
            <a:ext cx="9144000" cy="617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31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90575"/>
            <a:ext cx="7620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4" b="10303"/>
          <a:stretch/>
        </p:blipFill>
        <p:spPr bwMode="auto">
          <a:xfrm>
            <a:off x="0" y="0"/>
            <a:ext cx="8922327" cy="615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95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0" b="11337"/>
          <a:stretch/>
        </p:blipFill>
        <p:spPr bwMode="auto">
          <a:xfrm>
            <a:off x="762000" y="790575"/>
            <a:ext cx="7813964" cy="490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72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9"/>
          <a:stretch/>
        </p:blipFill>
        <p:spPr bwMode="auto">
          <a:xfrm>
            <a:off x="0" y="0"/>
            <a:ext cx="9144000" cy="604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66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3"/>
          <a:stretch/>
        </p:blipFill>
        <p:spPr bwMode="auto">
          <a:xfrm>
            <a:off x="0" y="0"/>
            <a:ext cx="9144000" cy="615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55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5325"/>
            <a:ext cx="8856984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5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90575"/>
            <a:ext cx="7620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1"/>
          <a:stretch/>
        </p:blipFill>
        <p:spPr bwMode="auto">
          <a:xfrm>
            <a:off x="443540" y="332656"/>
            <a:ext cx="8448939" cy="579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9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5325"/>
            <a:ext cx="864096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6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Заинтересованные лица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Участники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97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72" y="188641"/>
            <a:ext cx="8503216" cy="597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63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748464" cy="59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81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280920" cy="5758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9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922"/>
            <a:ext cx="8640960" cy="647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16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60648"/>
            <a:ext cx="844893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72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0" y="0"/>
            <a:ext cx="900020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25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90575"/>
            <a:ext cx="7620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20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7272808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Участники проекта</a:t>
            </a:r>
          </a:p>
          <a:p>
            <a:endParaRPr lang="ru-RU" sz="2400" dirty="0" smtClean="0"/>
          </a:p>
          <a:p>
            <a:r>
              <a:rPr lang="ru-RU" sz="2400" dirty="0" smtClean="0"/>
              <a:t>Участники </a:t>
            </a:r>
            <a:r>
              <a:rPr lang="ru-RU" sz="2400" dirty="0"/>
              <a:t>проекта — лица, участвующие в реализации проекта, или лица, чьи интересы могут быть затронуты в ходе реализации проекта. </a:t>
            </a:r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К </a:t>
            </a:r>
            <a:r>
              <a:rPr lang="ru-RU" sz="2400" dirty="0"/>
              <a:t>участникам проекта относят:</a:t>
            </a:r>
          </a:p>
          <a:p>
            <a:endParaRPr lang="ru-RU" sz="2400" dirty="0"/>
          </a:p>
          <a:p>
            <a:pPr algn="ctr"/>
            <a:r>
              <a:rPr lang="ru-RU" sz="2400" b="1" dirty="0"/>
              <a:t>Администратор проекта</a:t>
            </a:r>
          </a:p>
          <a:p>
            <a:pPr algn="ctr"/>
            <a:r>
              <a:rPr lang="ru-RU" sz="2400" b="1" dirty="0"/>
              <a:t>Заказчик проекта</a:t>
            </a:r>
          </a:p>
          <a:p>
            <a:pPr algn="ctr"/>
            <a:r>
              <a:rPr lang="ru-RU" sz="2400" b="1" dirty="0"/>
              <a:t>Куратор проекта</a:t>
            </a:r>
          </a:p>
          <a:p>
            <a:pPr algn="ctr"/>
            <a:r>
              <a:rPr lang="ru-RU" sz="2400" b="1" dirty="0"/>
              <a:t>Менеджер проекта</a:t>
            </a:r>
          </a:p>
          <a:p>
            <a:pPr algn="ctr"/>
            <a:r>
              <a:rPr lang="ru-RU" sz="2400" b="1" dirty="0" smtClean="0"/>
              <a:t>Руководитель </a:t>
            </a:r>
            <a:r>
              <a:rPr lang="ru-RU" sz="2400" b="1" dirty="0"/>
              <a:t>рабочей группы проекта</a:t>
            </a:r>
          </a:p>
          <a:p>
            <a:pPr algn="ctr"/>
            <a:r>
              <a:rPr lang="ru-RU" sz="2400" b="1" dirty="0"/>
              <a:t>Спонсор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6151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Администратор </a:t>
            </a:r>
            <a:r>
              <a:rPr lang="ru-RU" dirty="0"/>
              <a:t>проекта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sz="1800" b="1" dirty="0" smtClean="0"/>
              <a:t>Администратор </a:t>
            </a:r>
            <a:r>
              <a:rPr lang="ru-RU" sz="1800" b="1" dirty="0"/>
              <a:t>проекта </a:t>
            </a:r>
            <a:r>
              <a:rPr lang="ru-RU" sz="1800" dirty="0"/>
              <a:t>— участник проекта, отвечающий за ведение проектной документации, поддержание деятельности Менеджера проекта, в части планирования и контроля работ, и обеспечение участников проекта, необходимой им информацией для успешного выполнения работ по проекту. Администратор проекта назначается Менеджером проекта.</a:t>
            </a:r>
          </a:p>
          <a:p>
            <a:endParaRPr lang="ru-RU" sz="1800" dirty="0"/>
          </a:p>
          <a:p>
            <a:r>
              <a:rPr lang="ru-RU" sz="1800" b="1" dirty="0"/>
              <a:t>Функции администратора проекта</a:t>
            </a:r>
          </a:p>
          <a:p>
            <a:r>
              <a:rPr lang="ru-RU" sz="1800" dirty="0"/>
              <a:t>Участие в разработке проектной документации и планов работ.</a:t>
            </a:r>
          </a:p>
          <a:p>
            <a:r>
              <a:rPr lang="ru-RU" sz="1800" dirty="0"/>
              <a:t>Подготовка требуемой отчетности по проекту.</a:t>
            </a:r>
          </a:p>
          <a:p>
            <a:r>
              <a:rPr lang="ru-RU" sz="1800" dirty="0"/>
              <a:t>Сбор информации о ходе работ и актуализация плана проекта.</a:t>
            </a:r>
          </a:p>
          <a:p>
            <a:r>
              <a:rPr lang="ru-RU" sz="1800" dirty="0"/>
              <a:t>Сбор, хранение и предоставление проектной документации</a:t>
            </a:r>
          </a:p>
          <a:p>
            <a:endParaRPr lang="ru-RU" sz="1800" b="1" dirty="0" smtClean="0"/>
          </a:p>
          <a:p>
            <a:r>
              <a:rPr lang="ru-RU" sz="1800" b="1" dirty="0" smtClean="0"/>
              <a:t>Полномочия </a:t>
            </a:r>
            <a:r>
              <a:rPr lang="ru-RU" sz="1800" b="1" dirty="0"/>
              <a:t>администратора проекта</a:t>
            </a:r>
          </a:p>
          <a:p>
            <a:r>
              <a:rPr lang="ru-RU" sz="1800" dirty="0"/>
              <a:t>Требование от участников проекта информации о ходе работ по проекту.</a:t>
            </a:r>
          </a:p>
          <a:p>
            <a:r>
              <a:rPr lang="ru-RU" sz="1800" dirty="0"/>
              <a:t>Требовать от участников проекта предоставления проектной документации</a:t>
            </a:r>
          </a:p>
          <a:p>
            <a:r>
              <a:rPr lang="ru-RU" sz="1800" dirty="0"/>
              <a:t>Выносить на рассмотрение Менеджеру проекта предложения по совершенствованию своей деятельности.</a:t>
            </a:r>
          </a:p>
          <a:p>
            <a:endParaRPr lang="ru-RU" sz="1800" b="1" dirty="0" smtClean="0"/>
          </a:p>
          <a:p>
            <a:r>
              <a:rPr lang="ru-RU" sz="1800" b="1" dirty="0" smtClean="0"/>
              <a:t>Ответственность </a:t>
            </a:r>
            <a:r>
              <a:rPr lang="ru-RU" sz="1800" b="1" dirty="0"/>
              <a:t>администратора </a:t>
            </a:r>
            <a:r>
              <a:rPr lang="ru-RU" sz="1800" b="1" dirty="0" smtClean="0"/>
              <a:t>проекта</a:t>
            </a:r>
          </a:p>
          <a:p>
            <a:r>
              <a:rPr lang="ru-RU" sz="1800" dirty="0" smtClean="0"/>
              <a:t>Достоверность </a:t>
            </a:r>
            <a:r>
              <a:rPr lang="ru-RU" sz="1800" dirty="0"/>
              <a:t>и полноту предоставляемых отчетов.</a:t>
            </a:r>
          </a:p>
          <a:p>
            <a:r>
              <a:rPr lang="ru-RU" sz="1800" dirty="0"/>
              <a:t>Полнота и актуальность пакета проектной документации.</a:t>
            </a:r>
          </a:p>
          <a:p>
            <a:r>
              <a:rPr lang="ru-RU" sz="1800" dirty="0"/>
              <a:t>Соответствие документации внутренним требованиям банка.</a:t>
            </a:r>
          </a:p>
          <a:p>
            <a:r>
              <a:rPr lang="ru-RU" sz="1800" dirty="0"/>
              <a:t>Качественное выполнение порученных ему Менеджером проекта работ.</a:t>
            </a:r>
          </a:p>
        </p:txBody>
      </p:sp>
    </p:spTree>
    <p:extLst>
      <p:ext uri="{BB962C8B-B14F-4D97-AF65-F5344CB8AC3E}">
        <p14:creationId xmlns:p14="http://schemas.microsoft.com/office/powerpoint/2010/main" val="298615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Заказчик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fontAlgn="base"/>
            <a:r>
              <a:rPr lang="ru-RU" sz="1600" dirty="0" smtClean="0"/>
              <a:t>Заказчик </a:t>
            </a:r>
            <a:r>
              <a:rPr lang="ru-RU" sz="1600" dirty="0"/>
              <a:t>проекта – лицо, формулирующие требования к результатам проекта и использующее полученные результаты проекта.</a:t>
            </a:r>
          </a:p>
          <a:p>
            <a:pPr fontAlgn="base"/>
            <a:r>
              <a:rPr lang="ru-RU" sz="1600" b="1" dirty="0"/>
              <a:t>Функции заказчика проекта</a:t>
            </a:r>
          </a:p>
          <a:p>
            <a:pPr fontAlgn="base"/>
            <a:r>
              <a:rPr lang="ru-RU" sz="1600" dirty="0"/>
              <a:t>Описание требуемых результатов проекта.</a:t>
            </a:r>
          </a:p>
          <a:p>
            <a:pPr fontAlgn="base"/>
            <a:r>
              <a:rPr lang="ru-RU" sz="1600" dirty="0"/>
              <a:t>Контроль исполнения проекта в контрольных точках.</a:t>
            </a:r>
          </a:p>
          <a:p>
            <a:pPr fontAlgn="base"/>
            <a:r>
              <a:rPr lang="ru-RU" sz="1600" dirty="0"/>
              <a:t>Приемка промежуточных и окончательных результатов проекта.</a:t>
            </a:r>
          </a:p>
          <a:p>
            <a:pPr fontAlgn="base"/>
            <a:r>
              <a:rPr lang="ru-RU" sz="1600" b="1" dirty="0"/>
              <a:t>Полномочия заказчика проекта</a:t>
            </a:r>
          </a:p>
          <a:p>
            <a:pPr fontAlgn="base"/>
            <a:r>
              <a:rPr lang="ru-RU" sz="1600" dirty="0"/>
              <a:t>Назначение своих представителей.</a:t>
            </a:r>
          </a:p>
          <a:p>
            <a:pPr fontAlgn="base"/>
            <a:r>
              <a:rPr lang="ru-RU" sz="1600" dirty="0"/>
              <a:t>Вынесение предложений по составу команды управления проектом.</a:t>
            </a:r>
          </a:p>
          <a:p>
            <a:pPr fontAlgn="base"/>
            <a:r>
              <a:rPr lang="ru-RU" sz="1600" dirty="0"/>
              <a:t>Требование от Куратора или Менеджера проекта дополнительной отчетности по проекту.</a:t>
            </a:r>
          </a:p>
          <a:p>
            <a:pPr fontAlgn="base"/>
            <a:r>
              <a:rPr lang="ru-RU" sz="1600" dirty="0"/>
              <a:t>Инициация смены Менеджера проекта.</a:t>
            </a:r>
          </a:p>
          <a:p>
            <a:pPr fontAlgn="base"/>
            <a:r>
              <a:rPr lang="ru-RU" sz="1600" dirty="0"/>
              <a:t>Выход с инициативой о приостановке или досрочном прекращении проекта.</a:t>
            </a:r>
          </a:p>
          <a:p>
            <a:pPr fontAlgn="base"/>
            <a:r>
              <a:rPr lang="ru-RU" sz="1600" b="1" dirty="0"/>
              <a:t>Ответственность заказчика проекта</a:t>
            </a:r>
          </a:p>
          <a:p>
            <a:pPr fontAlgn="base"/>
            <a:r>
              <a:rPr lang="ru-RU" sz="1600" dirty="0"/>
              <a:t>Корректные и непротиворечивые требования к результатам проекта.</a:t>
            </a:r>
          </a:p>
          <a:p>
            <a:pPr fontAlgn="base"/>
            <a:r>
              <a:rPr lang="ru-RU" sz="1600" dirty="0"/>
              <a:t>Выделение необходимых ресурсов со своей стороны для проведения приемки промежуточных и окончательных результатов проекта.</a:t>
            </a:r>
          </a:p>
          <a:p>
            <a:pPr fontAlgn="base"/>
            <a:r>
              <a:rPr lang="ru-RU" sz="1600" dirty="0"/>
              <a:t>Эффективное использование результатов проекта.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8267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Куратор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  <a:solidFill>
            <a:schemeClr val="bg2">
              <a:lumMod val="90000"/>
            </a:schemeClr>
          </a:solidFill>
        </p:spPr>
        <p:txBody>
          <a:bodyPr>
            <a:normAutofit fontScale="47500" lnSpcReduction="20000"/>
          </a:bodyPr>
          <a:lstStyle/>
          <a:p>
            <a:r>
              <a:rPr lang="ru-RU" b="1" dirty="0"/>
              <a:t>Куратор проекта </a:t>
            </a:r>
            <a:r>
              <a:rPr lang="ru-RU" dirty="0"/>
              <a:t>— руководитель, обладающий необходимыми полномочиями для выделения ресурсов на проект и решения конфликтов, возникающих в рамках проекта.</a:t>
            </a:r>
          </a:p>
          <a:p>
            <a:endParaRPr lang="ru-RU" dirty="0"/>
          </a:p>
          <a:p>
            <a:r>
              <a:rPr lang="ru-RU" b="1" dirty="0"/>
              <a:t>Функции куратора проекта</a:t>
            </a:r>
          </a:p>
          <a:p>
            <a:r>
              <a:rPr lang="ru-RU" dirty="0"/>
              <a:t>Контроль исполнения проекта.</a:t>
            </a:r>
          </a:p>
          <a:p>
            <a:r>
              <a:rPr lang="ru-RU" dirty="0"/>
              <a:t>Решение конфликтов, возникающих в проекте (ресурсные, межличностные и др.).</a:t>
            </a:r>
          </a:p>
          <a:p>
            <a:r>
              <a:rPr lang="ru-RU" dirty="0"/>
              <a:t>Информирование Заказчика проекта о проблемах в проекте, находящихся в сфере его компетенции.</a:t>
            </a:r>
          </a:p>
          <a:p>
            <a:r>
              <a:rPr lang="ru-RU" dirty="0"/>
              <a:t>Административная и организационная поддержка менеджера проекта.</a:t>
            </a:r>
          </a:p>
          <a:p>
            <a:endParaRPr lang="ru-RU" b="1" dirty="0" smtClean="0"/>
          </a:p>
          <a:p>
            <a:endParaRPr lang="ru-RU" dirty="0"/>
          </a:p>
          <a:p>
            <a:r>
              <a:rPr lang="ru-RU" b="1" dirty="0"/>
              <a:t>Ответственность куратора проекта</a:t>
            </a:r>
          </a:p>
          <a:p>
            <a:r>
              <a:rPr lang="ru-RU" dirty="0"/>
              <a:t>Выделение ресурсов (в рамках своих полномочий), необходимых для успешной реализации проекта.</a:t>
            </a:r>
          </a:p>
          <a:p>
            <a:r>
              <a:rPr lang="ru-RU" dirty="0"/>
              <a:t>Своевременное решение проблем, </a:t>
            </a:r>
            <a:r>
              <a:rPr lang="ru-RU" dirty="0" err="1"/>
              <a:t>эскалированных</a:t>
            </a:r>
            <a:r>
              <a:rPr lang="ru-RU" dirty="0"/>
              <a:t> Менеджером проекта.</a:t>
            </a:r>
          </a:p>
          <a:p>
            <a:r>
              <a:rPr lang="ru-RU" dirty="0"/>
              <a:t>Ответственность за назначение компетентного Менеджера проекта</a:t>
            </a:r>
          </a:p>
          <a:p>
            <a:r>
              <a:rPr lang="ru-RU" dirty="0"/>
              <a:t>Несет ответственность за достижение общего результата проекта.</a:t>
            </a:r>
          </a:p>
          <a:p>
            <a:r>
              <a:rPr lang="ru-RU" dirty="0"/>
              <a:t>Решения, связанные с изменением содержания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238433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5325"/>
            <a:ext cx="8568952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77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Куратор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Полномочия куратора проекта</a:t>
            </a:r>
          </a:p>
          <a:p>
            <a:r>
              <a:rPr lang="ru-RU" dirty="0"/>
              <a:t>Требование от Менеджера проекта дополнительной отчетности по проекту,</a:t>
            </a:r>
          </a:p>
          <a:p>
            <a:r>
              <a:rPr lang="ru-RU" dirty="0"/>
              <a:t>Инициация смены Менеджера проекта.</a:t>
            </a:r>
          </a:p>
          <a:p>
            <a:r>
              <a:rPr lang="ru-RU" dirty="0"/>
              <a:t>Смена Менеджера проекта.</a:t>
            </a:r>
          </a:p>
          <a:p>
            <a:r>
              <a:rPr lang="ru-RU" dirty="0"/>
              <a:t>Открытие проектов за счет собственных ресурсов.</a:t>
            </a:r>
          </a:p>
          <a:p>
            <a:r>
              <a:rPr lang="ru-RU" dirty="0"/>
              <a:t>Имеет право принимать решения о смене приоритетов исполнения задач проекта относительно возникающих других задач.</a:t>
            </a:r>
          </a:p>
          <a:p>
            <a:r>
              <a:rPr lang="ru-RU" dirty="0"/>
              <a:t>Согласует основные изменения параметров проекта — сроки, бюджет, ресурсы проекту, требования к результатам — перед вынесением на утверждение Заказчику.</a:t>
            </a:r>
          </a:p>
        </p:txBody>
      </p:sp>
    </p:spTree>
    <p:extLst>
      <p:ext uri="{BB962C8B-B14F-4D97-AF65-F5344CB8AC3E}">
        <p14:creationId xmlns:p14="http://schemas.microsoft.com/office/powerpoint/2010/main" val="98849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Менеджер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147248" cy="547260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fontAlgn="base"/>
            <a:r>
              <a:rPr lang="ru-RU" sz="1800" dirty="0"/>
              <a:t>Менеджер проекта — руководитель, ответственный за успешную реализацию проектов компании. Успешная реализация проекта означает, что в результате проекта достигнуты все поставленные цели и результаты проекта, при этом проект завершен в установленные сроки и в рамках утвержденного бюджета, а заказчик удовлетворен результатами проекта. Часто </a:t>
            </a:r>
            <a:r>
              <a:rPr lang="ru-RU" sz="1800" dirty="0" smtClean="0"/>
              <a:t>считается, </a:t>
            </a:r>
            <a:r>
              <a:rPr lang="ru-RU" sz="1800" dirty="0"/>
              <a:t>что основными навыками менеджера проекта является умение управлять ресурсами и рисками. Также менеджер проекта </a:t>
            </a:r>
            <a:r>
              <a:rPr lang="ru-RU" sz="1800" dirty="0" smtClean="0"/>
              <a:t>обязан </a:t>
            </a:r>
            <a:r>
              <a:rPr lang="ru-RU" sz="1800" dirty="0"/>
              <a:t>обладать сильными навыками планирования и контроля выполнения работ.</a:t>
            </a:r>
            <a:endParaRPr lang="ru-RU" sz="1800" b="1" dirty="0"/>
          </a:p>
          <a:p>
            <a:pPr marL="0" indent="0" fontAlgn="base">
              <a:buNone/>
            </a:pPr>
            <a:r>
              <a:rPr lang="ru-RU" sz="1800" b="1" dirty="0"/>
              <a:t>Функции менеджера проекта</a:t>
            </a:r>
          </a:p>
          <a:p>
            <a:pPr fontAlgn="base"/>
            <a:r>
              <a:rPr lang="ru-RU" sz="1800" dirty="0"/>
              <a:t>Разработка проектной документации и плана проекта.</a:t>
            </a:r>
          </a:p>
          <a:p>
            <a:pPr fontAlgn="base"/>
            <a:r>
              <a:rPr lang="ru-RU" sz="1800" dirty="0"/>
              <a:t>Мотивация участников проекта.</a:t>
            </a:r>
          </a:p>
          <a:p>
            <a:pPr fontAlgn="base"/>
            <a:r>
              <a:rPr lang="ru-RU" sz="1800" dirty="0"/>
              <a:t>Организация и контроль исполнения работ проекта.</a:t>
            </a:r>
          </a:p>
          <a:p>
            <a:pPr fontAlgn="base"/>
            <a:r>
              <a:rPr lang="ru-RU" sz="1800" dirty="0"/>
              <a:t>Решение конфликтов, возникающих в ходе проекта.</a:t>
            </a:r>
          </a:p>
          <a:p>
            <a:pPr fontAlgn="base"/>
            <a:r>
              <a:rPr lang="ru-RU" sz="1800" dirty="0"/>
              <a:t>Построение коммуникаций в рамках проекта.</a:t>
            </a:r>
          </a:p>
          <a:p>
            <a:pPr fontAlgn="base"/>
            <a:r>
              <a:rPr lang="ru-RU" sz="1800" dirty="0"/>
              <a:t>Разработка предложений по составу команды управления проектом.</a:t>
            </a:r>
          </a:p>
          <a:p>
            <a:pPr fontAlgn="base"/>
            <a:r>
              <a:rPr lang="ru-RU" sz="1800" dirty="0"/>
              <a:t>Эскалация вопросов, для решения которых не достаточно полномочий Менеджера проекта, на уровень Куратора проекта.</a:t>
            </a:r>
          </a:p>
          <a:p>
            <a:pPr fontAlgn="base"/>
            <a:r>
              <a:rPr lang="ru-RU" sz="1800" dirty="0"/>
              <a:t>Предоставление требуемой отчетности по проекту.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9918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/>
              <a:t>Менеджер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 fontAlgn="base">
              <a:buNone/>
            </a:pPr>
            <a:r>
              <a:rPr lang="ru-RU" b="1" dirty="0"/>
              <a:t>Полномочия менеджера проекта</a:t>
            </a:r>
          </a:p>
          <a:p>
            <a:pPr fontAlgn="base"/>
            <a:r>
              <a:rPr lang="ru-RU" dirty="0"/>
              <a:t>Формирование команды проекта.</a:t>
            </a:r>
          </a:p>
          <a:p>
            <a:pPr fontAlgn="base"/>
            <a:r>
              <a:rPr lang="ru-RU" dirty="0"/>
              <a:t>Постановка задач участникам проекта и контроль их исполнения в рамках проекта в соответствии с планом проекта.</a:t>
            </a:r>
          </a:p>
          <a:p>
            <a:pPr fontAlgn="base"/>
            <a:r>
              <a:rPr lang="ru-RU" dirty="0"/>
              <a:t>Инициация изменения содержания проекта.</a:t>
            </a:r>
          </a:p>
          <a:p>
            <a:pPr fontAlgn="base"/>
            <a:r>
              <a:rPr lang="ru-RU" dirty="0"/>
              <a:t>Согласует состав команды управления проектом.</a:t>
            </a:r>
          </a:p>
          <a:p>
            <a:pPr fontAlgn="base"/>
            <a:r>
              <a:rPr lang="ru-RU" dirty="0"/>
              <a:t>Утверждение планов работ рабочих групп в рамках проекта.</a:t>
            </a:r>
          </a:p>
          <a:p>
            <a:pPr fontAlgn="base"/>
            <a:r>
              <a:rPr lang="ru-RU" dirty="0"/>
              <a:t>Запрашивать ресурсы в рамках утвержденного бюджета и плана проекта.</a:t>
            </a:r>
          </a:p>
          <a:p>
            <a:pPr fontAlgn="base"/>
            <a:r>
              <a:rPr lang="ru-RU" dirty="0"/>
              <a:t>Ответственность менеджера проекта</a:t>
            </a:r>
          </a:p>
          <a:p>
            <a:pPr fontAlgn="base"/>
            <a:r>
              <a:rPr lang="ru-RU" dirty="0"/>
              <a:t>Успешное завершение проекта в установленный срок, в рамках выделенного бюджета и с удовлетворением требований заказчика.</a:t>
            </a:r>
          </a:p>
          <a:p>
            <a:pPr fontAlgn="base"/>
            <a:r>
              <a:rPr lang="ru-RU" dirty="0"/>
              <a:t>Принятые ключевые решения, которые могут оказать влияние на ход проекта и его результаты.</a:t>
            </a:r>
          </a:p>
          <a:p>
            <a:pPr fontAlgn="base"/>
            <a:r>
              <a:rPr lang="ru-RU" dirty="0"/>
              <a:t>Достоверность и полноту предоставляемых отчетов.</a:t>
            </a:r>
          </a:p>
          <a:p>
            <a:pPr fontAlgn="base"/>
            <a:r>
              <a:rPr lang="ru-RU" dirty="0"/>
              <a:t>Своевременный запрос ресурсов, необходимых для успешной реализации проектов.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87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5325"/>
            <a:ext cx="8424936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32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130100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Руководитель </a:t>
            </a:r>
            <a:r>
              <a:rPr lang="ru-RU" b="1" dirty="0"/>
              <a:t>рабочей группы проекта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dirty="0"/>
              <a:t>Функции и задачи руководителя проекта Руководитель проекта в рамках должностных обязанностей должен обеспечить выполнение задач проекта.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Это </a:t>
            </a:r>
            <a:r>
              <a:rPr lang="ru-RU" dirty="0"/>
              <a:t>его главная функция. Существует и ряд других: </a:t>
            </a:r>
            <a:r>
              <a:rPr lang="ru-RU" dirty="0" smtClean="0"/>
              <a:t>-Разработка </a:t>
            </a:r>
            <a:r>
              <a:rPr lang="ru-RU" dirty="0"/>
              <a:t>плана работ. </a:t>
            </a:r>
            <a:endParaRPr lang="ru-RU" dirty="0" smtClean="0"/>
          </a:p>
          <a:p>
            <a:r>
              <a:rPr lang="ru-RU" dirty="0" smtClean="0"/>
              <a:t>Осуществление </a:t>
            </a:r>
            <a:r>
              <a:rPr lang="ru-RU" dirty="0"/>
              <a:t>руководства при работе над проектом, составление устава. </a:t>
            </a:r>
            <a:endParaRPr lang="ru-RU" dirty="0" smtClean="0"/>
          </a:p>
          <a:p>
            <a:r>
              <a:rPr lang="ru-RU" dirty="0" smtClean="0"/>
              <a:t>Планирование </a:t>
            </a:r>
            <a:r>
              <a:rPr lang="ru-RU" dirty="0"/>
              <a:t>своей деятельности и корректировка ее при необходимости по мере выполнения проекта. </a:t>
            </a:r>
            <a:endParaRPr lang="ru-RU" dirty="0" smtClean="0"/>
          </a:p>
          <a:p>
            <a:r>
              <a:rPr lang="ru-RU" dirty="0" smtClean="0"/>
              <a:t>Контроль </a:t>
            </a:r>
            <a:r>
              <a:rPr lang="ru-RU" dirty="0"/>
              <a:t>выполнения работ участниками проекта. </a:t>
            </a:r>
            <a:endParaRPr lang="ru-RU" dirty="0" smtClean="0"/>
          </a:p>
          <a:p>
            <a:r>
              <a:rPr lang="ru-RU" dirty="0" smtClean="0"/>
              <a:t>Мониторинг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Анализ </a:t>
            </a:r>
            <a:r>
              <a:rPr lang="ru-RU" dirty="0"/>
              <a:t>и управление рисками в течение всего жизненного </a:t>
            </a:r>
            <a:r>
              <a:rPr lang="ru-RU" dirty="0" smtClean="0"/>
              <a:t>цикла.</a:t>
            </a:r>
          </a:p>
          <a:p>
            <a:r>
              <a:rPr lang="ru-RU" dirty="0" smtClean="0"/>
              <a:t>Работа </a:t>
            </a:r>
            <a:r>
              <a:rPr lang="ru-RU" dirty="0"/>
              <a:t>с корпоративным стандартом по управлению проектами – сбор замечаний и предложений по внесению изменений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68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8" y="188640"/>
            <a:ext cx="8652224" cy="64807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6341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/>
              <a:t>Руководитель рабочей группы </a:t>
            </a:r>
            <a:r>
              <a:rPr lang="ru-RU" sz="4000" b="1" dirty="0" smtClean="0"/>
              <a:t>проекта  ( роль)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организовывает </a:t>
            </a:r>
            <a:r>
              <a:rPr lang="ru-RU" dirty="0"/>
              <a:t>деятельность команды; формирует рабочую группу на всех этапах выполнения проекта, таких как планирование, выполнение и закрытие;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устанавливает </a:t>
            </a:r>
            <a:r>
              <a:rPr lang="ru-RU" dirty="0"/>
              <a:t>правила взаимодействия друг с другом участников проекта, которые являются залогом успешной работы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40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Руководитель </a:t>
            </a:r>
            <a:r>
              <a:rPr lang="ru-RU" b="1" dirty="0"/>
              <a:t>рабочей группы </a:t>
            </a:r>
            <a:r>
              <a:rPr lang="ru-RU" b="1" dirty="0" smtClean="0"/>
              <a:t>проекта (функции</a:t>
            </a:r>
            <a:r>
              <a:rPr lang="ru-RU" dirty="0" smtClean="0"/>
              <a:t>)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Эффективное </a:t>
            </a:r>
            <a:r>
              <a:rPr lang="ru-RU" dirty="0"/>
              <a:t>взаимодействие со всеми участниками проекта, в том числе путем организации обмена </a:t>
            </a:r>
            <a:r>
              <a:rPr lang="ru-RU" dirty="0" smtClean="0"/>
              <a:t>информацией.</a:t>
            </a:r>
          </a:p>
          <a:p>
            <a:r>
              <a:rPr lang="ru-RU" dirty="0" smtClean="0"/>
              <a:t>Выработка </a:t>
            </a:r>
            <a:r>
              <a:rPr lang="ru-RU" dirty="0"/>
              <a:t>тактики взаимодействия, позволяющей заручиться поддержкой членов команды. </a:t>
            </a:r>
            <a:endParaRPr lang="ru-RU" dirty="0" smtClean="0"/>
          </a:p>
          <a:p>
            <a:r>
              <a:rPr lang="ru-RU" dirty="0" smtClean="0"/>
              <a:t>Управление </a:t>
            </a:r>
            <a:r>
              <a:rPr lang="ru-RU" dirty="0"/>
              <a:t>ожиданиями заинтересованных сторон проекта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043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Полномочия </a:t>
            </a:r>
            <a:r>
              <a:rPr lang="ru-RU" b="1" dirty="0"/>
              <a:t>руководителя </a:t>
            </a:r>
            <a:r>
              <a:rPr lang="ru-RU" b="1" dirty="0" smtClean="0"/>
              <a:t>проекта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Руководитель </a:t>
            </a:r>
            <a:r>
              <a:rPr lang="ru-RU" dirty="0"/>
              <a:t>проекта имеет право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  <a:r>
              <a:rPr lang="ru-RU" dirty="0"/>
              <a:t>решать финансовые вопросы, не выходя за рамки бюджета проекта; </a:t>
            </a:r>
            <a:endParaRPr lang="ru-RU" dirty="0" smtClean="0"/>
          </a:p>
          <a:p>
            <a:r>
              <a:rPr lang="ru-RU" dirty="0" smtClean="0"/>
              <a:t>подбирать </a:t>
            </a:r>
            <a:r>
              <a:rPr lang="ru-RU" dirty="0"/>
              <a:t>членов команды и искать партнеров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/>
              <a:t>требовать предоставления всех необходимых для выполнения поставленной задачи материалов, информации, документов и оборудования; </a:t>
            </a:r>
            <a:endParaRPr lang="ru-RU" dirty="0" smtClean="0"/>
          </a:p>
          <a:p>
            <a:r>
              <a:rPr lang="ru-RU" dirty="0" smtClean="0"/>
              <a:t>разрабатывать </a:t>
            </a:r>
            <a:r>
              <a:rPr lang="ru-RU" dirty="0"/>
              <a:t>мероприятия, позволяющие оптимизировать работу над проектом, и согласовывать принимаемые решения с руководством; </a:t>
            </a:r>
            <a:endParaRPr lang="ru-RU" dirty="0" smtClean="0"/>
          </a:p>
          <a:p>
            <a:r>
              <a:rPr lang="ru-RU" dirty="0" smtClean="0"/>
              <a:t>руководить </a:t>
            </a:r>
            <a:r>
              <a:rPr lang="ru-RU" dirty="0"/>
              <a:t>командой, осуществлять контроль за своевременным и качественным выполнением </a:t>
            </a:r>
            <a:r>
              <a:rPr lang="ru-RU" dirty="0" smtClean="0"/>
              <a:t>поручений;</a:t>
            </a:r>
          </a:p>
          <a:p>
            <a:r>
              <a:rPr lang="ru-RU" dirty="0" smtClean="0"/>
              <a:t>принимать </a:t>
            </a:r>
            <a:r>
              <a:rPr lang="ru-RU" dirty="0"/>
              <a:t>решения о премировании или наказании сотрудников, предварительно согласовав их с вышестоящим руководством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489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5325"/>
            <a:ext cx="8352928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18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5325"/>
            <a:ext cx="8496944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90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5325"/>
            <a:ext cx="864096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7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Ответственность руководителя проекта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r>
              <a:rPr lang="ru-RU" sz="8000" dirty="0" smtClean="0"/>
              <a:t>Ответственность </a:t>
            </a:r>
            <a:r>
              <a:rPr lang="ru-RU" sz="8000" dirty="0"/>
              <a:t>проектного руководителя прописывается в нормативно-правовых актах, а также в условиях проекта. </a:t>
            </a:r>
            <a:endParaRPr lang="ru-RU" sz="8000" dirty="0" smtClean="0"/>
          </a:p>
          <a:p>
            <a:endParaRPr lang="ru-RU" sz="5500" dirty="0"/>
          </a:p>
          <a:p>
            <a:r>
              <a:rPr lang="ru-RU" sz="5500" b="1" dirty="0" smtClean="0"/>
              <a:t>Лидер </a:t>
            </a:r>
            <a:r>
              <a:rPr lang="ru-RU" sz="5500" b="1" dirty="0"/>
              <a:t>рабочей группы несет ответственность,</a:t>
            </a:r>
            <a:r>
              <a:rPr lang="ru-RU" sz="5500" dirty="0"/>
              <a:t> в случае если он: </a:t>
            </a:r>
            <a:endParaRPr lang="ru-RU" sz="5500" dirty="0" smtClean="0"/>
          </a:p>
          <a:p>
            <a:r>
              <a:rPr lang="ru-RU" sz="5500" dirty="0" smtClean="0"/>
              <a:t>недобросовестно </a:t>
            </a:r>
            <a:r>
              <a:rPr lang="ru-RU" sz="5500" dirty="0"/>
              <a:t>выполняет или уклоняется от выполнения своих обязанностей; </a:t>
            </a:r>
            <a:endParaRPr lang="ru-RU" sz="5500" dirty="0" smtClean="0"/>
          </a:p>
          <a:p>
            <a:r>
              <a:rPr lang="ru-RU" sz="5500" dirty="0" smtClean="0"/>
              <a:t>не </a:t>
            </a:r>
            <a:r>
              <a:rPr lang="ru-RU" sz="5500" dirty="0"/>
              <a:t>соблюдает сроки реализации проекта, выходит за рамки бюджета, не может обеспечить надлежащее качество работ; </a:t>
            </a:r>
            <a:endParaRPr lang="ru-RU" sz="5500" dirty="0" smtClean="0"/>
          </a:p>
          <a:p>
            <a:r>
              <a:rPr lang="ru-RU" sz="5500" dirty="0" smtClean="0"/>
              <a:t>допускает </a:t>
            </a:r>
            <a:r>
              <a:rPr lang="ru-RU" sz="5500" dirty="0"/>
              <a:t>нарушение трудовой дисциплины и техники безопасности; </a:t>
            </a:r>
            <a:endParaRPr lang="ru-RU" sz="5500" dirty="0" smtClean="0"/>
          </a:p>
          <a:p>
            <a:r>
              <a:rPr lang="ru-RU" sz="5500" dirty="0" smtClean="0"/>
              <a:t>не </a:t>
            </a:r>
            <a:r>
              <a:rPr lang="ru-RU" sz="5500" dirty="0"/>
              <a:t>может обеспечить соблюдение правил пожарной безопасности</a:t>
            </a:r>
            <a:r>
              <a:rPr lang="ru-RU" sz="5500" dirty="0" smtClean="0"/>
              <a:t>;</a:t>
            </a:r>
          </a:p>
          <a:p>
            <a:r>
              <a:rPr lang="ru-RU" sz="5500" dirty="0" smtClean="0"/>
              <a:t> </a:t>
            </a:r>
            <a:r>
              <a:rPr lang="ru-RU" sz="5500" dirty="0"/>
              <a:t>допускает нарушения при работе над проектом, которые определены законодательством. </a:t>
            </a:r>
            <a:endParaRPr lang="ru-RU" sz="5500" dirty="0" smtClean="0"/>
          </a:p>
          <a:p>
            <a:endParaRPr lang="ru-RU" dirty="0"/>
          </a:p>
          <a:p>
            <a:r>
              <a:rPr lang="ru-RU" sz="7200" dirty="0" smtClean="0"/>
              <a:t>Руководитель </a:t>
            </a:r>
            <a:r>
              <a:rPr lang="ru-RU" sz="7200" dirty="0"/>
              <a:t>проекта отвечает за результат проекта и его сдачу, взаимодействие с заказчиком, материальный ущерб, нанесенный в процессе работы, своевременное выполнение задач членами команды. Ответственность руководителя должна быть прописана в официальном документе, как его права и обязанности. Закрывать глаза на эти формальности не следует. Руководитель должен быть ответственным не только за свои действия. Успешное выполнение задач он должен приписывать команде, а допускаемые в деятельности рабочей группы ошибки – себе, поскольку направляет участников проекта именно он. Если лидер будет осознавать, что во многом именно от него зависит результат работы, то он сможет выявить допущенные ошибки и исправить их</a:t>
            </a:r>
            <a:r>
              <a:rPr lang="ru-RU" sz="7200" dirty="0" smtClean="0"/>
              <a:t>.</a:t>
            </a:r>
          </a:p>
          <a:p>
            <a:endParaRPr lang="ru-RU" sz="7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28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Руководитель рабочей группы </a:t>
            </a:r>
            <a:r>
              <a:rPr lang="ru-RU" b="1" dirty="0" smtClean="0"/>
              <a:t>проекта ( требования )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ru-RU" b="1" dirty="0"/>
              <a:t>Человек должен быть компетентен в своей профессиональной области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от </a:t>
            </a:r>
            <a:r>
              <a:rPr lang="ru-RU" dirty="0"/>
              <a:t>РП требуются: </a:t>
            </a:r>
            <a:r>
              <a:rPr lang="ru-RU" b="1" dirty="0"/>
              <a:t>Знания в области управления проектами</a:t>
            </a:r>
            <a:r>
              <a:rPr lang="ru-RU" dirty="0"/>
              <a:t>. Они должны составлять </a:t>
            </a:r>
            <a:r>
              <a:rPr lang="ru-RU" b="1" dirty="0"/>
              <a:t>не менее 80%</a:t>
            </a:r>
            <a:r>
              <a:rPr lang="ru-RU" dirty="0"/>
              <a:t> его знаний и навыков. </a:t>
            </a:r>
            <a:r>
              <a:rPr lang="ru-RU" dirty="0"/>
              <a:t> </a:t>
            </a:r>
            <a:r>
              <a:rPr lang="ru-RU" dirty="0" smtClean="0"/>
              <a:t>Эти </a:t>
            </a:r>
            <a:r>
              <a:rPr lang="ru-RU" dirty="0"/>
              <a:t>знания исключительно важны для руководителя проекта. </a:t>
            </a:r>
            <a:endParaRPr lang="ru-RU" dirty="0" smtClean="0"/>
          </a:p>
          <a:p>
            <a:endParaRPr lang="ru-RU" dirty="0"/>
          </a:p>
          <a:p>
            <a:r>
              <a:rPr lang="ru-RU" b="1" dirty="0" smtClean="0"/>
              <a:t>Знания </a:t>
            </a:r>
            <a:r>
              <a:rPr lang="ru-RU" b="1" dirty="0"/>
              <a:t>в предметной области</a:t>
            </a:r>
            <a:r>
              <a:rPr lang="ru-RU" dirty="0"/>
              <a:t>. Составляют </a:t>
            </a:r>
            <a:r>
              <a:rPr lang="ru-RU" b="1" dirty="0"/>
              <a:t>около 10% навыков</a:t>
            </a:r>
            <a:r>
              <a:rPr lang="ru-RU" dirty="0"/>
              <a:t>. Считаются далеко не самыми важными, поскольку специалистов в какой-либо области всегда можно привлечь со стороны, а вот организовать их – задача не из простых. </a:t>
            </a:r>
            <a:endParaRPr lang="ru-RU" dirty="0" smtClean="0"/>
          </a:p>
          <a:p>
            <a:r>
              <a:rPr lang="ru-RU" b="1" dirty="0" smtClean="0"/>
              <a:t>Знания </a:t>
            </a:r>
            <a:r>
              <a:rPr lang="ru-RU" b="1" dirty="0"/>
              <a:t>в области общего менеджмента (примерно 10%).</a:t>
            </a:r>
            <a:r>
              <a:rPr lang="ru-RU" dirty="0"/>
              <a:t> Ими обладают те, кто имеет классическое образование или закончил курсы повышения квалификации для управленцев. </a:t>
            </a:r>
            <a:r>
              <a:rPr lang="ru-RU" dirty="0" smtClean="0"/>
              <a:t>В нашей стране подход к назначению лидера другой. Чаще </a:t>
            </a:r>
            <a:r>
              <a:rPr lang="ru-RU" dirty="0"/>
              <a:t>всего управленцами становятся именно специалисты в какой-либо конкретной области или руководители соответствующих отделов. К примеру, ведение проекта по автоматизации может быть доверено IT-директору, инвестиционного – финансовому директору. Рекламная кампания, скорее всего, будет реализовываться под руководством PR-директора фирмы, а конструкторские разработки находятся в ведении главного инженера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9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Руководитель рабочей группы проекта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dirty="0"/>
              <a:t>Управлять рабочей группой достаточно сложно, так как она работает параллельно со всеми подразделениями предприятия, а некоторые сотрудники этих отделов являются членами проектной команды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В случае если руководитель бизнес-проекта имеет меньше полномочий, чем главы подразделений, все поручения ему придется давать через непосредственных начальников, и он не сможет оперативно влиять на ход реализации проекта. </a:t>
            </a:r>
            <a:r>
              <a:rPr lang="ru-RU" dirty="0" smtClean="0"/>
              <a:t>Его </a:t>
            </a:r>
            <a:r>
              <a:rPr lang="ru-RU" dirty="0"/>
              <a:t>реальные полномочия будут недостаточными для управления рабочей группой. </a:t>
            </a:r>
            <a:endParaRPr lang="ru-RU" dirty="0" smtClean="0"/>
          </a:p>
          <a:p>
            <a:r>
              <a:rPr lang="ru-RU" dirty="0" smtClean="0"/>
              <a:t>Поэтому </a:t>
            </a:r>
            <a:r>
              <a:rPr lang="ru-RU" dirty="0"/>
              <a:t>необходимо правильно расставлять приоритеты при определении обязанностей и прав руководителей различных уровней, чтобы не поставить под угрозу успешное завершение проекта. В инновационных проектах с высокой степенью неопределенности и риска у руководителя должны быть все полномочия, вплоть до распределения премиального фонда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41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>
            <a:noAutofit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800" b="1" dirty="0" smtClean="0"/>
              <a:t>Свой </a:t>
            </a:r>
            <a:r>
              <a:rPr lang="ru-RU" sz="2800" b="1" dirty="0"/>
              <a:t>или приглашенный руководитель проекта: плюсы </a:t>
            </a:r>
            <a:r>
              <a:rPr lang="ru-RU" sz="2800" b="1" dirty="0" smtClean="0"/>
              <a:t>каждого варианта </a:t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000" b="1" dirty="0" smtClean="0"/>
              <a:t> </a:t>
            </a:r>
            <a:endParaRPr lang="ru-RU" sz="2000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0" dirty="0"/>
              <a:t>Свой руководитель </a:t>
            </a:r>
            <a:r>
              <a:rPr lang="ru-RU" b="0" dirty="0" smtClean="0"/>
              <a:t>проекта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dirty="0"/>
              <a:t>Такой лидер хорошо знает компанию «изнутри», понимает специфику ее деятельности. </a:t>
            </a:r>
            <a:endParaRPr lang="ru-RU" dirty="0" smtClean="0"/>
          </a:p>
          <a:p>
            <a:r>
              <a:rPr lang="ru-RU" dirty="0" smtClean="0"/>
              <a:t>Он </a:t>
            </a:r>
            <a:r>
              <a:rPr lang="ru-RU" dirty="0"/>
              <a:t>знает коллектив организации, отношения с сотрудниками уже устоявшиеся. Это позволяет быстро найти подход к каждому работнику.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Вследствие </a:t>
            </a:r>
            <a:r>
              <a:rPr lang="ru-RU" dirty="0"/>
              <a:t>чего психологический климат в рабочей группе будет здоровым.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Руководителю </a:t>
            </a:r>
            <a:r>
              <a:rPr lang="ru-RU" dirty="0"/>
              <a:t>из числа сотрудников обычно назначают не такой высокий оклад, как привлекаемому со стороны.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При </a:t>
            </a:r>
            <a:r>
              <a:rPr lang="ru-RU" dirty="0"/>
              <a:t>этом мотивировать его можно продвижением по карьерной лестнице, которое будет являться своеобразной компенсацией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0" dirty="0"/>
              <a:t>Приглашенный руководитель </a:t>
            </a:r>
            <a:r>
              <a:rPr lang="ru-RU" b="0" dirty="0" smtClean="0"/>
              <a:t>проекта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dirty="0"/>
              <a:t>Человек, не являющийся сотрудником компании, с большей вероятностью может оказаться генератором отличных идей, так как взгляд его на деятельность компании и внедряемый проект будет </a:t>
            </a:r>
            <a:r>
              <a:rPr lang="ru-RU" dirty="0" smtClean="0"/>
              <a:t>свежим.</a:t>
            </a:r>
          </a:p>
          <a:p>
            <a:endParaRPr lang="ru-RU" dirty="0"/>
          </a:p>
          <a:p>
            <a:r>
              <a:rPr lang="ru-RU" dirty="0" smtClean="0"/>
              <a:t>Работнику</a:t>
            </a:r>
            <a:r>
              <a:rPr lang="ru-RU" dirty="0"/>
              <a:t>, привлекаемому со стороны, проще руководить, поскольку он не знает коллектив и не имеет с членами команды никаких отношений. </a:t>
            </a:r>
            <a:endParaRPr lang="ru-RU" dirty="0" smtClean="0"/>
          </a:p>
          <a:p>
            <a:r>
              <a:rPr lang="ru-RU" dirty="0" smtClean="0"/>
              <a:t>У </a:t>
            </a:r>
            <a:r>
              <a:rPr lang="ru-RU" dirty="0"/>
              <a:t>организации есть возможность выбрать руководителя, который является профессиональным управленцем в той или иной области, имеющим образование и опыт работы, а не тратить время и средства на обучение своего сотрудника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У такого человека могут быть полезные для организации связи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6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smtClean="0"/>
              <a:t>Свой </a:t>
            </a:r>
            <a:r>
              <a:rPr lang="ru-RU" sz="3100" dirty="0"/>
              <a:t>или приглашенный руководитель проекта: </a:t>
            </a:r>
            <a:r>
              <a:rPr lang="ru-RU" sz="3100" b="1" dirty="0" smtClean="0"/>
              <a:t>минусы</a:t>
            </a:r>
            <a:r>
              <a:rPr lang="ru-RU" sz="3100" dirty="0" smtClean="0"/>
              <a:t> каждого </a:t>
            </a:r>
            <a:r>
              <a:rPr lang="ru-RU" sz="3100" dirty="0"/>
              <a:t>варианта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906115"/>
          </a:xfrm>
        </p:spPr>
        <p:txBody>
          <a:bodyPr/>
          <a:lstStyle/>
          <a:p>
            <a:r>
              <a:rPr lang="ru-RU" b="0" dirty="0"/>
              <a:t>Свой руководитель проекта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dirty="0"/>
              <a:t>Лидер «из своих» не имеет свежего взгляда на реализуемый проект.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Претендент </a:t>
            </a:r>
            <a:r>
              <a:rPr lang="ru-RU" dirty="0"/>
              <a:t>на должность руководителя из числа сотрудников, как правило, знаком со всеми членами команды. Это мешает выстраиванию здоровых отношений «руководитель-подчиненный».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Отсутствует </a:t>
            </a:r>
            <a:r>
              <a:rPr lang="ru-RU" dirty="0"/>
              <a:t>объективный и комплексный взгляд на проект.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Такой </a:t>
            </a:r>
            <a:r>
              <a:rPr lang="ru-RU" dirty="0"/>
              <a:t>лидер может начать лоббировать свои интересы под влиянием каких-либо групп, одновременно принадлежа к одной из них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268760"/>
            <a:ext cx="3970784" cy="906115"/>
          </a:xfrm>
        </p:spPr>
        <p:txBody>
          <a:bodyPr>
            <a:normAutofit fontScale="85000" lnSpcReduction="20000"/>
          </a:bodyPr>
          <a:lstStyle/>
          <a:p>
            <a:endParaRPr lang="ru-RU" b="0" dirty="0" smtClean="0"/>
          </a:p>
          <a:p>
            <a:r>
              <a:rPr lang="ru-RU" dirty="0" smtClean="0"/>
              <a:t>Приглашенный </a:t>
            </a:r>
            <a:r>
              <a:rPr lang="ru-RU" dirty="0"/>
              <a:t>руководитель проекта</a:t>
            </a:r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dirty="0"/>
              <a:t>Отсутствие глубокого понимания специфики бизнеса.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Такой </a:t>
            </a:r>
            <a:r>
              <a:rPr lang="ru-RU" dirty="0"/>
              <a:t>руководитель рабочей группы проекта не знаком с ее членами, поэтому ему необходимо время, чтобы зарекомендовать себя, выстроить отношения в коллективе, найти к каждому работнику подход.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Также </a:t>
            </a:r>
            <a:r>
              <a:rPr lang="ru-RU" dirty="0"/>
              <a:t>он будет стремиться привести в проект «своих» людей.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Профессиональному </a:t>
            </a:r>
            <a:r>
              <a:rPr lang="ru-RU" dirty="0"/>
              <a:t>менеджеру обычно приходится больше платить. Но это должно окупиться за счёт результата внедрения проекта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986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Основные KPI  </a:t>
            </a:r>
            <a:r>
              <a:rPr lang="ru-RU" sz="2800" b="1" dirty="0" smtClean="0"/>
              <a:t>руководителя рабочей группы проекта </a:t>
            </a:r>
            <a:r>
              <a:rPr lang="ru-RU" sz="2800" b="1" dirty="0"/>
              <a:t>(в порядке снижения области их применения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39552" y="1556792"/>
            <a:ext cx="8147248" cy="482453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1600" dirty="0" smtClean="0"/>
              <a:t>чистая </a:t>
            </a:r>
            <a:r>
              <a:rPr lang="ru-RU" sz="1600" dirty="0"/>
              <a:t>прибыль, полученная в результате реализации проекта; </a:t>
            </a:r>
            <a:endParaRPr lang="ru-RU" sz="1600" dirty="0" smtClean="0"/>
          </a:p>
          <a:p>
            <a:r>
              <a:rPr lang="ru-RU" sz="1600" dirty="0" smtClean="0"/>
              <a:t>прибыль</a:t>
            </a:r>
            <a:r>
              <a:rPr lang="ru-RU" sz="1600" dirty="0"/>
              <a:t>, полученная при коммерческой эксплуатации объекта; </a:t>
            </a:r>
            <a:endParaRPr lang="ru-RU" sz="1600" dirty="0" smtClean="0"/>
          </a:p>
          <a:p>
            <a:r>
              <a:rPr lang="ru-RU" sz="1600" dirty="0" smtClean="0"/>
              <a:t>выход </a:t>
            </a:r>
            <a:r>
              <a:rPr lang="ru-RU" sz="1600" dirty="0"/>
              <a:t>за рамки бюджета; </a:t>
            </a:r>
            <a:endParaRPr lang="ru-RU" sz="1600" dirty="0" smtClean="0"/>
          </a:p>
          <a:p>
            <a:r>
              <a:rPr lang="ru-RU" sz="1600" dirty="0" smtClean="0"/>
              <a:t>несоблюдение </a:t>
            </a:r>
            <a:r>
              <a:rPr lang="ru-RU" sz="1600" dirty="0"/>
              <a:t>сроков выполнения проектной задачи; </a:t>
            </a:r>
            <a:endParaRPr lang="ru-RU" sz="1600" dirty="0" smtClean="0"/>
          </a:p>
          <a:p>
            <a:r>
              <a:rPr lang="ru-RU" sz="1600" dirty="0" smtClean="0"/>
              <a:t>сумма </a:t>
            </a:r>
            <a:r>
              <a:rPr lang="ru-RU" sz="1600" dirty="0"/>
              <a:t>просроченной дебиторской задолженности покупателей продукции проекта; </a:t>
            </a:r>
            <a:endParaRPr lang="ru-RU" sz="1600" dirty="0" smtClean="0"/>
          </a:p>
          <a:p>
            <a:r>
              <a:rPr lang="ru-RU" sz="1600" dirty="0" smtClean="0"/>
              <a:t>объем </a:t>
            </a:r>
            <a:r>
              <a:rPr lang="ru-RU" sz="1600" dirty="0"/>
              <a:t>продаж новой продукции в тестовый период в денежных единицах; </a:t>
            </a:r>
            <a:endParaRPr lang="ru-RU" sz="1600" dirty="0" smtClean="0"/>
          </a:p>
          <a:p>
            <a:r>
              <a:rPr lang="ru-RU" sz="1600" dirty="0" smtClean="0"/>
              <a:t>объем </a:t>
            </a:r>
            <a:r>
              <a:rPr lang="ru-RU" sz="1600" dirty="0"/>
              <a:t>продаж новой продукции в период вывода на проектную мощность; </a:t>
            </a:r>
            <a:endParaRPr lang="ru-RU" sz="1600" dirty="0" smtClean="0"/>
          </a:p>
          <a:p>
            <a:r>
              <a:rPr lang="ru-RU" sz="1600" dirty="0" smtClean="0"/>
              <a:t>объем </a:t>
            </a:r>
            <a:r>
              <a:rPr lang="ru-RU" sz="1600" dirty="0"/>
              <a:t>продаж в количественных единицах; </a:t>
            </a:r>
            <a:endParaRPr lang="ru-RU" sz="1600" dirty="0" smtClean="0"/>
          </a:p>
          <a:p>
            <a:r>
              <a:rPr lang="ru-RU" sz="1600" dirty="0" smtClean="0"/>
              <a:t>области </a:t>
            </a:r>
            <a:r>
              <a:rPr lang="ru-RU" sz="1600" dirty="0"/>
              <a:t>применения выработанной технологии, география продаж новой продукции; маржинальный доход от проекта; </a:t>
            </a:r>
            <a:endParaRPr lang="ru-RU" sz="1600" dirty="0" smtClean="0"/>
          </a:p>
          <a:p>
            <a:r>
              <a:rPr lang="ru-RU" sz="1600" dirty="0" smtClean="0"/>
              <a:t>доля </a:t>
            </a:r>
            <a:r>
              <a:rPr lang="ru-RU" sz="1600" dirty="0"/>
              <a:t>полностью выполненных задач членами рабочей группы; </a:t>
            </a:r>
            <a:endParaRPr lang="ru-RU" sz="1600" dirty="0" smtClean="0"/>
          </a:p>
          <a:p>
            <a:r>
              <a:rPr lang="ru-RU" sz="1600" dirty="0" smtClean="0"/>
              <a:t>количество </a:t>
            </a:r>
            <a:r>
              <a:rPr lang="ru-RU" sz="1600" dirty="0"/>
              <a:t>негативных отзывов пользователей по итогам результата проекта (по отчету заданного формата); </a:t>
            </a:r>
            <a:endParaRPr lang="ru-RU" sz="1600" dirty="0" smtClean="0"/>
          </a:p>
          <a:p>
            <a:r>
              <a:rPr lang="ru-RU" sz="1600" dirty="0" smtClean="0"/>
              <a:t>KPI</a:t>
            </a:r>
            <a:r>
              <a:rPr lang="ru-RU" sz="1600" dirty="0"/>
              <a:t>, напрямую связанный с формулировкой проектной задачи, в прямой связи с критериями ее успешности. Последний KPI подразумевает уменьшение времени ожидания, количества жалоб, сокращение оттока клиентов, привлечение новых покупателей</a:t>
            </a:r>
            <a:r>
              <a:rPr lang="ru-RU" sz="1600" dirty="0" smtClean="0"/>
              <a:t>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1594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Спонсор </a:t>
            </a:r>
            <a:r>
              <a:rPr lang="ru-RU" dirty="0"/>
              <a:t>проекта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Спонсор проекта - лицо, предоставляющее ресурсы и поддержку для проекта, программы или портфеля и ответственное за успех. Зачастую это один из топ-менеджеров компании, который действительно заинтересован в реализации проекта или проектов и отвечает за успех мероприятия в целом.</a:t>
            </a:r>
          </a:p>
        </p:txBody>
      </p:sp>
    </p:spTree>
    <p:extLst>
      <p:ext uri="{BB962C8B-B14F-4D97-AF65-F5344CB8AC3E}">
        <p14:creationId xmlns:p14="http://schemas.microsoft.com/office/powerpoint/2010/main" val="274246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" b="5051"/>
          <a:stretch/>
        </p:blipFill>
        <p:spPr bwMode="auto">
          <a:xfrm>
            <a:off x="-5960" y="0"/>
            <a:ext cx="9149960" cy="651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34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делает Спонсор: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Предоставляет </a:t>
            </a:r>
            <a:r>
              <a:rPr lang="ru-RU" dirty="0"/>
              <a:t>бизнес-контекст, экспертные знания и рекомендации руководителю проекта и команде проекта;</a:t>
            </a:r>
          </a:p>
          <a:p>
            <a:r>
              <a:rPr lang="ru-RU" dirty="0"/>
              <a:t>Предоставляет поддержку и ресурсы (деньги, компетенции, связи) для проекта;</a:t>
            </a:r>
          </a:p>
          <a:p>
            <a:r>
              <a:rPr lang="ru-RU" dirty="0"/>
              <a:t>Поддерживает проект, включая его “продажу” во всей организации, чтобы обеспечить финансирование и приоритетность проекта;</a:t>
            </a:r>
          </a:p>
          <a:p>
            <a:r>
              <a:rPr lang="ru-RU" dirty="0"/>
              <a:t>Помогает получить выгоды проекта после его завершения;</a:t>
            </a:r>
          </a:p>
          <a:p>
            <a:r>
              <a:rPr lang="ru-RU" dirty="0"/>
              <a:t>Эскалирует вопросы, которые выходят за рамки полномочий руководителя проекта;</a:t>
            </a:r>
          </a:p>
          <a:p>
            <a:r>
              <a:rPr lang="ru-RU" dirty="0"/>
              <a:t>Действует как дополнительная линия связи и наблюдения с членами команды, клиентами и другими заинтересованными сторонами;</a:t>
            </a:r>
          </a:p>
          <a:p>
            <a:r>
              <a:rPr lang="ru-RU" dirty="0"/>
              <a:t>Принимает высокоуровневые решения;</a:t>
            </a:r>
          </a:p>
          <a:p>
            <a:r>
              <a:rPr lang="ru-RU" dirty="0"/>
              <a:t>Устраняет препятствия, дефициты ресурсов или времени;</a:t>
            </a:r>
          </a:p>
          <a:p>
            <a:r>
              <a:rPr lang="ru-RU" dirty="0" err="1"/>
              <a:t>Мониторит</a:t>
            </a:r>
            <a:r>
              <a:rPr lang="ru-RU" dirty="0"/>
              <a:t> прогресс и выгоды проекта.</a:t>
            </a:r>
          </a:p>
          <a:p>
            <a:r>
              <a:rPr lang="ru-RU" dirty="0" smtClean="0"/>
              <a:t>Спонсор </a:t>
            </a:r>
            <a:r>
              <a:rPr lang="ru-RU" dirty="0"/>
              <a:t>взаимодействует на каждом этапе проекта от Инициации и до Закрытия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296901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5325"/>
            <a:ext cx="8496944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83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50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620688"/>
            <a:ext cx="7416824" cy="600164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ru-RU" sz="3200" b="1" dirty="0"/>
              <a:t>Коммуникация PM-а и Спонсора</a:t>
            </a:r>
          </a:p>
          <a:p>
            <a:pPr algn="just"/>
            <a:r>
              <a:rPr lang="ru-RU" sz="3200" dirty="0"/>
              <a:t>Отношения между </a:t>
            </a:r>
            <a:r>
              <a:rPr lang="ru-RU" sz="3200" dirty="0" err="1"/>
              <a:t>Cпонсором</a:t>
            </a:r>
            <a:r>
              <a:rPr lang="ru-RU" sz="3200" dirty="0"/>
              <a:t> проекта и Менеджером проекта являются одним из главных ключей успеха проекта, но PM-у стоит понимать, что он в любом случае менее влиятельный сотрудник, чем Спонсор, соответственно время второго дороже, а ответственности больше. </a:t>
            </a:r>
            <a:endParaRPr lang="ru-RU" sz="3200" dirty="0" smtClean="0"/>
          </a:p>
          <a:p>
            <a:pPr algn="just"/>
            <a:r>
              <a:rPr lang="ru-RU" sz="3200" dirty="0" smtClean="0"/>
              <a:t>Поэтому </a:t>
            </a:r>
            <a:r>
              <a:rPr lang="ru-RU" sz="3200" dirty="0"/>
              <a:t>Менеджеру проекта нужно сделать со своей стороны всё возможное, чтобы облегчить общение.</a:t>
            </a:r>
          </a:p>
        </p:txBody>
      </p:sp>
    </p:spTree>
    <p:extLst>
      <p:ext uri="{BB962C8B-B14F-4D97-AF65-F5344CB8AC3E}">
        <p14:creationId xmlns:p14="http://schemas.microsoft.com/office/powerpoint/2010/main" val="368662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коммуникации менеджера проекта и спонсора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55000" lnSpcReduction="20000"/>
          </a:bodyPr>
          <a:lstStyle/>
          <a:p>
            <a:r>
              <a:rPr lang="ru-RU" dirty="0"/>
              <a:t>1) Нужно всегда проявлять инициативу и </a:t>
            </a:r>
            <a:r>
              <a:rPr lang="ru-RU" dirty="0" err="1"/>
              <a:t>проактивность</a:t>
            </a:r>
            <a:r>
              <a:rPr lang="ru-RU" dirty="0"/>
              <a:t>, активно </a:t>
            </a:r>
            <a:r>
              <a:rPr lang="ru-RU" dirty="0" err="1"/>
              <a:t>коммуницировать</a:t>
            </a:r>
            <a:r>
              <a:rPr lang="ru-RU" dirty="0"/>
              <a:t>, рассказывать про актуальный статус проекта.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Ваша </a:t>
            </a:r>
            <a:r>
              <a:rPr lang="ru-RU" dirty="0"/>
              <a:t>работа заключается в успешном завершении проектов, но так как бывают ситуации, когда без Спонсора не найти ресурсов или </a:t>
            </a:r>
            <a:r>
              <a:rPr lang="ru-RU" dirty="0" err="1"/>
              <a:t>пересогласовать</a:t>
            </a:r>
            <a:r>
              <a:rPr lang="ru-RU" dirty="0"/>
              <a:t> условия с Заказчиком, то в ваших интересах получить поддержку.</a:t>
            </a:r>
          </a:p>
          <a:p>
            <a:endParaRPr lang="ru-RU" dirty="0"/>
          </a:p>
          <a:p>
            <a:r>
              <a:rPr lang="ru-RU" dirty="0"/>
              <a:t>2) На берегу установить зоны ответственности и согласовать, кто за что отвечает, где Менеджер проекта может самостоятельно принимать решения, а где потребуется привлечение Спонсора.</a:t>
            </a:r>
          </a:p>
          <a:p>
            <a:endParaRPr lang="ru-RU" dirty="0"/>
          </a:p>
          <a:p>
            <a:r>
              <a:rPr lang="ru-RU" dirty="0"/>
              <a:t>3) Не бойтесь обращаться к Спонсору, не смотря на статус топ-менеджера. У вас общие цели в этом проекте, поэтому станьте командой.</a:t>
            </a:r>
          </a:p>
          <a:p>
            <a:endParaRPr lang="ru-RU" dirty="0"/>
          </a:p>
          <a:p>
            <a:r>
              <a:rPr lang="ru-RU" dirty="0"/>
              <a:t>4) Никогда не замалчивайте проблемы, если не можете их решить, тем более без привлечение Спонсора.</a:t>
            </a:r>
          </a:p>
        </p:txBody>
      </p:sp>
    </p:spTree>
    <p:extLst>
      <p:ext uri="{BB962C8B-B14F-4D97-AF65-F5344CB8AC3E}">
        <p14:creationId xmlns:p14="http://schemas.microsoft.com/office/powerpoint/2010/main" val="384451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9288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54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13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8092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29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6567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1653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5247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958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5325"/>
            <a:ext cx="8568952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98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1585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0065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95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5325"/>
            <a:ext cx="8784976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85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2403</Words>
  <Application>Microsoft Office PowerPoint</Application>
  <PresentationFormat>Экран (4:3)</PresentationFormat>
  <Paragraphs>251</Paragraphs>
  <Slides>82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Тема Office</vt:lpstr>
      <vt:lpstr>Основы управления проектами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ADVANTA — лучшая российская информационная система управления проектами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Заинтересованные лица   Участники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Администратор проекта </vt:lpstr>
      <vt:lpstr>Заказчик проекта</vt:lpstr>
      <vt:lpstr>Куратор проекта</vt:lpstr>
      <vt:lpstr>Куратор проекта</vt:lpstr>
      <vt:lpstr>Менеджер проекта</vt:lpstr>
      <vt:lpstr>Менеджер проекта</vt:lpstr>
      <vt:lpstr>Презентация PowerPoint</vt:lpstr>
      <vt:lpstr> Руководитель рабочей группы проекта </vt:lpstr>
      <vt:lpstr>Презентация PowerPoint</vt:lpstr>
      <vt:lpstr>Руководитель рабочей группы проекта  ( роль) </vt:lpstr>
      <vt:lpstr> Руководитель рабочей группы проекта (функции) </vt:lpstr>
      <vt:lpstr>Полномочия руководителя проекта </vt:lpstr>
      <vt:lpstr>Презентация PowerPoint</vt:lpstr>
      <vt:lpstr>Презентация PowerPoint</vt:lpstr>
      <vt:lpstr>Ответственность руководителя проекта </vt:lpstr>
      <vt:lpstr>Руководитель рабочей группы проекта ( требования ) </vt:lpstr>
      <vt:lpstr>Руководитель рабочей группы проекта </vt:lpstr>
      <vt:lpstr> Свой или приглашенный руководитель проекта: плюсы каждого варианта    </vt:lpstr>
      <vt:lpstr>  Свой или приглашенный руководитель проекта: минусы каждого варианта   </vt:lpstr>
      <vt:lpstr>Основные KPI  руководителя рабочей группы проекта (в порядке снижения области их применения</vt:lpstr>
      <vt:lpstr> Спонсор проекта </vt:lpstr>
      <vt:lpstr>Презентация PowerPoint</vt:lpstr>
      <vt:lpstr>Что делает Спонсор: </vt:lpstr>
      <vt:lpstr>Презентация PowerPoint</vt:lpstr>
      <vt:lpstr>Презентация PowerPoint</vt:lpstr>
      <vt:lpstr>Правила коммуникации менеджера проекта и спонсора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Реутова Наталья Владимировна</cp:lastModifiedBy>
  <cp:revision>19</cp:revision>
  <dcterms:created xsi:type="dcterms:W3CDTF">2023-05-10T00:39:55Z</dcterms:created>
  <dcterms:modified xsi:type="dcterms:W3CDTF">2023-05-10T05:31:31Z</dcterms:modified>
</cp:coreProperties>
</file>